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I" initials="" lastIdx="2" clrIdx="0"/>
  <p:cmAuthor id="1" name="9102921" initials="" lastIdx="0" clrIdx="1"/>
  <p:cmAuthor id="2" name="Lindsay Claire" initials="LC" lastIdx="1" clrIdx="2">
    <p:extLst>
      <p:ext uri="{19B8F6BF-5375-455C-9EA6-DF929625EA0E}">
        <p15:presenceInfo xmlns:p15="http://schemas.microsoft.com/office/powerpoint/2012/main" userId="Lindsay Claire" providerId="None"/>
      </p:ext>
    </p:extLst>
  </p:cmAuthor>
  <p:cmAuthor id="3" name="JI" initials="CE_JI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803" autoAdjust="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6964AB8-8BF7-48DE-B8FE-3966C33F4CB9}" type="datetimeFigureOut">
              <a:rPr lang="en-US"/>
              <a:pPr>
                <a:defRPr/>
              </a:pPr>
              <a:t>8/26/2016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C2699A7-F247-4047-B0DB-D2EF9B2707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006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2AAAFFC-64A3-440D-B929-8F3740711E66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49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 flipV="1">
            <a:off x="244475" y="663575"/>
            <a:ext cx="49213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 flipV="1">
            <a:off x="376238" y="838200"/>
            <a:ext cx="39687" cy="601980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 flipV="1">
            <a:off x="498475" y="979488"/>
            <a:ext cx="23813" cy="5878512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9"/>
          <p:cNvCxnSpPr/>
          <p:nvPr/>
        </p:nvCxnSpPr>
        <p:spPr>
          <a:xfrm flipV="1">
            <a:off x="604838" y="663575"/>
            <a:ext cx="47625" cy="6194425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10"/>
          <p:cNvGrpSpPr>
            <a:grpSpLocks/>
          </p:cNvGrpSpPr>
          <p:nvPr/>
        </p:nvGrpSpPr>
        <p:grpSpPr bwMode="auto">
          <a:xfrm rot="5400000">
            <a:off x="4091782" y="1996281"/>
            <a:ext cx="544512" cy="8728075"/>
            <a:chOff x="3048000" y="272143"/>
            <a:chExt cx="544287" cy="6193973"/>
          </a:xfrm>
        </p:grpSpPr>
        <p:cxnSp>
          <p:nvCxnSpPr>
            <p:cNvPr id="9" name="Straight Connector 11"/>
            <p:cNvCxnSpPr/>
            <p:nvPr/>
          </p:nvCxnSpPr>
          <p:spPr>
            <a:xfrm flipV="1">
              <a:off x="3048000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12"/>
            <p:cNvCxnSpPr/>
            <p:nvPr/>
          </p:nvCxnSpPr>
          <p:spPr>
            <a:xfrm flipV="1">
              <a:off x="3222553" y="447891"/>
              <a:ext cx="53953" cy="6019352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 flipV="1">
              <a:off x="3385997" y="587587"/>
              <a:ext cx="31737" cy="5878529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4"/>
            <p:cNvCxnSpPr/>
            <p:nvPr/>
          </p:nvCxnSpPr>
          <p:spPr>
            <a:xfrm flipV="1">
              <a:off x="3527227" y="272143"/>
              <a:ext cx="65060" cy="6193973"/>
            </a:xfrm>
            <a:prstGeom prst="line">
              <a:avLst/>
            </a:prstGeom>
            <a:ln w="1905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3" descr="logo_springer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/>
          </a:blip>
          <a:srcRect/>
          <a:stretch>
            <a:fillRect/>
          </a:stretch>
        </p:blipFill>
        <p:spPr bwMode="auto">
          <a:xfrm>
            <a:off x="3648904" y="5256912"/>
            <a:ext cx="1846193" cy="645641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4" name="TextBox 16"/>
          <p:cNvSpPr txBox="1"/>
          <p:nvPr/>
        </p:nvSpPr>
        <p:spPr>
          <a:xfrm>
            <a:off x="896938" y="752475"/>
            <a:ext cx="2752725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solidFill>
                  <a:srgbClr val="E7E6E6"/>
                </a:solidFill>
                <a:latin typeface="+mn-lt"/>
                <a:cs typeface="+mn-cs"/>
              </a:rPr>
              <a:t>PowerPoint slides to accompany…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600" i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5C743-9476-4CF7-9E2B-9BEBD804BA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DBE50-FD41-40E0-B4F1-E1575982B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7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8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7" name="Straight Connector 9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10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8  | </a:t>
            </a:r>
            <a:fld id="{23C4015C-A74A-4E46-B0A4-41FF6F5B1CE7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10800000">
            <a:off x="-4763" y="4714875"/>
            <a:ext cx="8515351" cy="158750"/>
            <a:chOff x="-10370574" y="2192339"/>
            <a:chExt cx="11353800" cy="158975"/>
          </a:xfrm>
        </p:grpSpPr>
        <p:cxnSp>
          <p:nvCxnSpPr>
            <p:cNvPr id="5" name="Straight Connector 6"/>
            <p:cNvCxnSpPr/>
            <p:nvPr userDrawn="1"/>
          </p:nvCxnSpPr>
          <p:spPr>
            <a:xfrm rot="10800000">
              <a:off x="-10237223" y="2329058"/>
              <a:ext cx="11222565" cy="2225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7"/>
            <p:cNvCxnSpPr/>
            <p:nvPr userDrawn="1"/>
          </p:nvCxnSpPr>
          <p:spPr>
            <a:xfrm rot="10800000">
              <a:off x="-10368457" y="2193928"/>
              <a:ext cx="11353799" cy="174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8"/>
          <p:cNvGrpSpPr>
            <a:grpSpLocks/>
          </p:cNvGrpSpPr>
          <p:nvPr/>
        </p:nvGrpSpPr>
        <p:grpSpPr bwMode="auto">
          <a:xfrm rot="5400000">
            <a:off x="-2647949" y="3757612"/>
            <a:ext cx="6069012" cy="131763"/>
            <a:chOff x="1010966" y="3744046"/>
            <a:chExt cx="11353796" cy="163927"/>
          </a:xfrm>
        </p:grpSpPr>
        <p:cxnSp>
          <p:nvCxnSpPr>
            <p:cNvPr id="8" name="Straight Connector 9"/>
            <p:cNvCxnSpPr/>
            <p:nvPr/>
          </p:nvCxnSpPr>
          <p:spPr>
            <a:xfrm rot="5400000" flipV="1">
              <a:off x="6803704" y="-1786348"/>
              <a:ext cx="11850" cy="110686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0"/>
            <p:cNvCxnSpPr/>
            <p:nvPr/>
          </p:nvCxnSpPr>
          <p:spPr>
            <a:xfrm>
              <a:off x="1010967" y="3890198"/>
              <a:ext cx="11353796" cy="1777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36081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137178"/>
            <a:ext cx="7886700" cy="503647"/>
          </a:xfrm>
        </p:spPr>
        <p:txBody>
          <a:bodyPr anchor="ctr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1C55C-BB9B-4876-BA36-A4C9C09A12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7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8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9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8" name="Straight Connector 10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11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Slide Number Placeholder 6"/>
          <p:cNvSpPr txBox="1">
            <a:spLocks noGrp="1"/>
          </p:cNvSpPr>
          <p:nvPr userDrawn="1"/>
        </p:nvSpPr>
        <p:spPr bwMode="auto">
          <a:xfrm>
            <a:off x="6884988" y="6400800"/>
            <a:ext cx="20574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r>
              <a:rPr lang="en-US" sz="800">
                <a:solidFill>
                  <a:schemeClr val="tx2"/>
                </a:solidFill>
                <a:latin typeface="Helvetica" pitchFamily="50" charset="0"/>
              </a:rPr>
              <a:t>Chapter 8  | </a:t>
            </a:r>
            <a:fld id="{B035D892-9D89-4583-8FD6-46128D577574}" type="slidenum">
              <a:rPr lang="en-US" sz="800">
                <a:solidFill>
                  <a:schemeClr val="tx2"/>
                </a:solidFill>
                <a:latin typeface="Helvetica" pitchFamily="50" charset="0"/>
              </a:rPr>
              <a:pPr algn="r"/>
              <a:t>‹#›</a:t>
            </a:fld>
            <a:endParaRPr lang="en-US" sz="800">
              <a:solidFill>
                <a:schemeClr val="tx2"/>
              </a:solidFill>
              <a:latin typeface="Helvetica" pitchFamily="50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9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0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10" name="Straight Connector 12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3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20491"/>
            <a:ext cx="3868340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337926"/>
            <a:ext cx="3868340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720491"/>
            <a:ext cx="3887391" cy="537484"/>
          </a:xfrm>
        </p:spPr>
        <p:txBody>
          <a:bodyPr anchor="b">
            <a:norm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337926"/>
            <a:ext cx="3887391" cy="387350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A023E-6513-4148-8B0C-D05D3914DC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5"/>
          <p:cNvCxnSpPr/>
          <p:nvPr/>
        </p:nvCxnSpPr>
        <p:spPr>
          <a:xfrm>
            <a:off x="727075" y="1524000"/>
            <a:ext cx="8416925" cy="22225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6"/>
          <p:cNvCxnSpPr/>
          <p:nvPr/>
        </p:nvCxnSpPr>
        <p:spPr>
          <a:xfrm>
            <a:off x="628650" y="1387475"/>
            <a:ext cx="8515350" cy="1746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7"/>
          <p:cNvGrpSpPr>
            <a:grpSpLocks/>
          </p:cNvGrpSpPr>
          <p:nvPr/>
        </p:nvGrpSpPr>
        <p:grpSpPr bwMode="auto">
          <a:xfrm rot="-5400000">
            <a:off x="5758656" y="2953544"/>
            <a:ext cx="6069013" cy="130175"/>
            <a:chOff x="1010966" y="3744046"/>
            <a:chExt cx="11353796" cy="163927"/>
          </a:xfrm>
        </p:grpSpPr>
        <p:cxnSp>
          <p:nvCxnSpPr>
            <p:cNvPr id="6" name="Straight Connector 8"/>
            <p:cNvCxnSpPr/>
            <p:nvPr/>
          </p:nvCxnSpPr>
          <p:spPr>
            <a:xfrm rot="5400000" flipV="1">
              <a:off x="6803632" y="-1784301"/>
              <a:ext cx="11995" cy="11068689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9"/>
            <p:cNvCxnSpPr/>
            <p:nvPr/>
          </p:nvCxnSpPr>
          <p:spPr>
            <a:xfrm>
              <a:off x="1010966" y="3889982"/>
              <a:ext cx="11353796" cy="17991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2540F2-0D99-4FAC-A748-23D4EC8C18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C1213-38BD-47E7-8BDC-D7CEA9B9D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FC523-00BE-4181-8CF0-A9A00491EB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0A436-C027-4DDB-94EA-E06CF72C7D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4988" y="640080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160770-69DA-4CCC-845A-033D7840F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2873375" y="6400800"/>
            <a:ext cx="3397250" cy="200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dirty="0">
                <a:solidFill>
                  <a:schemeClr val="tx2"/>
                </a:solidFill>
                <a:latin typeface="+mn-lt"/>
                <a:cs typeface="+mn-cs"/>
              </a:rPr>
              <a:t>© Springer Publishing Company, LLC.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 Light"/>
        </a:defRPr>
      </a:lvl9pPr>
    </p:titleStyle>
    <p:bodyStyle>
      <a:lvl1pPr marL="2286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SzPct val="6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Calibri" pitchFamily="34" charset="0"/>
        <a:buChar char="‒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600"/>
        </a:spcBef>
        <a:spcAft>
          <a:spcPts val="600"/>
        </a:spcAft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360612"/>
          </a:xfrm>
        </p:spPr>
        <p:txBody>
          <a:bodyPr/>
          <a:lstStyle/>
          <a:p>
            <a:r>
              <a:rPr lang="en-US" dirty="0"/>
              <a:t>Chapter 8: Young Women’s Health</a:t>
            </a:r>
          </a:p>
        </p:txBody>
      </p:sp>
      <p:sp>
        <p:nvSpPr>
          <p:cNvPr id="14339" name="Slide Number Placeholder 6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800">
                <a:latin typeface="Helvetica" pitchFamily="50" charset="0"/>
                <a:cs typeface="Arial" charset="0"/>
              </a:rPr>
              <a:t>Chapter 8  | </a:t>
            </a:r>
            <a:fld id="{4CA2E32D-E874-46A8-BFFB-E60A246B403F}" type="slidenum">
              <a:rPr lang="en-US" sz="800">
                <a:latin typeface="Helvetica" pitchFamily="50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sz="800">
              <a:latin typeface="Helvetica" pitchFamily="50" charset="0"/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5"/>
          <p:cNvSpPr>
            <a:spLocks noGrp="1"/>
          </p:cNvSpPr>
          <p:nvPr>
            <p:ph type="title"/>
          </p:nvPr>
        </p:nvSpPr>
        <p:spPr>
          <a:xfrm>
            <a:off x="647700" y="0"/>
            <a:ext cx="7886700" cy="1690688"/>
          </a:xfrm>
        </p:spPr>
        <p:txBody>
          <a:bodyPr/>
          <a:lstStyle/>
          <a:p>
            <a:r>
              <a:rPr lang="en-US" sz="4000" dirty="0"/>
              <a:t>The Physical Examination and Laboratory Screening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Health supervision visit</a:t>
            </a:r>
          </a:p>
          <a:p>
            <a:pPr lvl="1" fontAlgn="auto">
              <a:defRPr/>
            </a:pPr>
            <a:r>
              <a:rPr lang="en-US" sz="2200" dirty="0"/>
              <a:t>Weight</a:t>
            </a:r>
          </a:p>
          <a:p>
            <a:pPr lvl="1" fontAlgn="auto">
              <a:defRPr/>
            </a:pPr>
            <a:r>
              <a:rPr lang="en-US" sz="2200" dirty="0"/>
              <a:t>Height</a:t>
            </a:r>
          </a:p>
          <a:p>
            <a:pPr lvl="1" fontAlgn="auto">
              <a:defRPr/>
            </a:pPr>
            <a:r>
              <a:rPr lang="en-US" sz="2200" dirty="0"/>
              <a:t>Body mass index (BMI)</a:t>
            </a:r>
          </a:p>
          <a:p>
            <a:pPr lvl="1" fontAlgn="auto">
              <a:defRPr/>
            </a:pPr>
            <a:r>
              <a:rPr lang="en-US" sz="2200" dirty="0"/>
              <a:t>Blood pressure</a:t>
            </a:r>
          </a:p>
          <a:p>
            <a:pPr lvl="1" fontAlgn="auto">
              <a:defRPr/>
            </a:pPr>
            <a:r>
              <a:rPr lang="en-US" sz="2200" dirty="0"/>
              <a:t>Dental screening</a:t>
            </a:r>
          </a:p>
          <a:p>
            <a:pPr lvl="1" fontAlgn="auto">
              <a:defRPr/>
            </a:pPr>
            <a:r>
              <a:rPr lang="en-US" sz="2200" dirty="0"/>
              <a:t>Tanner staging</a:t>
            </a:r>
          </a:p>
          <a:p>
            <a:pPr fontAlgn="auto">
              <a:defRPr/>
            </a:pPr>
            <a:r>
              <a:rPr lang="en-US" sz="2200" dirty="0"/>
              <a:t>Preventive care visit</a:t>
            </a:r>
          </a:p>
          <a:p>
            <a:pPr lvl="1" fontAlgn="auto">
              <a:defRPr/>
            </a:pPr>
            <a:r>
              <a:rPr lang="en-US" sz="2200" dirty="0"/>
              <a:t>Vision and hearing screening</a:t>
            </a:r>
          </a:p>
          <a:p>
            <a:pPr lvl="1" fontAlgn="auto">
              <a:defRPr/>
            </a:pPr>
            <a:r>
              <a:rPr lang="en-US" sz="2200" dirty="0"/>
              <a:t>Vision testing (in each phase of adolescence)</a:t>
            </a:r>
          </a:p>
          <a:p>
            <a:pPr lvl="1" fontAlgn="auto">
              <a:defRPr/>
            </a:pPr>
            <a:r>
              <a:rPr lang="en-US" sz="2200" dirty="0"/>
              <a:t>Audiometry (based on risk)</a:t>
            </a:r>
          </a:p>
          <a:p>
            <a:pPr fontAlgn="auto">
              <a:defRPr/>
            </a:pPr>
            <a:r>
              <a:rPr lang="en-US" sz="2200" dirty="0"/>
              <a:t>Pelvic examination</a:t>
            </a:r>
          </a:p>
          <a:p>
            <a:pPr lvl="1" fontAlgn="auto">
              <a:defRPr/>
            </a:pPr>
            <a:r>
              <a:rPr lang="en-US" sz="2200" dirty="0"/>
              <a:t>Educate about procedure</a:t>
            </a:r>
          </a:p>
          <a:p>
            <a:pPr lvl="1" fontAlgn="auto">
              <a:defRPr/>
            </a:pPr>
            <a:r>
              <a:rPr lang="en-US" sz="2200" dirty="0"/>
              <a:t>Speculum use</a:t>
            </a:r>
          </a:p>
          <a:p>
            <a:pPr fontAlgn="auto">
              <a:defRPr/>
            </a:pPr>
            <a:r>
              <a:rPr lang="en-US" sz="2200" dirty="0"/>
              <a:t>Screening for sexually transmitted infections</a:t>
            </a:r>
          </a:p>
          <a:p>
            <a:pPr lvl="1" fontAlgn="auto">
              <a:defRPr/>
            </a:pPr>
            <a:r>
              <a:rPr lang="en-US" sz="2200" dirty="0"/>
              <a:t>If sexually active</a:t>
            </a:r>
          </a:p>
          <a:p>
            <a:pPr fontAlgn="auto">
              <a:defRPr/>
            </a:pPr>
            <a:r>
              <a:rPr lang="en-US" sz="2200" dirty="0"/>
              <a:t>Immunizations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Reference</a:t>
            </a:r>
            <a:endParaRPr lang="en-US" sz="4000" dirty="0"/>
          </a:p>
        </p:txBody>
      </p:sp>
      <p:sp>
        <p:nvSpPr>
          <p:cNvPr id="25602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600" dirty="0"/>
              <a:t>Hawkins, J. D., Smith, B. H., &amp; Catalano, R. F. (2002). Delinquent behavior. </a:t>
            </a:r>
            <a:r>
              <a:rPr lang="en-US" sz="2600" i="1" dirty="0"/>
              <a:t>Pediatrics in Review/American Academy of Pediatrics, 23(11), 387–392.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Demographic Characteristics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Adolescents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Those aged 10–19 years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Comprise 14% of the U.S. population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Ethnically diverse</a:t>
            </a:r>
          </a:p>
          <a:p>
            <a:pPr>
              <a:lnSpc>
                <a:spcPct val="80000"/>
              </a:lnSpc>
            </a:pPr>
            <a:r>
              <a:rPr lang="en-US" sz="2200" i="1" dirty="0"/>
              <a:t>Healthy People 2020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11 adolescent health objectives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Indicators of adolescent health (</a:t>
            </a:r>
            <a:r>
              <a:rPr lang="en-US" sz="2200" i="1" dirty="0"/>
              <a:t>Kids Count</a:t>
            </a:r>
            <a:r>
              <a:rPr lang="en-US" sz="22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Teen death rate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Teen birth rate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High school students not graduating on time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Teens who abuse alcohol or drugs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Percent of teens not attending school and not working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Risk and Protective Factors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numCol="2" rtlCol="0">
            <a:noAutofit/>
          </a:bodyPr>
          <a:lstStyle/>
          <a:p>
            <a:pPr fontAlgn="auto">
              <a:defRPr/>
            </a:pPr>
            <a:r>
              <a:rPr lang="en-US" sz="1800" dirty="0"/>
              <a:t>Youth risk behavior surveillance system</a:t>
            </a:r>
          </a:p>
          <a:p>
            <a:pPr lvl="1" fontAlgn="auto">
              <a:defRPr/>
            </a:pPr>
            <a:r>
              <a:rPr lang="en-US" sz="1800" dirty="0"/>
              <a:t>Goals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Identify health problems in youth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Identify trends in risk-taking behaviors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Focus the country on adolescent health issues</a:t>
            </a:r>
          </a:p>
          <a:p>
            <a:pPr lvl="1" fontAlgn="auto">
              <a:defRPr/>
            </a:pPr>
            <a:r>
              <a:rPr lang="en-US" sz="1800" dirty="0"/>
              <a:t>Risk factors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Unintended injuries and violence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Tobacco use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Alcohol and drug use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Risky sexual behaviors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Unhealthy eating patterns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 smtClean="0"/>
              <a:t>Physical inactivity. (Hawkins, Smith, &amp; Catalano, 2002)</a:t>
            </a:r>
          </a:p>
          <a:p>
            <a:pPr lvl="1" fontAlgn="auto">
              <a:defRPr/>
            </a:pPr>
            <a:r>
              <a:rPr lang="en-US" sz="1800" dirty="0" smtClean="0"/>
              <a:t>Protective </a:t>
            </a:r>
            <a:r>
              <a:rPr lang="en-US" sz="1800" dirty="0"/>
              <a:t>factors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Positive social orientation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Bonds with friends, family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School’s high expectation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800" dirty="0"/>
              <a:t>Opportunities for youth community participation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28650" y="214312"/>
            <a:ext cx="7886700" cy="1690688"/>
          </a:xfrm>
        </p:spPr>
        <p:txBody>
          <a:bodyPr/>
          <a:lstStyle/>
          <a:p>
            <a:r>
              <a:rPr lang="en-US" sz="4000" dirty="0"/>
              <a:t>Adolescent Stages of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rtlCol="0">
            <a:noAutofit/>
          </a:bodyPr>
          <a:lstStyle/>
          <a:p>
            <a:pPr fontAlgn="auto">
              <a:defRPr/>
            </a:pPr>
            <a:r>
              <a:rPr lang="en-US" sz="2100" dirty="0"/>
              <a:t>Early adolescence</a:t>
            </a:r>
          </a:p>
          <a:p>
            <a:pPr lvl="1" fontAlgn="auto">
              <a:defRPr/>
            </a:pPr>
            <a:r>
              <a:rPr lang="en-US" sz="2100" dirty="0"/>
              <a:t>Less interest in family</a:t>
            </a:r>
          </a:p>
          <a:p>
            <a:pPr lvl="1" fontAlgn="auto">
              <a:defRPr/>
            </a:pPr>
            <a:r>
              <a:rPr lang="en-US" sz="2100" dirty="0"/>
              <a:t>Critique of parents</a:t>
            </a:r>
          </a:p>
          <a:p>
            <a:pPr lvl="1" fontAlgn="auto">
              <a:defRPr/>
            </a:pPr>
            <a:r>
              <a:rPr lang="en-US" sz="2100" dirty="0"/>
              <a:t>Struggle for independence</a:t>
            </a:r>
          </a:p>
          <a:p>
            <a:pPr lvl="1" fontAlgn="auto">
              <a:defRPr/>
            </a:pPr>
            <a:r>
              <a:rPr lang="en-US" sz="2100" dirty="0"/>
              <a:t>Mood swings</a:t>
            </a:r>
          </a:p>
          <a:p>
            <a:pPr lvl="1" fontAlgn="auto">
              <a:defRPr/>
            </a:pPr>
            <a:r>
              <a:rPr lang="en-US" sz="2100" dirty="0"/>
              <a:t>Attachments to peers</a:t>
            </a:r>
          </a:p>
          <a:p>
            <a:pPr lvl="1" fontAlgn="auto">
              <a:defRPr/>
            </a:pPr>
            <a:r>
              <a:rPr lang="en-US" sz="2100" dirty="0"/>
              <a:t>Aware, insecure of body</a:t>
            </a:r>
          </a:p>
          <a:p>
            <a:pPr lvl="1" fontAlgn="auto">
              <a:defRPr/>
            </a:pPr>
            <a:r>
              <a:rPr lang="en-US" sz="2100" dirty="0"/>
              <a:t>Sexual feelings emerge</a:t>
            </a:r>
          </a:p>
          <a:p>
            <a:pPr lvl="1" fontAlgn="auto">
              <a:defRPr/>
            </a:pPr>
            <a:r>
              <a:rPr lang="en-US" sz="2100" dirty="0"/>
              <a:t>Intense focus on self</a:t>
            </a:r>
          </a:p>
          <a:p>
            <a:pPr lvl="1" fontAlgn="auto">
              <a:defRPr/>
            </a:pPr>
            <a:r>
              <a:rPr lang="en-US" sz="2100" dirty="0"/>
              <a:t>Self-consciousness</a:t>
            </a:r>
          </a:p>
          <a:p>
            <a:pPr fontAlgn="auto">
              <a:defRPr/>
            </a:pPr>
            <a:r>
              <a:rPr lang="en-US" sz="2100" dirty="0"/>
              <a:t>Middle adolescence</a:t>
            </a:r>
          </a:p>
          <a:p>
            <a:pPr lvl="1" fontAlgn="auto">
              <a:defRPr/>
            </a:pPr>
            <a:r>
              <a:rPr lang="en-US" sz="2100" dirty="0"/>
              <a:t>Withdrawal from family</a:t>
            </a:r>
          </a:p>
          <a:p>
            <a:pPr lvl="1" fontAlgn="auto">
              <a:defRPr/>
            </a:pPr>
            <a:r>
              <a:rPr lang="en-US" sz="2100" dirty="0"/>
              <a:t>Growing conflict at home</a:t>
            </a:r>
          </a:p>
          <a:p>
            <a:pPr lvl="1" fontAlgn="auto">
              <a:defRPr/>
            </a:pPr>
            <a:r>
              <a:rPr lang="en-US" sz="2100" dirty="0"/>
              <a:t>Adoption of peer norms</a:t>
            </a:r>
          </a:p>
          <a:p>
            <a:pPr lvl="1" fontAlgn="auto">
              <a:defRPr/>
            </a:pPr>
            <a:r>
              <a:rPr lang="en-US" sz="2100" dirty="0"/>
              <a:t>Delinquency and gangs</a:t>
            </a:r>
          </a:p>
          <a:p>
            <a:pPr lvl="1" fontAlgn="auto">
              <a:defRPr/>
            </a:pPr>
            <a:r>
              <a:rPr lang="en-US" sz="2100" dirty="0"/>
              <a:t>Sports and clubs</a:t>
            </a:r>
          </a:p>
          <a:p>
            <a:pPr lvl="1" fontAlgn="auto">
              <a:defRPr/>
            </a:pPr>
            <a:r>
              <a:rPr lang="en-US" sz="2100" dirty="0"/>
              <a:t>Acceptance of puberty</a:t>
            </a:r>
          </a:p>
          <a:p>
            <a:pPr fontAlgn="auto">
              <a:defRPr/>
            </a:pPr>
            <a:r>
              <a:rPr lang="en-US" sz="2100" dirty="0"/>
              <a:t>Late adolescence</a:t>
            </a:r>
          </a:p>
          <a:p>
            <a:pPr lvl="1" fontAlgn="auto">
              <a:defRPr/>
            </a:pPr>
            <a:r>
              <a:rPr lang="en-US" sz="2100" dirty="0"/>
              <a:t>Transition to adulthood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690688"/>
          </a:xfrm>
        </p:spPr>
        <p:txBody>
          <a:bodyPr/>
          <a:lstStyle/>
          <a:p>
            <a:r>
              <a:rPr lang="en-US" sz="4000" dirty="0"/>
              <a:t>Factors Influencing Adolescent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100" dirty="0"/>
              <a:t>Being different</a:t>
            </a:r>
          </a:p>
          <a:p>
            <a:pPr fontAlgn="auto">
              <a:defRPr/>
            </a:pPr>
            <a:r>
              <a:rPr lang="en-US" sz="2100" dirty="0"/>
              <a:t>Disability</a:t>
            </a:r>
          </a:p>
          <a:p>
            <a:pPr lvl="1" fontAlgn="auto">
              <a:defRPr/>
            </a:pPr>
            <a:r>
              <a:rPr lang="en-US" sz="2100" dirty="0"/>
              <a:t>Chronic conditions </a:t>
            </a:r>
            <a:br>
              <a:rPr lang="en-US" sz="2100" dirty="0"/>
            </a:br>
            <a:r>
              <a:rPr lang="en-US" sz="2100" dirty="0"/>
              <a:t>(obesity)</a:t>
            </a:r>
          </a:p>
          <a:p>
            <a:pPr lvl="1" fontAlgn="auto">
              <a:defRPr/>
            </a:pPr>
            <a:r>
              <a:rPr lang="en-US" sz="2100" dirty="0"/>
              <a:t>Care services</a:t>
            </a:r>
          </a:p>
          <a:p>
            <a:pPr lvl="1" fontAlgn="auto">
              <a:defRPr/>
            </a:pPr>
            <a:r>
              <a:rPr lang="en-US" sz="2100" dirty="0"/>
              <a:t>Risk for abuse</a:t>
            </a:r>
          </a:p>
          <a:p>
            <a:pPr fontAlgn="auto">
              <a:defRPr/>
            </a:pPr>
            <a:r>
              <a:rPr lang="en-US" sz="2100" dirty="0"/>
              <a:t>Chronic conditions</a:t>
            </a:r>
          </a:p>
          <a:p>
            <a:pPr lvl="1" fontAlgn="auto">
              <a:defRPr/>
            </a:pPr>
            <a:r>
              <a:rPr lang="en-US" sz="2100" dirty="0"/>
              <a:t>Diabetes mellitus</a:t>
            </a:r>
          </a:p>
          <a:p>
            <a:pPr lvl="1" fontAlgn="auto">
              <a:defRPr/>
            </a:pPr>
            <a:r>
              <a:rPr lang="en-US" sz="2100" dirty="0"/>
              <a:t>Asthma</a:t>
            </a:r>
          </a:p>
          <a:p>
            <a:pPr lvl="1" fontAlgn="auto">
              <a:defRPr/>
            </a:pPr>
            <a:endParaRPr lang="en-US" sz="2100" dirty="0"/>
          </a:p>
          <a:p>
            <a:pPr fontAlgn="auto">
              <a:defRPr/>
            </a:pPr>
            <a:r>
              <a:rPr lang="en-US" sz="2100" dirty="0"/>
              <a:t>Race/ethnicity</a:t>
            </a:r>
          </a:p>
          <a:p>
            <a:pPr lvl="1" fontAlgn="auto">
              <a:defRPr/>
            </a:pPr>
            <a:r>
              <a:rPr lang="en-US" sz="2100" dirty="0"/>
              <a:t>Health inequities</a:t>
            </a:r>
          </a:p>
          <a:p>
            <a:pPr fontAlgn="auto">
              <a:defRPr/>
            </a:pPr>
            <a:r>
              <a:rPr lang="en-US" sz="2100" dirty="0"/>
              <a:t>Immigrant/refugee</a:t>
            </a:r>
          </a:p>
          <a:p>
            <a:pPr lvl="1" fontAlgn="auto">
              <a:defRPr/>
            </a:pPr>
            <a:r>
              <a:rPr lang="en-US" sz="2100" dirty="0"/>
              <a:t>Language barrier</a:t>
            </a:r>
          </a:p>
          <a:p>
            <a:pPr lvl="1" fontAlgn="auto">
              <a:defRPr/>
            </a:pPr>
            <a:r>
              <a:rPr lang="en-US" sz="2100" dirty="0"/>
              <a:t>No health insurance</a:t>
            </a:r>
          </a:p>
          <a:p>
            <a:pPr lvl="1" fontAlgn="auto">
              <a:defRPr/>
            </a:pPr>
            <a:r>
              <a:rPr lang="en-US" sz="2100" dirty="0"/>
              <a:t>Food insecurity</a:t>
            </a:r>
          </a:p>
          <a:p>
            <a:pPr fontAlgn="auto">
              <a:defRPr/>
            </a:pPr>
            <a:r>
              <a:rPr lang="en-US" sz="2100" dirty="0"/>
              <a:t>Sexual orientation, identity</a:t>
            </a:r>
          </a:p>
          <a:p>
            <a:pPr lvl="1" fontAlgn="auto">
              <a:defRPr/>
            </a:pPr>
            <a:r>
              <a:rPr lang="en-US" sz="2100" dirty="0"/>
              <a:t>Suicidality</a:t>
            </a:r>
          </a:p>
          <a:p>
            <a:pPr fontAlgn="auto">
              <a:defRPr/>
            </a:pPr>
            <a:r>
              <a:rPr lang="en-US" sz="2100" dirty="0"/>
              <a:t>Out-of-home youth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690688"/>
          </a:xfrm>
        </p:spPr>
        <p:txBody>
          <a:bodyPr/>
          <a:lstStyle/>
          <a:p>
            <a:r>
              <a:rPr lang="en-US" sz="4000" dirty="0"/>
              <a:t>Social Contexts for Adolescent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1900" dirty="0"/>
              <a:t>Parents</a:t>
            </a:r>
          </a:p>
          <a:p>
            <a:pPr lvl="1" fontAlgn="auto">
              <a:defRPr/>
            </a:pPr>
            <a:r>
              <a:rPr lang="en-US" sz="1900" dirty="0"/>
              <a:t>&gt; 75% report good relationships with kids</a:t>
            </a:r>
          </a:p>
          <a:p>
            <a:pPr lvl="1" fontAlgn="auto">
              <a:defRPr/>
            </a:pPr>
            <a:r>
              <a:rPr lang="en-US" sz="1900" dirty="0"/>
              <a:t>Difficulty talking with parents</a:t>
            </a:r>
          </a:p>
          <a:p>
            <a:pPr lvl="1" fontAlgn="auto">
              <a:defRPr/>
            </a:pPr>
            <a:r>
              <a:rPr lang="en-US" sz="1900" dirty="0"/>
              <a:t>Benefit of two parents</a:t>
            </a:r>
          </a:p>
          <a:p>
            <a:pPr lvl="1" fontAlgn="auto">
              <a:defRPr/>
            </a:pPr>
            <a:r>
              <a:rPr lang="en-US" sz="1900" dirty="0"/>
              <a:t>Hispanic parents less likely to know kids’ friends</a:t>
            </a:r>
          </a:p>
          <a:p>
            <a:pPr lvl="1" fontAlgn="auto">
              <a:defRPr/>
            </a:pPr>
            <a:r>
              <a:rPr lang="en-US" sz="1900" dirty="0"/>
              <a:t>Foreign born more likely to eat meals with family</a:t>
            </a:r>
          </a:p>
          <a:p>
            <a:pPr lvl="1" fontAlgn="auto">
              <a:defRPr/>
            </a:pPr>
            <a:r>
              <a:rPr lang="en-US" sz="1900" dirty="0"/>
              <a:t>Parental education</a:t>
            </a:r>
          </a:p>
          <a:p>
            <a:pPr lvl="1" fontAlgn="auto">
              <a:defRPr/>
            </a:pPr>
            <a:r>
              <a:rPr lang="en-US" sz="1900" dirty="0"/>
              <a:t>Parental exercise</a:t>
            </a:r>
          </a:p>
          <a:p>
            <a:pPr fontAlgn="auto">
              <a:defRPr/>
            </a:pPr>
            <a:r>
              <a:rPr lang="en-US" sz="1900" dirty="0"/>
              <a:t>Schools</a:t>
            </a:r>
          </a:p>
          <a:p>
            <a:pPr lvl="1" fontAlgn="auto">
              <a:defRPr/>
            </a:pPr>
            <a:r>
              <a:rPr lang="en-US" sz="1900" dirty="0"/>
              <a:t>Positive peer relationships predictive of: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Academic achievement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Reduced substance abuse</a:t>
            </a:r>
          </a:p>
          <a:p>
            <a:pPr lvl="2" fontAlgn="auto">
              <a:buFont typeface="Arial" panose="020B0604020202020204" pitchFamily="34" charset="0"/>
              <a:buChar char="•"/>
              <a:defRPr/>
            </a:pPr>
            <a:r>
              <a:rPr lang="en-US" sz="1900" dirty="0"/>
              <a:t>Improved mental health</a:t>
            </a:r>
          </a:p>
          <a:p>
            <a:pPr fontAlgn="auto">
              <a:defRPr/>
            </a:pPr>
            <a:r>
              <a:rPr lang="en-US" sz="1900" dirty="0"/>
              <a:t>Communities</a:t>
            </a:r>
          </a:p>
          <a:p>
            <a:pPr lvl="1" fontAlgn="auto">
              <a:defRPr/>
            </a:pPr>
            <a:r>
              <a:rPr lang="en-US" sz="1900" dirty="0"/>
              <a:t>Peer and media influences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28650" y="427037"/>
            <a:ext cx="7886700" cy="1325563"/>
          </a:xfrm>
        </p:spPr>
        <p:txBody>
          <a:bodyPr/>
          <a:lstStyle/>
          <a:p>
            <a:r>
              <a:rPr lang="en-US" sz="4000" dirty="0"/>
              <a:t>Health Services for Adolescents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Use of health services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Lowest rate among all age groups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Poor-quality counseling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93% had insurance in 2013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Disparities among minorities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Lack of quality care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 dirty="0"/>
              <a:t>Consent and confidentiality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Rules vary state by state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Legal/ethical reasons for breaking confidentiality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Intent to self-harm</a:t>
            </a:r>
          </a:p>
          <a:p>
            <a:pPr lvl="2">
              <a:lnSpc>
                <a:spcPct val="80000"/>
              </a:lnSpc>
            </a:pPr>
            <a:r>
              <a:rPr lang="en-US" sz="2200" dirty="0"/>
              <a:t>Evidence of abuse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Adolescent-friendly health care facilities</a:t>
            </a:r>
          </a:p>
          <a:p>
            <a:pPr lvl="1">
              <a:lnSpc>
                <a:spcPct val="80000"/>
              </a:lnSpc>
            </a:pPr>
            <a:r>
              <a:rPr lang="en-US" sz="2200" dirty="0"/>
              <a:t>School-based services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00" y="228600"/>
            <a:ext cx="7886700" cy="1173163"/>
          </a:xfrm>
        </p:spPr>
        <p:txBody>
          <a:bodyPr>
            <a:noAutofit/>
          </a:bodyPr>
          <a:lstStyle/>
          <a:p>
            <a:r>
              <a:rPr lang="en-US" sz="4000" dirty="0"/>
              <a:t>Health Care Visits for Adolescent Women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3550" y="1584325"/>
            <a:ext cx="8229600" cy="4800600"/>
          </a:xfrm>
        </p:spPr>
        <p:txBody>
          <a:bodyPr numCol="2" rtlCol="0">
            <a:normAutofit/>
          </a:bodyPr>
          <a:lstStyle/>
          <a:p>
            <a:pPr fontAlgn="auto">
              <a:defRPr/>
            </a:pPr>
            <a:r>
              <a:rPr lang="en-US" sz="2200" dirty="0"/>
              <a:t>Introduction</a:t>
            </a:r>
          </a:p>
          <a:p>
            <a:pPr fontAlgn="auto">
              <a:defRPr/>
            </a:pPr>
            <a:r>
              <a:rPr lang="en-US" sz="2200" dirty="0"/>
              <a:t>Right to visit without parents present</a:t>
            </a:r>
          </a:p>
          <a:p>
            <a:pPr fontAlgn="auto">
              <a:defRPr/>
            </a:pPr>
            <a:r>
              <a:rPr lang="en-US" sz="2200" dirty="0"/>
              <a:t>Preventive health care guidelines</a:t>
            </a:r>
          </a:p>
          <a:p>
            <a:pPr fontAlgn="auto">
              <a:defRPr/>
            </a:pPr>
            <a:r>
              <a:rPr lang="en-US" sz="2200" dirty="0"/>
              <a:t>Building trust</a:t>
            </a:r>
          </a:p>
          <a:p>
            <a:pPr lvl="1" fontAlgn="auto">
              <a:defRPr/>
            </a:pPr>
            <a:r>
              <a:rPr lang="en-US" sz="2200" dirty="0"/>
              <a:t>Motivational interviewing</a:t>
            </a:r>
          </a:p>
          <a:p>
            <a:pPr lvl="1" fontAlgn="auto">
              <a:defRPr/>
            </a:pPr>
            <a:r>
              <a:rPr lang="en-US" sz="2200" dirty="0"/>
              <a:t>Feedback, responsibility to change, advice to change, menu of options, </a:t>
            </a:r>
            <a:br>
              <a:rPr lang="en-US" sz="2200" dirty="0"/>
            </a:br>
            <a:r>
              <a:rPr lang="en-US" sz="2200" dirty="0"/>
              <a:t>empathetic counseling </a:t>
            </a:r>
            <a:br>
              <a:rPr lang="en-US" sz="2200" dirty="0"/>
            </a:br>
            <a:r>
              <a:rPr lang="en-US" sz="2200" dirty="0"/>
              <a:t>style, and self-efficacy to change (FRAMES)</a:t>
            </a:r>
          </a:p>
          <a:p>
            <a:pPr fontAlgn="auto">
              <a:defRPr/>
            </a:pPr>
            <a:r>
              <a:rPr lang="en-US" sz="2200" dirty="0"/>
              <a:t>Communication</a:t>
            </a:r>
          </a:p>
          <a:p>
            <a:pPr fontAlgn="auto">
              <a:defRPr/>
            </a:pPr>
            <a:r>
              <a:rPr lang="en-US" sz="2200" dirty="0"/>
              <a:t>General medical history</a:t>
            </a:r>
          </a:p>
          <a:p>
            <a:pPr fontAlgn="auto">
              <a:defRPr/>
            </a:pPr>
            <a:r>
              <a:rPr lang="en-US" sz="2200" dirty="0"/>
              <a:t>Reproductive health history</a:t>
            </a:r>
          </a:p>
          <a:p>
            <a:pPr lvl="1" fontAlgn="auto">
              <a:defRPr/>
            </a:pPr>
            <a:r>
              <a:rPr lang="en-US" sz="2200" dirty="0"/>
              <a:t>Abnormal uterine bleeding</a:t>
            </a:r>
          </a:p>
          <a:p>
            <a:pPr lvl="1" fontAlgn="auto">
              <a:defRPr/>
            </a:pPr>
            <a:r>
              <a:rPr lang="en-US" sz="2200" dirty="0"/>
              <a:t>Polycystic ovary syndrome</a:t>
            </a:r>
          </a:p>
          <a:p>
            <a:pPr lvl="1" fontAlgn="auto">
              <a:defRPr/>
            </a:pPr>
            <a:r>
              <a:rPr lang="en-US" sz="2200" dirty="0"/>
              <a:t>Dysmenorrhea</a:t>
            </a:r>
          </a:p>
          <a:p>
            <a:pPr lvl="1" fontAlgn="auto">
              <a:defRPr/>
            </a:pPr>
            <a:r>
              <a:rPr lang="en-US" sz="2200" dirty="0"/>
              <a:t>History of sexual activity</a:t>
            </a:r>
          </a:p>
          <a:p>
            <a:pPr fontAlgn="auto">
              <a:defRPr/>
            </a:pPr>
            <a:r>
              <a:rPr lang="en-US" sz="2200" dirty="0"/>
              <a:t>Teen pregnancy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Guidelines for Health Promotion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1900" dirty="0"/>
              <a:t>Nutrition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Increased demands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Barriers to eating well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Skipping breakfast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Frequent snacks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Convenience foods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Risks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Disordered eating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Overweight, obesity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</a:pPr>
            <a:r>
              <a:rPr lang="en-US" sz="1900" dirty="0"/>
              <a:t>Substance use/abuse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Continuum of use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Alcohol bingeing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Risky sexual behavior</a:t>
            </a:r>
          </a:p>
          <a:p>
            <a:pPr lvl="2">
              <a:lnSpc>
                <a:spcPct val="70000"/>
              </a:lnSpc>
            </a:pPr>
            <a:r>
              <a:rPr lang="en-US" sz="1900" dirty="0"/>
              <a:t>Sexually transmitted infections (STIs) and pregnancy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Marijuana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Tobacco</a:t>
            </a:r>
          </a:p>
          <a:p>
            <a:pPr>
              <a:lnSpc>
                <a:spcPct val="70000"/>
              </a:lnSpc>
            </a:pPr>
            <a:r>
              <a:rPr lang="en-US" sz="1900" dirty="0"/>
              <a:t>Mental health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Anxiety and depression</a:t>
            </a:r>
          </a:p>
          <a:p>
            <a:pPr lvl="1">
              <a:lnSpc>
                <a:spcPct val="70000"/>
              </a:lnSpc>
            </a:pPr>
            <a:r>
              <a:rPr lang="en-US" sz="1900" dirty="0"/>
              <a:t>Bullying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Springer_Template_Concept1_061516</Template>
  <TotalTime>6021</TotalTime>
  <Words>517</Words>
  <Application>Microsoft Office PowerPoint</Application>
  <PresentationFormat>On-screen Show (4:3)</PresentationFormat>
  <Paragraphs>158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Helvetica</vt:lpstr>
      <vt:lpstr>Wingdings</vt:lpstr>
      <vt:lpstr>1_Office Theme</vt:lpstr>
      <vt:lpstr>Chapter 8: Young Women’s Health</vt:lpstr>
      <vt:lpstr>Demographic Characteristics</vt:lpstr>
      <vt:lpstr>Risk and Protective Factors</vt:lpstr>
      <vt:lpstr>Adolescent Stages of Development</vt:lpstr>
      <vt:lpstr>Factors Influencing Adolescent Development</vt:lpstr>
      <vt:lpstr>Social Contexts for Adolescent Development</vt:lpstr>
      <vt:lpstr>Health Services for Adolescents</vt:lpstr>
      <vt:lpstr>Health Care Visits for Adolescent Women</vt:lpstr>
      <vt:lpstr>Guidelines for Health Promotion</vt:lpstr>
      <vt:lpstr>The Physical Examination and Laboratory Screening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The Challenge of Health Care Delivery and Health Policy</dc:title>
  <dc:creator>davidrpayne</dc:creator>
  <cp:lastModifiedBy>Kartheepan</cp:lastModifiedBy>
  <cp:revision>87</cp:revision>
  <dcterms:created xsi:type="dcterms:W3CDTF">2015-01-20T23:32:59Z</dcterms:created>
  <dcterms:modified xsi:type="dcterms:W3CDTF">2016-08-26T13:02:39Z</dcterms:modified>
</cp:coreProperties>
</file>