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80" autoAdjust="0"/>
    <p:restoredTop sz="96187" autoAdjust="0"/>
  </p:normalViewPr>
  <p:slideViewPr>
    <p:cSldViewPr>
      <p:cViewPr varScale="1">
        <p:scale>
          <a:sx n="102" d="100"/>
          <a:sy n="102" d="100"/>
        </p:scale>
        <p:origin x="108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C4EEF72-FA82-4B0C-8510-82C9C5436FB4}" type="datetimeFigureOut">
              <a:rPr lang="en-US"/>
              <a:pPr>
                <a:defRPr/>
              </a:pPr>
              <a:t>8/26/2016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8030FAA-5106-4CB1-84CA-9C5F4E60D6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230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2AF3D5-F17A-41A0-8B34-946CE16AA3E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457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030FAA-5106-4CB1-84CA-9C5F4E60D6E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81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030FAA-5106-4CB1-84CA-9C5F4E60D6E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443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030FAA-5106-4CB1-84CA-9C5F4E60D6E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882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flipV="1">
            <a:off x="244475" y="663575"/>
            <a:ext cx="49213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 flipV="1">
            <a:off x="376238" y="838200"/>
            <a:ext cx="39687" cy="60198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 flipV="1">
            <a:off x="498475" y="979488"/>
            <a:ext cx="23813" cy="5878512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604838" y="663575"/>
            <a:ext cx="47625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"/>
          <p:cNvGrpSpPr>
            <a:grpSpLocks/>
          </p:cNvGrpSpPr>
          <p:nvPr/>
        </p:nvGrpSpPr>
        <p:grpSpPr bwMode="auto">
          <a:xfrm rot="5400000">
            <a:off x="4091782" y="1996281"/>
            <a:ext cx="544512" cy="8728075"/>
            <a:chOff x="3048000" y="272143"/>
            <a:chExt cx="544287" cy="6193973"/>
          </a:xfrm>
        </p:grpSpPr>
        <p:cxnSp>
          <p:nvCxnSpPr>
            <p:cNvPr id="9" name="Straight Connector 11"/>
            <p:cNvCxnSpPr/>
            <p:nvPr/>
          </p:nvCxnSpPr>
          <p:spPr>
            <a:xfrm flipV="1">
              <a:off x="3048000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flipV="1">
              <a:off x="3222553" y="447891"/>
              <a:ext cx="53953" cy="6019352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flipV="1">
              <a:off x="3385997" y="587587"/>
              <a:ext cx="31737" cy="58785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flipV="1">
              <a:off x="3527227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3" descr="logo_springer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3648904" y="5256912"/>
            <a:ext cx="1846193" cy="645641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4" name="TextBox 16"/>
          <p:cNvSpPr txBox="1"/>
          <p:nvPr/>
        </p:nvSpPr>
        <p:spPr>
          <a:xfrm>
            <a:off x="896938" y="752475"/>
            <a:ext cx="27527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rgbClr val="E7E6E6"/>
                </a:solidFill>
                <a:latin typeface="+mn-lt"/>
                <a:cs typeface="+mn-cs"/>
              </a:rPr>
              <a:t>PowerPoint slides to accompany…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69CDA-4681-4B6D-B71C-C227069AF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88B81-90AF-4F25-8E48-5252D4D8F8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8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7" name="Straight Connector 9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Slide Number Placeholder 6"/>
          <p:cNvSpPr txBox="1">
            <a:spLocks noGrp="1"/>
          </p:cNvSpPr>
          <p:nvPr userDrawn="1"/>
        </p:nvSpPr>
        <p:spPr bwMode="auto">
          <a:xfrm>
            <a:off x="6884988" y="6400800"/>
            <a:ext cx="2057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800">
                <a:solidFill>
                  <a:schemeClr val="tx2"/>
                </a:solidFill>
                <a:latin typeface="Helvetica" pitchFamily="50" charset="0"/>
              </a:rPr>
              <a:t>Chapter 10  | </a:t>
            </a:r>
            <a:fld id="{7AF0842E-3E34-4F1C-999E-B0550075C522}" type="slidenum">
              <a:rPr lang="en-US" sz="800">
                <a:solidFill>
                  <a:schemeClr val="tx2"/>
                </a:solidFill>
                <a:latin typeface="Helvetica" pitchFamily="50" charset="0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Helvetica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 rot="10800000">
            <a:off x="-4763" y="4714875"/>
            <a:ext cx="8515351" cy="158750"/>
            <a:chOff x="-10370574" y="2192339"/>
            <a:chExt cx="11353800" cy="158975"/>
          </a:xfrm>
        </p:grpSpPr>
        <p:cxnSp>
          <p:nvCxnSpPr>
            <p:cNvPr id="5" name="Straight Connector 6"/>
            <p:cNvCxnSpPr/>
            <p:nvPr userDrawn="1"/>
          </p:nvCxnSpPr>
          <p:spPr>
            <a:xfrm rot="10800000">
              <a:off x="-10237223" y="2329058"/>
              <a:ext cx="11222565" cy="2225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7"/>
            <p:cNvCxnSpPr/>
            <p:nvPr userDrawn="1"/>
          </p:nvCxnSpPr>
          <p:spPr>
            <a:xfrm rot="10800000">
              <a:off x="-10368457" y="2193928"/>
              <a:ext cx="11353799" cy="174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8"/>
          <p:cNvGrpSpPr>
            <a:grpSpLocks/>
          </p:cNvGrpSpPr>
          <p:nvPr/>
        </p:nvGrpSpPr>
        <p:grpSpPr bwMode="auto">
          <a:xfrm rot="5400000">
            <a:off x="-2647949" y="3757612"/>
            <a:ext cx="6069012" cy="131763"/>
            <a:chOff x="1010966" y="3744046"/>
            <a:chExt cx="11353796" cy="163927"/>
          </a:xfrm>
        </p:grpSpPr>
        <p:cxnSp>
          <p:nvCxnSpPr>
            <p:cNvPr id="8" name="Straight Connector 9"/>
            <p:cNvCxnSpPr/>
            <p:nvPr/>
          </p:nvCxnSpPr>
          <p:spPr>
            <a:xfrm rot="5400000" flipV="1">
              <a:off x="6803704" y="-1786348"/>
              <a:ext cx="11850" cy="110686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0"/>
            <p:cNvCxnSpPr/>
            <p:nvPr/>
          </p:nvCxnSpPr>
          <p:spPr>
            <a:xfrm>
              <a:off x="1010967" y="3890198"/>
              <a:ext cx="11353796" cy="1777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36081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137178"/>
            <a:ext cx="7886700" cy="503647"/>
          </a:xfrm>
        </p:spPr>
        <p:txBody>
          <a:bodyPr anchor="ctr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85020-871F-4D97-AD2C-14C809193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9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8" name="Straight Connector 10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BA641F1-4A72-4A1C-BA1F-5F3684C01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9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0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10" name="Straight Connector 12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20491"/>
            <a:ext cx="3868340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337926"/>
            <a:ext cx="3868340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20491"/>
            <a:ext cx="3887391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37926"/>
            <a:ext cx="3887391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498A9-3419-436B-850D-19B22E4037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5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6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6" name="Straight Connector 8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FA6B0-2940-45D8-A0EA-72912E80CD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AA3D7-5F2E-4CF0-94CA-880EBCA96D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7E2B4-8236-46EB-AA51-16BC387383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2AD3A-80E2-493C-8CE7-C48A761F6B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4988" y="640080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BB5805-978C-42D1-AE6D-15ED38FE6A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73375" y="6400800"/>
            <a:ext cx="3397250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schemeClr val="tx2"/>
                </a:solidFill>
                <a:latin typeface="+mn-lt"/>
                <a:cs typeface="+mn-cs"/>
              </a:rPr>
              <a:t>© Springer Publishing Company, LLC.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1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SzPct val="60000"/>
        <a:buFont typeface="Wingdings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Calibri" pitchFamily="34" charset="0"/>
        <a:buChar char="‒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360612"/>
          </a:xfrm>
        </p:spPr>
        <p:txBody>
          <a:bodyPr/>
          <a:lstStyle/>
          <a:p>
            <a:r>
              <a:rPr lang="en-US" smtClean="0"/>
              <a:t>Chapter 10: Older Women’s Health</a:t>
            </a:r>
          </a:p>
        </p:txBody>
      </p:sp>
      <p:sp>
        <p:nvSpPr>
          <p:cNvPr id="14339" name="Slide Number Placeholder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latin typeface="Helvetica" pitchFamily="50" charset="0"/>
                <a:cs typeface="Arial" charset="0"/>
              </a:rPr>
              <a:t>Chapter 10  | </a:t>
            </a:r>
            <a:fld id="{00BCC771-3AEA-498A-BED7-39107885319A}" type="slidenum">
              <a:rPr lang="en-US" sz="800">
                <a:latin typeface="Helvetica" pitchFamily="50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800">
              <a:latin typeface="Helvetica" pitchFamily="50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1325563"/>
          </a:xfrm>
        </p:spPr>
        <p:txBody>
          <a:bodyPr/>
          <a:lstStyle/>
          <a:p>
            <a:r>
              <a:rPr lang="en-US" sz="4000" dirty="0">
                <a:latin typeface="Calibri Light"/>
                <a:ea typeface="+mn-ea"/>
                <a:cs typeface="Arial" charset="0"/>
              </a:rPr>
              <a:t>Recommended Screening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676400"/>
            <a:ext cx="7886700" cy="4572000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000" dirty="0" smtClean="0"/>
              <a:t>Vaccinations</a:t>
            </a:r>
          </a:p>
          <a:p>
            <a:pPr lvl="1" fontAlgn="auto">
              <a:defRPr/>
            </a:pPr>
            <a:r>
              <a:rPr lang="en-US" sz="2000" dirty="0" smtClean="0"/>
              <a:t>Annual influenza</a:t>
            </a:r>
          </a:p>
          <a:p>
            <a:pPr lvl="1" fontAlgn="auto">
              <a:defRPr/>
            </a:pPr>
            <a:r>
              <a:rPr lang="en-US" sz="2000" dirty="0" smtClean="0"/>
              <a:t>Onetime pneumococcal</a:t>
            </a:r>
          </a:p>
          <a:p>
            <a:pPr lvl="1" fontAlgn="auto">
              <a:defRPr/>
            </a:pPr>
            <a:r>
              <a:rPr lang="en-US" sz="2000" dirty="0" smtClean="0"/>
              <a:t>Herpes </a:t>
            </a:r>
            <a:r>
              <a:rPr lang="en-US" sz="2000" dirty="0"/>
              <a:t>z</a:t>
            </a:r>
            <a:r>
              <a:rPr lang="en-US" sz="2000" dirty="0" smtClean="0"/>
              <a:t>oster</a:t>
            </a:r>
          </a:p>
          <a:p>
            <a:pPr fontAlgn="auto">
              <a:defRPr/>
            </a:pPr>
            <a:r>
              <a:rPr lang="en-US" sz="2000" dirty="0" smtClean="0"/>
              <a:t>Medication management</a:t>
            </a:r>
          </a:p>
          <a:p>
            <a:pPr lvl="1" fontAlgn="auto">
              <a:defRPr/>
            </a:pPr>
            <a:r>
              <a:rPr lang="en-US" sz="2000" dirty="0" smtClean="0"/>
              <a:t>Safety concerns with polypharmacy</a:t>
            </a:r>
          </a:p>
          <a:p>
            <a:pPr lvl="1" fontAlgn="auto">
              <a:defRPr/>
            </a:pPr>
            <a:r>
              <a:rPr lang="en-US" sz="2000" dirty="0" smtClean="0"/>
              <a:t>Of community-dwelling </a:t>
            </a:r>
            <a:br>
              <a:rPr lang="en-US" sz="2000" dirty="0" smtClean="0"/>
            </a:br>
            <a:r>
              <a:rPr lang="en-US" sz="2000" dirty="0" smtClean="0"/>
              <a:t>older adults: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81% take at least one prescription medication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42% take at least one over-the-counter  medication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49% use a dietary supplement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29% take at least five prescription meds</a:t>
            </a:r>
          </a:p>
          <a:p>
            <a:pPr fontAlgn="auto">
              <a:defRPr/>
            </a:pPr>
            <a:r>
              <a:rPr lang="en-US" sz="2000" dirty="0" smtClean="0"/>
              <a:t>Social relationships</a:t>
            </a:r>
          </a:p>
          <a:p>
            <a:pPr lvl="1" fontAlgn="auto">
              <a:defRPr/>
            </a:pPr>
            <a:r>
              <a:rPr lang="en-US" sz="2000" dirty="0" smtClean="0"/>
              <a:t>Key to women’s well-being</a:t>
            </a:r>
          </a:p>
          <a:p>
            <a:pPr fontAlgn="auto">
              <a:defRPr/>
            </a:pPr>
            <a:r>
              <a:rPr lang="en-US" sz="2000" dirty="0" smtClean="0"/>
              <a:t>Sexuality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6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690688"/>
          </a:xfrm>
        </p:spPr>
        <p:txBody>
          <a:bodyPr/>
          <a:lstStyle/>
          <a:p>
            <a:r>
              <a:rPr lang="en-US" sz="4000" dirty="0" smtClean="0"/>
              <a:t>Demographic and Economic Considerations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15950" y="1831975"/>
            <a:ext cx="7886700" cy="4351338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800" dirty="0"/>
              <a:t>O</a:t>
            </a:r>
            <a:r>
              <a:rPr lang="en-US" sz="1800" dirty="0" smtClean="0"/>
              <a:t>lder population trends</a:t>
            </a:r>
          </a:p>
          <a:p>
            <a:pPr lvl="1" fontAlgn="auto">
              <a:defRPr/>
            </a:pPr>
            <a:r>
              <a:rPr lang="en-US" sz="1800" dirty="0" smtClean="0"/>
              <a:t>Rapid growth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From 3.1 million in 1900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To 40.3 million in 2010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To 83.7 million by 2050</a:t>
            </a:r>
          </a:p>
          <a:p>
            <a:pPr lvl="1" fontAlgn="auto">
              <a:defRPr/>
            </a:pPr>
            <a:r>
              <a:rPr lang="en-US" sz="1800" dirty="0" smtClean="0"/>
              <a:t>Women outnumber men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57% of those ≥ 65 years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67% of those ≥ 85 years</a:t>
            </a:r>
          </a:p>
          <a:p>
            <a:pPr fontAlgn="auto">
              <a:defRPr/>
            </a:pPr>
            <a:r>
              <a:rPr lang="en-US" sz="1800" dirty="0" smtClean="0"/>
              <a:t>Economics</a:t>
            </a:r>
          </a:p>
          <a:p>
            <a:pPr lvl="1" fontAlgn="auto">
              <a:defRPr/>
            </a:pPr>
            <a:r>
              <a:rPr lang="en-US" sz="1800" dirty="0" smtClean="0"/>
              <a:t>Income and poverty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Women earn less than men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Poverty rates in those ≥ 65 years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21% of Black women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21% of Hispanic women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8% of White women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5% of White men</a:t>
            </a:r>
          </a:p>
          <a:p>
            <a:pPr lvl="1" fontAlgn="auto">
              <a:defRPr/>
            </a:pPr>
            <a:r>
              <a:rPr lang="en-US" sz="1800" dirty="0" smtClean="0"/>
              <a:t>Social Security/retirement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Bias against women due to outdated income formulas, homemaking, family care</a:t>
            </a:r>
          </a:p>
          <a:p>
            <a:pPr lvl="1" fontAlgn="auto">
              <a:defRPr/>
            </a:pPr>
            <a:r>
              <a:rPr lang="en-US" sz="1800" dirty="0" smtClean="0"/>
              <a:t>Health care costs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High out-of-pocket costs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800" dirty="0" smtClean="0"/>
              <a:t>Relationships with family and friends and caregiving</a:t>
            </a:r>
          </a:p>
          <a:p>
            <a:pPr lvl="1" fontAlgn="auto">
              <a:defRPr/>
            </a:pPr>
            <a:r>
              <a:rPr lang="en-US" sz="1800" dirty="0" smtClean="0"/>
              <a:t>Married (≥ 65 years old)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44.5% of women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74.5% of men</a:t>
            </a:r>
          </a:p>
          <a:p>
            <a:pPr lvl="1" fontAlgn="auto">
              <a:defRPr/>
            </a:pPr>
            <a:r>
              <a:rPr lang="en-US" sz="1800" dirty="0" smtClean="0"/>
              <a:t>Widowed (≥ 85 years)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73% of women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35% of men</a:t>
            </a:r>
          </a:p>
          <a:p>
            <a:pPr lvl="1" fontAlgn="auto">
              <a:defRPr/>
            </a:pPr>
            <a:r>
              <a:rPr lang="en-US" sz="1800" dirty="0" smtClean="0"/>
              <a:t>Older women are most frequent caregivers of parents and spouses</a:t>
            </a:r>
          </a:p>
          <a:p>
            <a:pPr fontAlgn="auto">
              <a:defRPr/>
            </a:pPr>
            <a:r>
              <a:rPr lang="en-US" sz="1800" dirty="0" smtClean="0"/>
              <a:t>Living arrangements</a:t>
            </a:r>
          </a:p>
          <a:p>
            <a:pPr lvl="1" fontAlgn="auto">
              <a:defRPr/>
            </a:pPr>
            <a:r>
              <a:rPr lang="en-US" sz="1800" dirty="0" smtClean="0"/>
              <a:t>Older women: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More likely than men to live alone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93% live in the community</a:t>
            </a:r>
          </a:p>
          <a:p>
            <a:pPr fontAlgn="auto">
              <a:defRPr/>
            </a:pPr>
            <a:r>
              <a:rPr lang="en-US" sz="1800" dirty="0" smtClean="0"/>
              <a:t>Rural and urban contexts</a:t>
            </a:r>
          </a:p>
          <a:p>
            <a:pPr lvl="1" fontAlgn="auto">
              <a:defRPr/>
            </a:pPr>
            <a:r>
              <a:rPr lang="en-US" sz="1800" dirty="0" smtClean="0"/>
              <a:t>All older adults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17.8% rural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15.5% urban</a:t>
            </a:r>
          </a:p>
          <a:p>
            <a:pPr lvl="1" fontAlgn="auto">
              <a:defRPr/>
            </a:pPr>
            <a:r>
              <a:rPr lang="en-US" sz="1800" dirty="0" smtClean="0"/>
              <a:t>Poverty, lower access to health care in rural areas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1030" y="152400"/>
            <a:ext cx="7886700" cy="1325563"/>
          </a:xfrm>
        </p:spPr>
        <p:txBody>
          <a:bodyPr/>
          <a:lstStyle/>
          <a:p>
            <a:r>
              <a:rPr lang="en-US" sz="4000" dirty="0">
                <a:latin typeface="Calibri Light"/>
                <a:ea typeface="+mn-ea"/>
                <a:cs typeface="Arial" charset="0"/>
              </a:rPr>
              <a:t>Contexts of Older Women’s </a:t>
            </a:r>
            <a:br>
              <a:rPr lang="en-US" sz="4000" dirty="0">
                <a:latin typeface="Calibri Light"/>
                <a:ea typeface="+mn-ea"/>
                <a:cs typeface="Arial" charset="0"/>
              </a:rPr>
            </a:br>
            <a:r>
              <a:rPr lang="en-US" sz="4000" dirty="0" smtClean="0">
                <a:latin typeface="Calibri Light"/>
                <a:ea typeface="+mn-ea"/>
                <a:cs typeface="Arial" charset="0"/>
              </a:rPr>
              <a:t>Lives</a:t>
            </a:r>
            <a:endParaRPr lang="en-US" sz="4000" dirty="0">
              <a:latin typeface="Calibri Light"/>
              <a:ea typeface="+mn-ea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21030" y="152400"/>
            <a:ext cx="7886700" cy="1325563"/>
          </a:xfrm>
        </p:spPr>
        <p:txBody>
          <a:bodyPr/>
          <a:lstStyle/>
          <a:p>
            <a:r>
              <a:rPr lang="en-US" sz="4000" dirty="0">
                <a:latin typeface="Calibri Light"/>
                <a:ea typeface="+mn-ea"/>
                <a:cs typeface="Arial" charset="0"/>
              </a:rPr>
              <a:t>Contexts of Older Women’s </a:t>
            </a:r>
            <a:br>
              <a:rPr lang="en-US" sz="4000" dirty="0">
                <a:latin typeface="Calibri Light"/>
                <a:ea typeface="+mn-ea"/>
                <a:cs typeface="Arial" charset="0"/>
              </a:rPr>
            </a:br>
            <a:r>
              <a:rPr lang="en-US" sz="4000" dirty="0">
                <a:latin typeface="Calibri Light"/>
                <a:ea typeface="+mn-ea"/>
                <a:cs typeface="Arial" charset="0"/>
              </a:rPr>
              <a:t>Lives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800" dirty="0" smtClean="0"/>
              <a:t>Retirement</a:t>
            </a:r>
          </a:p>
          <a:p>
            <a:pPr lvl="1" fontAlgn="auto">
              <a:defRPr/>
            </a:pPr>
            <a:r>
              <a:rPr lang="en-US" sz="1800" dirty="0" smtClean="0"/>
              <a:t>Older women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Less prepared to retire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Less likely to retire at retirement age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Less satisfaction during retirement</a:t>
            </a:r>
          </a:p>
          <a:p>
            <a:pPr fontAlgn="auto">
              <a:defRPr/>
            </a:pPr>
            <a:r>
              <a:rPr lang="en-US" sz="1800" dirty="0" smtClean="0"/>
              <a:t>Racial/ethnic contexts</a:t>
            </a:r>
          </a:p>
          <a:p>
            <a:pPr lvl="1" fontAlgn="auto">
              <a:defRPr/>
            </a:pPr>
            <a:r>
              <a:rPr lang="en-US" sz="1800" dirty="0" smtClean="0"/>
              <a:t>In 2010, older population: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64% White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16% Hispanic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12% Black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5% Asian</a:t>
            </a:r>
          </a:p>
          <a:p>
            <a:pPr lvl="1" fontAlgn="auto">
              <a:defRPr/>
            </a:pPr>
            <a:r>
              <a:rPr lang="en-US" sz="1800" dirty="0" smtClean="0"/>
              <a:t>In 2030, older population: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47% White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28% Hispanic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13% Black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8% Asian</a:t>
            </a:r>
          </a:p>
          <a:p>
            <a:pPr fontAlgn="auto">
              <a:defRPr/>
            </a:pPr>
            <a:r>
              <a:rPr lang="en-US" sz="1800" dirty="0" smtClean="0"/>
              <a:t>Lesbian older women</a:t>
            </a:r>
          </a:p>
          <a:p>
            <a:pPr lvl="1" fontAlgn="auto">
              <a:defRPr/>
            </a:pPr>
            <a:r>
              <a:rPr lang="en-US" sz="1800" dirty="0" smtClean="0"/>
              <a:t>Increasing in number</a:t>
            </a:r>
          </a:p>
          <a:p>
            <a:pPr lvl="1" fontAlgn="auto">
              <a:defRPr/>
            </a:pPr>
            <a:r>
              <a:rPr lang="en-US" sz="1800" dirty="0" smtClean="0"/>
              <a:t>Unique challenges and needs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libri Light"/>
                <a:ea typeface="+mn-ea"/>
                <a:cs typeface="Arial" charset="0"/>
              </a:rPr>
              <a:t>Age-Related Physical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19275"/>
            <a:ext cx="7886700" cy="4351338"/>
          </a:xfrm>
        </p:spPr>
        <p:txBody>
          <a:bodyPr numCol="2" rtlCol="0">
            <a:noAutofit/>
          </a:bodyPr>
          <a:lstStyle/>
          <a:p>
            <a:pPr fontAlgn="auto">
              <a:defRPr/>
            </a:pPr>
            <a:r>
              <a:rPr lang="en-US" sz="1700" dirty="0" smtClean="0"/>
              <a:t>Cardiovascular</a:t>
            </a:r>
          </a:p>
          <a:p>
            <a:pPr lvl="1" fontAlgn="auto">
              <a:defRPr/>
            </a:pPr>
            <a:r>
              <a:rPr lang="en-US" sz="1700" dirty="0" smtClean="0"/>
              <a:t>Increased 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Vascular thickening, resultant stiffness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Hypertension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Cardiovascular disease</a:t>
            </a:r>
          </a:p>
          <a:p>
            <a:pPr fontAlgn="auto">
              <a:defRPr/>
            </a:pPr>
            <a:r>
              <a:rPr lang="en-US" sz="1700" dirty="0" smtClean="0"/>
              <a:t>Immune function</a:t>
            </a:r>
          </a:p>
          <a:p>
            <a:pPr lvl="1" fontAlgn="auto">
              <a:defRPr/>
            </a:pPr>
            <a:r>
              <a:rPr lang="en-US" sz="1700" dirty="0" smtClean="0"/>
              <a:t>Increased incidence of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Cancer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Autoimmune diseases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Infections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endParaRPr lang="en-US" sz="1700" dirty="0" smtClean="0"/>
          </a:p>
          <a:p>
            <a:pPr fontAlgn="auto">
              <a:defRPr/>
            </a:pPr>
            <a:r>
              <a:rPr lang="en-US" sz="1700" dirty="0" smtClean="0"/>
              <a:t>Cognition</a:t>
            </a:r>
          </a:p>
          <a:p>
            <a:pPr lvl="1" fontAlgn="auto">
              <a:defRPr/>
            </a:pPr>
            <a:r>
              <a:rPr lang="en-US" sz="1700" dirty="0" smtClean="0"/>
              <a:t>Decline in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Motivation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Short- and long-term memory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 smtClean="0"/>
              <a:t>Learning and retention of tasks</a:t>
            </a:r>
          </a:p>
          <a:p>
            <a:pPr fontAlgn="auto">
              <a:defRPr/>
            </a:pPr>
            <a:r>
              <a:rPr lang="en-US" sz="1700" dirty="0" smtClean="0"/>
              <a:t>Sensory</a:t>
            </a:r>
          </a:p>
          <a:p>
            <a:pPr lvl="1" fontAlgn="auto">
              <a:defRPr/>
            </a:pPr>
            <a:r>
              <a:rPr lang="en-US" sz="1700" dirty="0" smtClean="0"/>
              <a:t>Presbyopia</a:t>
            </a:r>
          </a:p>
          <a:p>
            <a:pPr lvl="1" fontAlgn="auto">
              <a:defRPr/>
            </a:pPr>
            <a:r>
              <a:rPr lang="en-US" sz="1700" dirty="0" smtClean="0"/>
              <a:t>Glaucoma</a:t>
            </a:r>
          </a:p>
          <a:p>
            <a:pPr lvl="1" fontAlgn="auto">
              <a:defRPr/>
            </a:pPr>
            <a:r>
              <a:rPr lang="en-US" sz="1700" dirty="0" smtClean="0"/>
              <a:t>Cataracts</a:t>
            </a:r>
          </a:p>
          <a:p>
            <a:pPr lvl="1" fontAlgn="auto">
              <a:defRPr/>
            </a:pPr>
            <a:r>
              <a:rPr lang="en-US" sz="1700" dirty="0" smtClean="0"/>
              <a:t>Macular degeneration</a:t>
            </a:r>
          </a:p>
          <a:p>
            <a:pPr lvl="1" fontAlgn="auto">
              <a:defRPr/>
            </a:pPr>
            <a:r>
              <a:rPr lang="en-US" sz="1700" dirty="0" smtClean="0"/>
              <a:t>Presbycusis</a:t>
            </a:r>
            <a:endParaRPr lang="en-US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12925"/>
            <a:ext cx="7886700" cy="3673475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800" dirty="0" smtClean="0"/>
              <a:t>Cardiovascular disease</a:t>
            </a:r>
          </a:p>
          <a:p>
            <a:pPr lvl="1" fontAlgn="auto">
              <a:defRPr/>
            </a:pPr>
            <a:r>
              <a:rPr lang="en-US" sz="1800" dirty="0" smtClean="0"/>
              <a:t>Hypertension</a:t>
            </a:r>
          </a:p>
          <a:p>
            <a:pPr lvl="1" fontAlgn="auto">
              <a:defRPr/>
            </a:pPr>
            <a:r>
              <a:rPr lang="en-US" sz="1800" dirty="0" smtClean="0"/>
              <a:t>Coronary heart disease</a:t>
            </a:r>
          </a:p>
          <a:p>
            <a:pPr lvl="1" fontAlgn="auto">
              <a:defRPr/>
            </a:pPr>
            <a:r>
              <a:rPr lang="en-US" sz="1800" dirty="0" smtClean="0"/>
              <a:t>Stroke</a:t>
            </a:r>
          </a:p>
          <a:p>
            <a:pPr lvl="1" fontAlgn="auto">
              <a:defRPr/>
            </a:pPr>
            <a:r>
              <a:rPr lang="en-US" sz="1800" dirty="0" smtClean="0"/>
              <a:t>Angina</a:t>
            </a:r>
          </a:p>
          <a:p>
            <a:pPr lvl="1" fontAlgn="auto">
              <a:defRPr/>
            </a:pPr>
            <a:r>
              <a:rPr lang="en-US" sz="1800" dirty="0" smtClean="0"/>
              <a:t>Myocardial infarction</a:t>
            </a:r>
          </a:p>
          <a:p>
            <a:pPr fontAlgn="auto">
              <a:defRPr/>
            </a:pPr>
            <a:r>
              <a:rPr lang="en-US" sz="1800" dirty="0" smtClean="0"/>
              <a:t>Cancer</a:t>
            </a:r>
          </a:p>
          <a:p>
            <a:pPr lvl="1" fontAlgn="auto">
              <a:defRPr/>
            </a:pPr>
            <a:r>
              <a:rPr lang="en-US" sz="1800" dirty="0" smtClean="0"/>
              <a:t>&gt; 75% of cancers are </a:t>
            </a:r>
            <a:br>
              <a:rPr lang="en-US" sz="1800" dirty="0" smtClean="0"/>
            </a:br>
            <a:r>
              <a:rPr lang="en-US" sz="1800" dirty="0" smtClean="0"/>
              <a:t>diagnosed at age ≥ 55 years</a:t>
            </a:r>
          </a:p>
          <a:p>
            <a:pPr lvl="1" fontAlgn="auto">
              <a:defRPr/>
            </a:pPr>
            <a:r>
              <a:rPr lang="en-US" sz="1800" dirty="0" smtClean="0"/>
              <a:t>Lung cancer</a:t>
            </a:r>
          </a:p>
          <a:p>
            <a:pPr lvl="1" fontAlgn="auto">
              <a:defRPr/>
            </a:pPr>
            <a:r>
              <a:rPr lang="en-US" sz="1800" dirty="0" smtClean="0"/>
              <a:t>Breast cancer</a:t>
            </a:r>
          </a:p>
          <a:p>
            <a:pPr lvl="1" fontAlgn="auto">
              <a:defRPr/>
            </a:pPr>
            <a:r>
              <a:rPr lang="en-US" sz="1800" dirty="0" smtClean="0"/>
              <a:t>Colorectal cancer</a:t>
            </a:r>
          </a:p>
          <a:p>
            <a:pPr lvl="1" fontAlgn="auto">
              <a:defRPr/>
            </a:pPr>
            <a:r>
              <a:rPr lang="en-US" sz="1800" dirty="0" smtClean="0"/>
              <a:t>Pancreatic cancer</a:t>
            </a:r>
          </a:p>
          <a:p>
            <a:pPr lvl="1" fontAlgn="auto">
              <a:defRPr/>
            </a:pPr>
            <a:r>
              <a:rPr lang="en-US" sz="1800" dirty="0" smtClean="0"/>
              <a:t>Ovarian cancer</a:t>
            </a:r>
          </a:p>
          <a:p>
            <a:pPr fontAlgn="auto">
              <a:defRPr/>
            </a:pPr>
            <a:r>
              <a:rPr lang="en-US" sz="1800" dirty="0" smtClean="0"/>
              <a:t>Type 2 diabetes</a:t>
            </a:r>
          </a:p>
          <a:p>
            <a:pPr fontAlgn="auto">
              <a:defRPr/>
            </a:pPr>
            <a:r>
              <a:rPr lang="en-US" sz="1800" dirty="0" smtClean="0"/>
              <a:t>Arthritis</a:t>
            </a:r>
          </a:p>
          <a:p>
            <a:pPr fontAlgn="auto">
              <a:defRPr/>
            </a:pPr>
            <a:r>
              <a:rPr lang="en-US" sz="1800" dirty="0" smtClean="0"/>
              <a:t>Osteoporosis and hip fractures</a:t>
            </a:r>
            <a:endParaRPr lang="en-US" sz="1800" dirty="0"/>
          </a:p>
        </p:txBody>
      </p:sp>
      <p:sp>
        <p:nvSpPr>
          <p:cNvPr id="20485" name="Title 1"/>
          <p:cNvSpPr>
            <a:spLocks/>
          </p:cNvSpPr>
          <p:nvPr/>
        </p:nvSpPr>
        <p:spPr bwMode="auto">
          <a:xfrm>
            <a:off x="609600" y="152400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000" dirty="0">
                <a:solidFill>
                  <a:schemeClr val="tx2"/>
                </a:solidFill>
                <a:latin typeface="Calibri Light"/>
              </a:rPr>
              <a:t>Selected Health Issues for Older Women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886700" cy="1325563"/>
          </a:xfrm>
        </p:spPr>
        <p:txBody>
          <a:bodyPr/>
          <a:lstStyle/>
          <a:p>
            <a:r>
              <a:rPr lang="en-US" sz="4000" dirty="0">
                <a:latin typeface="Calibri Light"/>
                <a:ea typeface="+mn-ea"/>
                <a:cs typeface="Arial" charset="0"/>
              </a:rPr>
              <a:t>Selected Health Issues for Older Women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900" dirty="0" smtClean="0"/>
              <a:t>Cognitive impairment, Alzheimer’s disease, and related dementias</a:t>
            </a:r>
          </a:p>
          <a:p>
            <a:pPr lvl="1" fontAlgn="auto">
              <a:defRPr/>
            </a:pPr>
            <a:r>
              <a:rPr lang="en-US" sz="1900" dirty="0" smtClean="0"/>
              <a:t>Impairment in two or </a:t>
            </a:r>
            <a:br>
              <a:rPr lang="en-US" sz="1900" dirty="0" smtClean="0"/>
            </a:br>
            <a:r>
              <a:rPr lang="en-US" sz="1900" dirty="0" smtClean="0"/>
              <a:t>more mental functions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Memory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Language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Visual perception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Attention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Ability to reason and </a:t>
            </a:r>
            <a:br>
              <a:rPr lang="en-US" sz="1900" dirty="0" smtClean="0"/>
            </a:br>
            <a:r>
              <a:rPr lang="en-US" sz="1900" dirty="0" smtClean="0"/>
              <a:t>solve problems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endParaRPr lang="en-US" sz="1900" dirty="0" smtClean="0"/>
          </a:p>
          <a:p>
            <a:pPr lvl="1" fontAlgn="auto">
              <a:defRPr/>
            </a:pPr>
            <a:r>
              <a:rPr lang="en-US" sz="1900" dirty="0" smtClean="0"/>
              <a:t>Manifestations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Confusion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 smtClean="0"/>
              <a:t>Behavior and personality changes</a:t>
            </a:r>
          </a:p>
          <a:p>
            <a:pPr fontAlgn="auto">
              <a:defRPr/>
            </a:pPr>
            <a:r>
              <a:rPr lang="en-US" sz="1900" dirty="0" smtClean="0"/>
              <a:t>Depression</a:t>
            </a:r>
          </a:p>
          <a:p>
            <a:pPr lvl="1" fontAlgn="auto">
              <a:defRPr/>
            </a:pPr>
            <a:r>
              <a:rPr lang="en-US" sz="1900" dirty="0" smtClean="0"/>
              <a:t>Often underdiagnosed, undertreated</a:t>
            </a:r>
          </a:p>
          <a:p>
            <a:pPr fontAlgn="auto">
              <a:defRPr/>
            </a:pPr>
            <a:r>
              <a:rPr lang="en-US" sz="1900" dirty="0" smtClean="0"/>
              <a:t>Urinary incontinence</a:t>
            </a:r>
          </a:p>
          <a:p>
            <a:pPr fontAlgn="auto">
              <a:defRPr/>
            </a:pPr>
            <a:r>
              <a:rPr lang="en-US" sz="1900" dirty="0" smtClean="0"/>
              <a:t>Functional changes and frailty</a:t>
            </a:r>
          </a:p>
          <a:p>
            <a:pPr fontAlgn="auto">
              <a:defRPr/>
            </a:pPr>
            <a:r>
              <a:rPr lang="en-US" sz="1900" dirty="0" smtClean="0"/>
              <a:t>Elder mistreatment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2"/>
          </a:xfrm>
        </p:spPr>
        <p:txBody>
          <a:bodyPr/>
          <a:lstStyle/>
          <a:p>
            <a:r>
              <a:rPr lang="en-US" sz="4000" dirty="0">
                <a:latin typeface="Calibri Light"/>
                <a:ea typeface="+mn-ea"/>
                <a:cs typeface="Arial" charset="0"/>
              </a:rPr>
              <a:t>Healthy Aging/Health Promotion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defRPr/>
            </a:pPr>
            <a:r>
              <a:rPr lang="en-US" sz="2200" dirty="0" smtClean="0"/>
              <a:t>Self-perception of being healthy and functional, despite chronic illness</a:t>
            </a:r>
          </a:p>
          <a:p>
            <a:pPr fontAlgn="auto">
              <a:defRPr/>
            </a:pPr>
            <a:r>
              <a:rPr lang="en-US" sz="2200" dirty="0" smtClean="0"/>
              <a:t>Phenotype of positive aging</a:t>
            </a:r>
          </a:p>
          <a:p>
            <a:pPr lvl="1" fontAlgn="auto">
              <a:defRPr/>
            </a:pPr>
            <a:r>
              <a:rPr lang="en-US" sz="2200" dirty="0" smtClean="0"/>
              <a:t>Focuses on physical, social, and emotional functioning</a:t>
            </a:r>
          </a:p>
          <a:p>
            <a:pPr lvl="1" fontAlgn="auto">
              <a:defRPr/>
            </a:pPr>
            <a:r>
              <a:rPr lang="en-US" sz="2200" dirty="0" smtClean="0"/>
              <a:t>Has been found to predict health outcomes</a:t>
            </a:r>
          </a:p>
          <a:p>
            <a:pPr fontAlgn="auto">
              <a:defRPr/>
            </a:pPr>
            <a:r>
              <a:rPr lang="en-US" sz="2200" dirty="0" smtClean="0"/>
              <a:t>Self-management of health</a:t>
            </a:r>
          </a:p>
          <a:p>
            <a:pPr lvl="1" fontAlgn="auto">
              <a:defRPr/>
            </a:pPr>
            <a:r>
              <a:rPr lang="en-US" sz="2200" dirty="0" smtClean="0"/>
              <a:t>Requires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Adequate information about bodies and behavior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Skills in information processing, decision making, integrating change into daily life, and action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31975"/>
            <a:ext cx="7886700" cy="4351338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800" dirty="0" smtClean="0"/>
              <a:t>Physical activity</a:t>
            </a:r>
          </a:p>
          <a:p>
            <a:pPr lvl="1" fontAlgn="auto">
              <a:defRPr/>
            </a:pPr>
            <a:r>
              <a:rPr lang="en-US" sz="1800" dirty="0" smtClean="0"/>
              <a:t>Recommendation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Weight-bearing aerobic exercise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Walking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Exercises to improve balance</a:t>
            </a:r>
          </a:p>
          <a:p>
            <a:pPr lvl="1" fontAlgn="auto">
              <a:defRPr/>
            </a:pPr>
            <a:r>
              <a:rPr lang="en-US" sz="1800" dirty="0" smtClean="0"/>
              <a:t>Causes improvement in: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Cardiovascular fitness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Insulin resistance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Body weight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Mobility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Bone density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Pain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Balance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Risk of falls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Quality of life</a:t>
            </a:r>
          </a:p>
          <a:p>
            <a:pPr fontAlgn="auto">
              <a:defRPr/>
            </a:pPr>
            <a:r>
              <a:rPr lang="en-US" sz="1800" dirty="0" smtClean="0"/>
              <a:t>Healthy eating</a:t>
            </a:r>
          </a:p>
          <a:p>
            <a:pPr fontAlgn="auto">
              <a:defRPr/>
            </a:pPr>
            <a:r>
              <a:rPr lang="en-US" sz="1800" dirty="0" smtClean="0"/>
              <a:t>Weight control</a:t>
            </a:r>
          </a:p>
          <a:p>
            <a:pPr lvl="1" fontAlgn="auto">
              <a:defRPr/>
            </a:pPr>
            <a:r>
              <a:rPr lang="en-US" sz="1800" dirty="0" smtClean="0"/>
              <a:t>Obesity risks</a:t>
            </a:r>
          </a:p>
          <a:p>
            <a:pPr fontAlgn="auto">
              <a:defRPr/>
            </a:pPr>
            <a:r>
              <a:rPr lang="en-US" sz="1800" dirty="0" smtClean="0"/>
              <a:t>Sleep</a:t>
            </a:r>
          </a:p>
          <a:p>
            <a:pPr fontAlgn="auto">
              <a:defRPr/>
            </a:pPr>
            <a:r>
              <a:rPr lang="en-US" sz="1800" dirty="0" smtClean="0"/>
              <a:t>Prevention of falls</a:t>
            </a:r>
            <a:endParaRPr lang="en-US" sz="1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1325563"/>
          </a:xfrm>
        </p:spPr>
        <p:txBody>
          <a:bodyPr/>
          <a:lstStyle/>
          <a:p>
            <a:r>
              <a:rPr lang="en-US" sz="4000" dirty="0">
                <a:latin typeface="Calibri Light"/>
                <a:ea typeface="+mn-ea"/>
                <a:cs typeface="Arial" charset="0"/>
              </a:rPr>
              <a:t>Recommended </a:t>
            </a:r>
            <a:r>
              <a:rPr lang="en-US" sz="4000" dirty="0" smtClean="0">
                <a:latin typeface="Calibri Light"/>
                <a:ea typeface="+mn-ea"/>
                <a:cs typeface="Arial" charset="0"/>
              </a:rPr>
              <a:t>Screening</a:t>
            </a:r>
            <a:endParaRPr lang="en-US" sz="4000" dirty="0">
              <a:latin typeface="Calibri Light"/>
              <a:ea typeface="+mn-ea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Springer_Template_Concept1_061516</Template>
  <TotalTime>5533</TotalTime>
  <Words>483</Words>
  <Application>Microsoft Office PowerPoint</Application>
  <PresentationFormat>On-screen Show (4:3)</PresentationFormat>
  <Paragraphs>167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Wingdings</vt:lpstr>
      <vt:lpstr>1_Office Theme</vt:lpstr>
      <vt:lpstr>Chapter 10: Older Women’s Health</vt:lpstr>
      <vt:lpstr>Demographic and Economic Considerations</vt:lpstr>
      <vt:lpstr>Contexts of Older Women’s  Lives</vt:lpstr>
      <vt:lpstr>Contexts of Older Women’s  Lives (cont’d.)</vt:lpstr>
      <vt:lpstr>Age-Related Physical Changes</vt:lpstr>
      <vt:lpstr>PowerPoint Presentation</vt:lpstr>
      <vt:lpstr>Selected Health Issues for Older Women (cont’d.)</vt:lpstr>
      <vt:lpstr>Healthy Aging/Health Promotion</vt:lpstr>
      <vt:lpstr>Recommended Screening</vt:lpstr>
      <vt:lpstr>Recommended Screening (cont’d.)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The Challenge of Health Care Delivery and Health Policy</dc:title>
  <dc:creator>davidrpayne</dc:creator>
  <cp:lastModifiedBy>Kartheepan</cp:lastModifiedBy>
  <cp:revision>95</cp:revision>
  <dcterms:created xsi:type="dcterms:W3CDTF">2015-01-20T23:32:59Z</dcterms:created>
  <dcterms:modified xsi:type="dcterms:W3CDTF">2016-08-26T13:04:39Z</dcterms:modified>
</cp:coreProperties>
</file>