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6187" autoAdjust="0"/>
  </p:normalViewPr>
  <p:slideViewPr>
    <p:cSldViewPr>
      <p:cViewPr varScale="1">
        <p:scale>
          <a:sx n="105" d="100"/>
          <a:sy n="105" d="100"/>
        </p:scale>
        <p:origin x="1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073ADB-94FA-4331-BBC6-22C51EFF54E1}" type="datetimeFigureOut">
              <a:rPr lang="en-US"/>
              <a:pPr>
                <a:defRPr/>
              </a:pPr>
              <a:t>8/26/2016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35C3FB-6AE7-4289-84C6-66CA3B1D1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96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40001D-FB53-46C1-B75F-391A8D6382B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flipV="1">
            <a:off x="244475" y="663575"/>
            <a:ext cx="49213" cy="619442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V="1">
            <a:off x="376238" y="838200"/>
            <a:ext cx="39687" cy="60198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V="1">
            <a:off x="498475" y="979488"/>
            <a:ext cx="23813" cy="587851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604838" y="663575"/>
            <a:ext cx="47625" cy="619442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"/>
          <p:cNvGrpSpPr>
            <a:grpSpLocks/>
          </p:cNvGrpSpPr>
          <p:nvPr/>
        </p:nvGrpSpPr>
        <p:grpSpPr bwMode="auto">
          <a:xfrm rot="5400000">
            <a:off x="4091782" y="1996281"/>
            <a:ext cx="544512" cy="8728075"/>
            <a:chOff x="3048000" y="272143"/>
            <a:chExt cx="544287" cy="6193973"/>
          </a:xfrm>
        </p:grpSpPr>
        <p:cxnSp>
          <p:nvCxnSpPr>
            <p:cNvPr id="9" name="Straight Connector 11"/>
            <p:cNvCxnSpPr/>
            <p:nvPr/>
          </p:nvCxnSpPr>
          <p:spPr>
            <a:xfrm flipV="1">
              <a:off x="3048000" y="272143"/>
              <a:ext cx="65060" cy="6193973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flipV="1">
              <a:off x="3222553" y="447891"/>
              <a:ext cx="53953" cy="6019352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flipV="1">
              <a:off x="3385997" y="587587"/>
              <a:ext cx="31737" cy="5878529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flipV="1">
              <a:off x="3527227" y="272143"/>
              <a:ext cx="65060" cy="6193973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3" descr="logo_springer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648904" y="5256912"/>
            <a:ext cx="1846193" cy="64564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TextBox 16"/>
          <p:cNvSpPr txBox="1"/>
          <p:nvPr/>
        </p:nvSpPr>
        <p:spPr>
          <a:xfrm>
            <a:off x="896938" y="752475"/>
            <a:ext cx="2752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E7E6E6"/>
                </a:solidFill>
                <a:latin typeface="+mn-lt"/>
                <a:cs typeface="+mn-cs"/>
              </a:rPr>
              <a:t>PowerPoint slides to accompany…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1471-61F8-4639-A397-621748691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BBF43-2811-444F-A9EE-754E14A44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27075" y="1524000"/>
            <a:ext cx="8416925" cy="2222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>
            <a:off x="628650" y="1387475"/>
            <a:ext cx="8515350" cy="174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"/>
          <p:cNvGrpSpPr>
            <a:grpSpLocks/>
          </p:cNvGrpSpPr>
          <p:nvPr/>
        </p:nvGrpSpPr>
        <p:grpSpPr bwMode="auto">
          <a:xfrm rot="-5400000">
            <a:off x="5758656" y="2953544"/>
            <a:ext cx="6069013" cy="130175"/>
            <a:chOff x="1010966" y="3744046"/>
            <a:chExt cx="11353796" cy="163927"/>
          </a:xfrm>
        </p:grpSpPr>
        <p:cxnSp>
          <p:nvCxnSpPr>
            <p:cNvPr id="7" name="Straight Connector 9"/>
            <p:cNvCxnSpPr/>
            <p:nvPr/>
          </p:nvCxnSpPr>
          <p:spPr>
            <a:xfrm rot="5400000" flipV="1">
              <a:off x="6803632" y="-1784301"/>
              <a:ext cx="11995" cy="110686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>
              <a:off x="1010966" y="3889982"/>
              <a:ext cx="11353796" cy="1799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6"/>
          <p:cNvSpPr txBox="1">
            <a:spLocks noGrp="1"/>
          </p:cNvSpPr>
          <p:nvPr userDrawn="1"/>
        </p:nvSpPr>
        <p:spPr bwMode="auto">
          <a:xfrm>
            <a:off x="6884988" y="640080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">
                <a:solidFill>
                  <a:schemeClr val="tx2"/>
                </a:solidFill>
                <a:latin typeface="Helvetica" pitchFamily="50" charset="0"/>
              </a:rPr>
              <a:t>Chapter 11  | </a:t>
            </a:r>
            <a:fld id="{1E346650-A0A4-4E10-BB47-F7621432FB5C}" type="slidenum">
              <a:rPr lang="en-US" sz="800">
                <a:solidFill>
                  <a:schemeClr val="tx2"/>
                </a:solidFill>
                <a:latin typeface="Helvetica" pitchFamily="50" charset="0"/>
              </a:rPr>
              <a:pPr algn="r"/>
              <a:t>‹#›</a:t>
            </a:fld>
            <a:endParaRPr lang="en-US" sz="800">
              <a:solidFill>
                <a:schemeClr val="tx2"/>
              </a:solidFill>
              <a:latin typeface="Helvetica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 rot="10800000">
            <a:off x="-4763" y="4714875"/>
            <a:ext cx="8515351" cy="158750"/>
            <a:chOff x="-10370574" y="2192339"/>
            <a:chExt cx="11353800" cy="158975"/>
          </a:xfrm>
        </p:grpSpPr>
        <p:cxnSp>
          <p:nvCxnSpPr>
            <p:cNvPr id="5" name="Straight Connector 6"/>
            <p:cNvCxnSpPr/>
            <p:nvPr userDrawn="1"/>
          </p:nvCxnSpPr>
          <p:spPr>
            <a:xfrm rot="10800000">
              <a:off x="-10237223" y="2329058"/>
              <a:ext cx="11222565" cy="2225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 userDrawn="1"/>
          </p:nvCxnSpPr>
          <p:spPr>
            <a:xfrm rot="10800000">
              <a:off x="-10368457" y="2193928"/>
              <a:ext cx="11353799" cy="174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8"/>
          <p:cNvGrpSpPr>
            <a:grpSpLocks/>
          </p:cNvGrpSpPr>
          <p:nvPr/>
        </p:nvGrpSpPr>
        <p:grpSpPr bwMode="auto">
          <a:xfrm rot="5400000">
            <a:off x="-2647949" y="3757612"/>
            <a:ext cx="6069012" cy="131763"/>
            <a:chOff x="1010966" y="3744046"/>
            <a:chExt cx="11353796" cy="163927"/>
          </a:xfrm>
        </p:grpSpPr>
        <p:cxnSp>
          <p:nvCxnSpPr>
            <p:cNvPr id="8" name="Straight Connector 9"/>
            <p:cNvCxnSpPr/>
            <p:nvPr/>
          </p:nvCxnSpPr>
          <p:spPr>
            <a:xfrm rot="5400000" flipV="1">
              <a:off x="6803704" y="-1786348"/>
              <a:ext cx="11850" cy="1106869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"/>
            <p:cNvCxnSpPr/>
            <p:nvPr/>
          </p:nvCxnSpPr>
          <p:spPr>
            <a:xfrm>
              <a:off x="1010967" y="3890198"/>
              <a:ext cx="11353796" cy="1777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36081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37178"/>
            <a:ext cx="7886700" cy="50364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1642-2BDF-4F79-9C1D-5EC3DBAF7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727075" y="1524000"/>
            <a:ext cx="8416925" cy="2222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>
            <a:off x="628650" y="1387475"/>
            <a:ext cx="8515350" cy="174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-5400000">
            <a:off x="5758656" y="2953544"/>
            <a:ext cx="6069013" cy="130175"/>
            <a:chOff x="1010966" y="3744046"/>
            <a:chExt cx="11353796" cy="163927"/>
          </a:xfrm>
        </p:grpSpPr>
        <p:cxnSp>
          <p:nvCxnSpPr>
            <p:cNvPr id="8" name="Straight Connector 10"/>
            <p:cNvCxnSpPr/>
            <p:nvPr/>
          </p:nvCxnSpPr>
          <p:spPr>
            <a:xfrm rot="5400000" flipV="1">
              <a:off x="6803632" y="-1784301"/>
              <a:ext cx="11995" cy="110686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>
              <a:off x="1010966" y="3889982"/>
              <a:ext cx="11353796" cy="1799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6"/>
          <p:cNvSpPr txBox="1">
            <a:spLocks noGrp="1"/>
          </p:cNvSpPr>
          <p:nvPr userDrawn="1"/>
        </p:nvSpPr>
        <p:spPr bwMode="auto">
          <a:xfrm>
            <a:off x="6884988" y="640080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">
                <a:solidFill>
                  <a:schemeClr val="tx2"/>
                </a:solidFill>
                <a:latin typeface="Helvetica" pitchFamily="50" charset="0"/>
              </a:rPr>
              <a:t>Chapter 11  | </a:t>
            </a:r>
            <a:fld id="{19AFF088-9B2F-4F71-AB4D-999534755EF5}" type="slidenum">
              <a:rPr lang="en-US" sz="800">
                <a:solidFill>
                  <a:schemeClr val="tx2"/>
                </a:solidFill>
                <a:latin typeface="Helvetica" pitchFamily="50" charset="0"/>
              </a:rPr>
              <a:pPr algn="r"/>
              <a:t>‹#›</a:t>
            </a:fld>
            <a:endParaRPr lang="en-US" sz="800">
              <a:solidFill>
                <a:schemeClr val="tx2"/>
              </a:solidFill>
              <a:latin typeface="Helvetica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727075" y="1524000"/>
            <a:ext cx="8416925" cy="2222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628650" y="1387475"/>
            <a:ext cx="8515350" cy="174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"/>
          <p:cNvGrpSpPr>
            <a:grpSpLocks/>
          </p:cNvGrpSpPr>
          <p:nvPr/>
        </p:nvGrpSpPr>
        <p:grpSpPr bwMode="auto">
          <a:xfrm rot="-5400000">
            <a:off x="5758656" y="2953544"/>
            <a:ext cx="6069013" cy="130175"/>
            <a:chOff x="1010966" y="3744046"/>
            <a:chExt cx="11353796" cy="163927"/>
          </a:xfrm>
        </p:grpSpPr>
        <p:cxnSp>
          <p:nvCxnSpPr>
            <p:cNvPr id="10" name="Straight Connector 12"/>
            <p:cNvCxnSpPr/>
            <p:nvPr/>
          </p:nvCxnSpPr>
          <p:spPr>
            <a:xfrm rot="5400000" flipV="1">
              <a:off x="6803632" y="-1784301"/>
              <a:ext cx="11995" cy="110686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>
              <a:off x="1010966" y="3889982"/>
              <a:ext cx="11353796" cy="1799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20491"/>
            <a:ext cx="3868340" cy="537484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37926"/>
            <a:ext cx="3868340" cy="38735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20491"/>
            <a:ext cx="3887391" cy="537484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37926"/>
            <a:ext cx="3887391" cy="38735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EED6-AF6F-48D8-B77E-AC0CE09D47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/>
        </p:nvCxnSpPr>
        <p:spPr>
          <a:xfrm>
            <a:off x="727075" y="1524000"/>
            <a:ext cx="8416925" cy="2222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"/>
          <p:cNvCxnSpPr/>
          <p:nvPr/>
        </p:nvCxnSpPr>
        <p:spPr>
          <a:xfrm>
            <a:off x="628650" y="1387475"/>
            <a:ext cx="8515350" cy="174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5758656" y="2953544"/>
            <a:ext cx="6069013" cy="130175"/>
            <a:chOff x="1010966" y="3744046"/>
            <a:chExt cx="11353796" cy="163927"/>
          </a:xfrm>
        </p:grpSpPr>
        <p:cxnSp>
          <p:nvCxnSpPr>
            <p:cNvPr id="6" name="Straight Connector 8"/>
            <p:cNvCxnSpPr/>
            <p:nvPr/>
          </p:nvCxnSpPr>
          <p:spPr>
            <a:xfrm rot="5400000" flipV="1">
              <a:off x="6803632" y="-1784301"/>
              <a:ext cx="11995" cy="110686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>
              <a:off x="1010966" y="3889982"/>
              <a:ext cx="11353796" cy="1799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1B84-A8AA-4B46-9F69-B9B345F8B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52BF-628F-4218-B2ED-65DB0FC4A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4A2A-7BD5-46C2-830D-0E1165210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E31B-C133-4C9B-966F-DFF74F64A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4988" y="64008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953CDB-E258-485A-A229-5FAF28C1E51A}" type="slidenum">
              <a:rPr lang="en-US"/>
              <a:pPr>
                <a:defRPr/>
              </a:pPr>
              <a:t>‹#›</a:t>
            </a:fld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3375" y="6400800"/>
            <a:ext cx="33972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+mn-lt"/>
                <a:cs typeface="+mn-cs"/>
              </a:rPr>
              <a:t>© Springer Publishing Company, LLC.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600"/>
        </a:spcBef>
        <a:spcAft>
          <a:spcPts val="600"/>
        </a:spcAft>
        <a:buSzPct val="60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600"/>
        </a:spcBef>
        <a:spcAft>
          <a:spcPts val="600"/>
        </a:spcAft>
        <a:buFont typeface="Calibri" pitchFamily="34" charset="0"/>
        <a:buChar char="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600"/>
        </a:spcBef>
        <a:spcAft>
          <a:spcPts val="600"/>
        </a:spcAft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600"/>
        </a:spcBef>
        <a:spcAft>
          <a:spcPts val="600"/>
        </a:spcAft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360612"/>
          </a:xfrm>
        </p:spPr>
        <p:txBody>
          <a:bodyPr/>
          <a:lstStyle/>
          <a:p>
            <a:r>
              <a:rPr lang="en-US" dirty="0" smtClean="0"/>
              <a:t>Chapter 11: Well Woman’s Health</a:t>
            </a:r>
          </a:p>
        </p:txBody>
      </p:sp>
      <p:sp>
        <p:nvSpPr>
          <p:cNvPr id="14339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latin typeface="Helvetica" pitchFamily="50" charset="0"/>
                <a:cs typeface="Arial" charset="0"/>
              </a:rPr>
              <a:t>Chapter 11  | </a:t>
            </a:r>
            <a:fld id="{D4C06A92-842F-4CE0-A464-B657A7195B09}" type="slidenum">
              <a:rPr lang="en-US" sz="800">
                <a:latin typeface="Helvetica" pitchFamily="50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800">
              <a:latin typeface="Helvetica" pitchFamily="50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Summary and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defRPr/>
            </a:pPr>
            <a:r>
              <a:rPr lang="en-US" sz="2000" dirty="0" smtClean="0"/>
              <a:t>Accomplishments in well women’s health</a:t>
            </a:r>
          </a:p>
          <a:p>
            <a:pPr lvl="1" fontAlgn="auto">
              <a:defRPr/>
            </a:pPr>
            <a:r>
              <a:rPr lang="en-US" sz="2000" dirty="0" smtClean="0"/>
              <a:t>Improved preventive health care services for women</a:t>
            </a:r>
          </a:p>
          <a:p>
            <a:pPr lvl="1" fontAlgn="auto">
              <a:defRPr/>
            </a:pPr>
            <a:r>
              <a:rPr lang="en-US" sz="2000" dirty="0" smtClean="0"/>
              <a:t>Paradigm shift from reactive to proactive care</a:t>
            </a:r>
          </a:p>
          <a:p>
            <a:pPr lvl="1" fontAlgn="auto">
              <a:defRPr/>
            </a:pPr>
            <a:r>
              <a:rPr lang="en-US" sz="2000" dirty="0" smtClean="0"/>
              <a:t>Annual well-woman visit is covered under the Patient Protection and Affordable Care Act (ACA)</a:t>
            </a:r>
          </a:p>
          <a:p>
            <a:pPr lvl="1" fontAlgn="auto">
              <a:defRPr/>
            </a:pPr>
            <a:r>
              <a:rPr lang="en-US" sz="2000" dirty="0" smtClean="0"/>
              <a:t>No out-of-pocket cost requirements allow greater access</a:t>
            </a:r>
          </a:p>
          <a:p>
            <a:pPr lvl="1" fontAlgn="auto">
              <a:defRPr/>
            </a:pPr>
            <a:r>
              <a:rPr lang="en-US" sz="2000" dirty="0" smtClean="0"/>
              <a:t>In 2016, &gt; 55 million women have access to birth control</a:t>
            </a:r>
          </a:p>
          <a:p>
            <a:pPr fontAlgn="auto">
              <a:defRPr/>
            </a:pPr>
            <a:r>
              <a:rPr lang="en-US" sz="2000" dirty="0" smtClean="0"/>
              <a:t>Future directions</a:t>
            </a:r>
          </a:p>
          <a:p>
            <a:pPr lvl="1" fontAlgn="auto">
              <a:defRPr/>
            </a:pPr>
            <a:r>
              <a:rPr lang="en-US" sz="2000" dirty="0" smtClean="0"/>
              <a:t>Patient-centered medical homes</a:t>
            </a:r>
          </a:p>
          <a:p>
            <a:pPr lvl="1" fontAlgn="auto">
              <a:defRPr/>
            </a:pPr>
            <a:r>
              <a:rPr lang="en-US" sz="2000" dirty="0" smtClean="0"/>
              <a:t>Emphasis on coordination and communication</a:t>
            </a:r>
          </a:p>
          <a:p>
            <a:pPr lvl="1" fontAlgn="auto">
              <a:defRPr/>
            </a:pPr>
            <a:r>
              <a:rPr lang="en-US" sz="2000" dirty="0" smtClean="0"/>
              <a:t>Women as active participants in their health care decision making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6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14400"/>
          </a:xfrm>
        </p:spPr>
        <p:txBody>
          <a:bodyPr/>
          <a:lstStyle/>
          <a:p>
            <a:r>
              <a:rPr lang="en-US" sz="4000" dirty="0" smtClean="0"/>
              <a:t>Components of a Well-Woman Visit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5950" y="1812925"/>
            <a:ext cx="7886700" cy="4351338"/>
          </a:xfrm>
        </p:spPr>
        <p:txBody>
          <a:bodyPr numCol="2" rtlCol="0">
            <a:normAutofit/>
          </a:bodyPr>
          <a:lstStyle/>
          <a:p>
            <a:pPr fontAlgn="auto">
              <a:defRPr/>
            </a:pPr>
            <a:r>
              <a:rPr lang="en-US" sz="2200" dirty="0" smtClean="0"/>
              <a:t>Preliminary considerations</a:t>
            </a:r>
          </a:p>
          <a:p>
            <a:pPr lvl="1" fontAlgn="auto">
              <a:defRPr/>
            </a:pPr>
            <a:r>
              <a:rPr lang="en-US" sz="2200" dirty="0" smtClean="0"/>
              <a:t>Remember to promote health and educate the patient</a:t>
            </a:r>
          </a:p>
          <a:p>
            <a:pPr lvl="1" fontAlgn="auto">
              <a:defRPr/>
            </a:pPr>
            <a:r>
              <a:rPr lang="en-US" sz="2200" dirty="0" smtClean="0"/>
              <a:t>Arrange to have an interpreter available if needed</a:t>
            </a:r>
          </a:p>
          <a:p>
            <a:pPr lvl="1" fontAlgn="auto">
              <a:defRPr/>
            </a:pPr>
            <a:r>
              <a:rPr lang="en-US" sz="2200" dirty="0" smtClean="0"/>
              <a:t>Conduct the health history while the patient is dressed</a:t>
            </a:r>
          </a:p>
          <a:p>
            <a:pPr lvl="1" fontAlgn="auto">
              <a:defRPr/>
            </a:pPr>
            <a:r>
              <a:rPr lang="en-US" sz="2200" dirty="0" smtClean="0"/>
              <a:t>Sit at eye level and face the patient</a:t>
            </a:r>
          </a:p>
          <a:p>
            <a:pPr lvl="1" fontAlgn="auto">
              <a:defRPr/>
            </a:pPr>
            <a:r>
              <a:rPr lang="en-US" sz="2200" dirty="0" smtClean="0"/>
              <a:t>Interview patient alone to ensure candid responses</a:t>
            </a:r>
          </a:p>
          <a:p>
            <a:pPr fontAlgn="auto">
              <a:defRPr/>
            </a:pPr>
            <a:r>
              <a:rPr lang="en-US" sz="2200" dirty="0" smtClean="0"/>
              <a:t>Components</a:t>
            </a:r>
          </a:p>
          <a:p>
            <a:pPr lvl="1" fontAlgn="auto">
              <a:defRPr/>
            </a:pPr>
            <a:r>
              <a:rPr lang="en-US" sz="2200" dirty="0" smtClean="0"/>
              <a:t>Health history</a:t>
            </a:r>
          </a:p>
          <a:p>
            <a:pPr lvl="1" fontAlgn="auto">
              <a:defRPr/>
            </a:pPr>
            <a:r>
              <a:rPr lang="en-US" sz="2200" dirty="0" smtClean="0"/>
              <a:t>Review of medications</a:t>
            </a:r>
          </a:p>
          <a:p>
            <a:pPr lvl="1" fontAlgn="auto">
              <a:defRPr/>
            </a:pPr>
            <a:r>
              <a:rPr lang="en-US" sz="2200" dirty="0" smtClean="0"/>
              <a:t>Counseling/education</a:t>
            </a:r>
          </a:p>
          <a:p>
            <a:pPr lvl="1" fontAlgn="auto">
              <a:defRPr/>
            </a:pPr>
            <a:r>
              <a:rPr lang="en-US" sz="2200" dirty="0" smtClean="0"/>
              <a:t>Health screening</a:t>
            </a:r>
          </a:p>
          <a:p>
            <a:pPr lvl="1" fontAlgn="auto">
              <a:defRPr/>
            </a:pPr>
            <a:r>
              <a:rPr lang="en-US" sz="2200" dirty="0" smtClean="0"/>
              <a:t>Physical examination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Health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801812"/>
            <a:ext cx="7886700" cy="4351339"/>
          </a:xfrm>
        </p:spPr>
        <p:txBody>
          <a:bodyPr numCol="2" rtlCol="0">
            <a:noAutofit/>
          </a:bodyPr>
          <a:lstStyle/>
          <a:p>
            <a:pPr fontAlgn="auto">
              <a:defRPr/>
            </a:pPr>
            <a:r>
              <a:rPr lang="en-US" sz="2200" dirty="0" smtClean="0"/>
              <a:t>Medical history</a:t>
            </a:r>
          </a:p>
          <a:p>
            <a:pPr lvl="1" fontAlgn="auto">
              <a:defRPr/>
            </a:pPr>
            <a:r>
              <a:rPr lang="en-US" sz="2200" dirty="0" smtClean="0"/>
              <a:t>Medical</a:t>
            </a:r>
          </a:p>
          <a:p>
            <a:pPr lvl="1" fontAlgn="auto">
              <a:defRPr/>
            </a:pPr>
            <a:r>
              <a:rPr lang="en-US" sz="2200" dirty="0" smtClean="0"/>
              <a:t>Medications</a:t>
            </a:r>
          </a:p>
          <a:p>
            <a:pPr lvl="1" fontAlgn="auto">
              <a:defRPr/>
            </a:pPr>
            <a:r>
              <a:rPr lang="en-US" sz="2200" dirty="0" smtClean="0"/>
              <a:t>Allergies</a:t>
            </a:r>
          </a:p>
          <a:p>
            <a:pPr lvl="1" fontAlgn="auto">
              <a:defRPr/>
            </a:pPr>
            <a:r>
              <a:rPr lang="en-US" sz="2200" dirty="0" smtClean="0"/>
              <a:t>Surgery</a:t>
            </a:r>
          </a:p>
          <a:p>
            <a:pPr lvl="1" fontAlgn="auto">
              <a:defRPr/>
            </a:pPr>
            <a:r>
              <a:rPr lang="en-US" sz="2200" dirty="0" smtClean="0"/>
              <a:t>Immunizations</a:t>
            </a:r>
          </a:p>
          <a:p>
            <a:pPr fontAlgn="auto">
              <a:defRPr/>
            </a:pPr>
            <a:r>
              <a:rPr lang="en-US" sz="2200" dirty="0" smtClean="0"/>
              <a:t>Family history</a:t>
            </a:r>
          </a:p>
          <a:p>
            <a:pPr lvl="1" fontAlgn="auto">
              <a:defRPr/>
            </a:pPr>
            <a:r>
              <a:rPr lang="en-US" sz="2200" dirty="0" smtClean="0"/>
              <a:t>Mother and father</a:t>
            </a:r>
          </a:p>
          <a:p>
            <a:pPr lvl="1" fontAlgn="auto">
              <a:defRPr/>
            </a:pPr>
            <a:r>
              <a:rPr lang="en-US" sz="2200" dirty="0" smtClean="0"/>
              <a:t>Siblings</a:t>
            </a:r>
          </a:p>
          <a:p>
            <a:pPr fontAlgn="auto">
              <a:defRPr/>
            </a:pPr>
            <a:endParaRPr lang="en-US" sz="2200" dirty="0" smtClean="0"/>
          </a:p>
          <a:p>
            <a:pPr fontAlgn="auto">
              <a:defRPr/>
            </a:pPr>
            <a:r>
              <a:rPr lang="en-US" sz="2200" dirty="0" smtClean="0"/>
              <a:t>Social history</a:t>
            </a:r>
          </a:p>
          <a:p>
            <a:pPr lvl="1" fontAlgn="auto">
              <a:defRPr/>
            </a:pPr>
            <a:r>
              <a:rPr lang="en-US" sz="2200" dirty="0" smtClean="0"/>
              <a:t>Occupation</a:t>
            </a:r>
          </a:p>
          <a:p>
            <a:pPr lvl="1" fontAlgn="auto">
              <a:defRPr/>
            </a:pPr>
            <a:r>
              <a:rPr lang="en-US" sz="2200" dirty="0" smtClean="0"/>
              <a:t>Diet</a:t>
            </a:r>
          </a:p>
          <a:p>
            <a:pPr lvl="1" fontAlgn="auto">
              <a:defRPr/>
            </a:pPr>
            <a:r>
              <a:rPr lang="en-US" sz="2200" dirty="0" smtClean="0"/>
              <a:t>Exercise</a:t>
            </a:r>
          </a:p>
          <a:p>
            <a:pPr lvl="1" fontAlgn="auto">
              <a:defRPr/>
            </a:pPr>
            <a:r>
              <a:rPr lang="en-US" sz="2200" dirty="0" smtClean="0"/>
              <a:t>Tobacco</a:t>
            </a:r>
          </a:p>
          <a:p>
            <a:pPr lvl="1" fontAlgn="auto">
              <a:defRPr/>
            </a:pPr>
            <a:r>
              <a:rPr lang="en-US" sz="2200" dirty="0" smtClean="0"/>
              <a:t>Alcohol</a:t>
            </a:r>
          </a:p>
          <a:p>
            <a:pPr lvl="1" fontAlgn="auto">
              <a:defRPr/>
            </a:pPr>
            <a:r>
              <a:rPr lang="en-US" sz="2200" dirty="0" smtClean="0"/>
              <a:t>Illicit drugs</a:t>
            </a:r>
          </a:p>
          <a:p>
            <a:pPr lvl="1" fontAlgn="auto">
              <a:defRPr/>
            </a:pPr>
            <a:r>
              <a:rPr lang="en-US" sz="2200" dirty="0" smtClean="0"/>
              <a:t>Sexual history</a:t>
            </a:r>
          </a:p>
          <a:p>
            <a:pPr lvl="1" fontAlgn="auto">
              <a:defRPr/>
            </a:pPr>
            <a:r>
              <a:rPr lang="en-US" sz="2200" dirty="0" smtClean="0"/>
              <a:t>Last menstrual period</a:t>
            </a:r>
          </a:p>
          <a:p>
            <a:pPr lvl="1" fontAlgn="auto">
              <a:defRPr/>
            </a:pPr>
            <a:r>
              <a:rPr lang="en-US" sz="2200" dirty="0" smtClean="0"/>
              <a:t>Last Pap smear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Routine Health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00200"/>
            <a:ext cx="8147050" cy="4783138"/>
          </a:xfrm>
        </p:spPr>
        <p:txBody>
          <a:bodyPr numCol="2" rtlCol="0">
            <a:normAutofit/>
          </a:bodyPr>
          <a:lstStyle/>
          <a:p>
            <a:pPr fontAlgn="auto">
              <a:defRPr/>
            </a:pPr>
            <a:r>
              <a:rPr lang="en-US" sz="2200" dirty="0" smtClean="0"/>
              <a:t>Lipid profile assessment</a:t>
            </a:r>
          </a:p>
          <a:p>
            <a:pPr lvl="1" fontAlgn="auto">
              <a:defRPr/>
            </a:pPr>
            <a:r>
              <a:rPr lang="en-US" sz="2200" dirty="0" smtClean="0"/>
              <a:t>Assesses risk for coronary heart disease (CHD)</a:t>
            </a:r>
          </a:p>
          <a:p>
            <a:pPr lvl="1" fontAlgn="auto">
              <a:defRPr/>
            </a:pPr>
            <a:r>
              <a:rPr lang="en-US" sz="2200" dirty="0" smtClean="0"/>
              <a:t>Conduct every 5 years for women aged 20 to 45 years with increased risk for CHD</a:t>
            </a:r>
          </a:p>
          <a:p>
            <a:pPr fontAlgn="auto">
              <a:defRPr/>
            </a:pPr>
            <a:r>
              <a:rPr lang="en-US" sz="2200" dirty="0" smtClean="0"/>
              <a:t>Endocrine system</a:t>
            </a:r>
          </a:p>
          <a:p>
            <a:pPr lvl="1" fontAlgn="auto">
              <a:defRPr/>
            </a:pPr>
            <a:r>
              <a:rPr lang="en-US" sz="2200" dirty="0" smtClean="0"/>
              <a:t>Ambulatory BP</a:t>
            </a:r>
          </a:p>
          <a:p>
            <a:pPr lvl="1" fontAlgn="auto">
              <a:defRPr/>
            </a:pPr>
            <a:r>
              <a:rPr lang="en-US" sz="2200" dirty="0" smtClean="0"/>
              <a:t>Blood glucose screening</a:t>
            </a:r>
          </a:p>
          <a:p>
            <a:pPr fontAlgn="auto">
              <a:defRPr/>
            </a:pPr>
            <a:endParaRPr lang="en-US" sz="2200" dirty="0" smtClean="0"/>
          </a:p>
          <a:p>
            <a:pPr fontAlgn="auto">
              <a:defRPr/>
            </a:pPr>
            <a:endParaRPr lang="en-US" sz="2200" dirty="0" smtClean="0"/>
          </a:p>
          <a:p>
            <a:pPr fontAlgn="auto">
              <a:defRPr/>
            </a:pPr>
            <a:r>
              <a:rPr lang="en-US" sz="2200" dirty="0" smtClean="0"/>
              <a:t>Colorectal screening</a:t>
            </a:r>
          </a:p>
          <a:p>
            <a:pPr lvl="1" fontAlgn="auto">
              <a:defRPr/>
            </a:pPr>
            <a:r>
              <a:rPr lang="en-US" sz="2200" dirty="0" smtClean="0"/>
              <a:t>Colonoscopy, starting at age 50 (then every 10 y)</a:t>
            </a:r>
          </a:p>
          <a:p>
            <a:pPr lvl="1" fontAlgn="auto">
              <a:defRPr/>
            </a:pPr>
            <a:r>
              <a:rPr lang="en-US" sz="2200" dirty="0" smtClean="0"/>
              <a:t>Sigmoidoscopy every </a:t>
            </a:r>
            <a:br>
              <a:rPr lang="en-US" sz="2200" dirty="0" smtClean="0"/>
            </a:br>
            <a:r>
              <a:rPr lang="en-US" sz="2200" dirty="0" smtClean="0"/>
              <a:t>5 years</a:t>
            </a:r>
          </a:p>
          <a:p>
            <a:pPr fontAlgn="auto">
              <a:defRPr/>
            </a:pPr>
            <a:r>
              <a:rPr lang="en-US" sz="2200" dirty="0" smtClean="0"/>
              <a:t>Screening mammography</a:t>
            </a:r>
          </a:p>
          <a:p>
            <a:pPr lvl="1" fontAlgn="auto">
              <a:defRPr/>
            </a:pPr>
            <a:r>
              <a:rPr lang="en-US" sz="2200" dirty="0" smtClean="0"/>
              <a:t>For women with no increased risk for breast cancer, based on history</a:t>
            </a:r>
          </a:p>
          <a:p>
            <a:pPr fontAlgn="auto">
              <a:defRPr/>
            </a:pPr>
            <a:r>
              <a:rPr lang="en-US" sz="2200" dirty="0" smtClean="0"/>
              <a:t>Cervical cancer: Pap test</a:t>
            </a:r>
          </a:p>
          <a:p>
            <a:pPr lvl="1" fontAlgn="auto">
              <a:defRPr/>
            </a:pPr>
            <a:r>
              <a:rPr lang="en-US" sz="2200" dirty="0" smtClean="0"/>
              <a:t>Begin at age 21 years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86700" cy="1325563"/>
          </a:xfrm>
        </p:spPr>
        <p:txBody>
          <a:bodyPr/>
          <a:lstStyle/>
          <a:p>
            <a:r>
              <a:rPr lang="en-US" sz="4000" dirty="0"/>
              <a:t>Sexual and Reproductive Health (SRH)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801812"/>
            <a:ext cx="7886700" cy="4351339"/>
          </a:xfrm>
        </p:spPr>
        <p:txBody>
          <a:bodyPr numCol="2" rtlCol="0">
            <a:noAutofit/>
          </a:bodyPr>
          <a:lstStyle/>
          <a:p>
            <a:pPr fontAlgn="auto">
              <a:defRPr/>
            </a:pPr>
            <a:r>
              <a:rPr lang="en-US" sz="2000" dirty="0" smtClean="0"/>
              <a:t>Clinical breast examination</a:t>
            </a:r>
          </a:p>
          <a:p>
            <a:pPr lvl="1" fontAlgn="auto">
              <a:defRPr/>
            </a:pPr>
            <a:r>
              <a:rPr lang="en-US" sz="2000" dirty="0" smtClean="0"/>
              <a:t>Have client sit up, place her hands on hips</a:t>
            </a:r>
          </a:p>
          <a:p>
            <a:pPr lvl="1" fontAlgn="auto">
              <a:defRPr/>
            </a:pPr>
            <a:r>
              <a:rPr lang="en-US" sz="2000" dirty="0" smtClean="0"/>
              <a:t>Assess entire breast using: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Inspection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Palpation</a:t>
            </a:r>
          </a:p>
          <a:p>
            <a:pPr lvl="1" fontAlgn="auto">
              <a:defRPr/>
            </a:pPr>
            <a:r>
              <a:rPr lang="en-US" sz="2000" dirty="0" smtClean="0"/>
              <a:t>Assess for: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Size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Symmetry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Contour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Skin color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Texture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Venous patterns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Lesions</a:t>
            </a:r>
          </a:p>
          <a:p>
            <a:pPr lvl="1" fontAlgn="auto">
              <a:defRPr/>
            </a:pPr>
            <a:r>
              <a:rPr lang="en-US" sz="2000" dirty="0" smtClean="0"/>
              <a:t>Note especially: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Dimpling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Nipple retraction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Puckering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Vascular pattern changes</a:t>
            </a:r>
          </a:p>
          <a:p>
            <a:pPr lvl="1" fontAlgn="auto">
              <a:defRPr/>
            </a:pPr>
            <a:r>
              <a:rPr lang="en-US" sz="2000" dirty="0" smtClean="0"/>
              <a:t>Have client lie supine and raise her arm above head</a:t>
            </a:r>
          </a:p>
          <a:p>
            <a:pPr lvl="1" fontAlgn="auto">
              <a:defRPr/>
            </a:pPr>
            <a:r>
              <a:rPr lang="en-US" sz="2000" dirty="0" smtClean="0"/>
              <a:t>Document all findings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Pelvic Examination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676400"/>
            <a:ext cx="4572000" cy="45148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Bimanual Examination</a:t>
            </a:r>
          </a:p>
        </p:txBody>
      </p:sp>
      <p:pic>
        <p:nvPicPr>
          <p:cNvPr id="2150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828800"/>
            <a:ext cx="3886200" cy="343693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8650" y="1699832"/>
            <a:ext cx="3886200" cy="4351338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en-US" sz="2200" dirty="0" smtClean="0"/>
              <a:t>Place client in lithotomy position</a:t>
            </a:r>
          </a:p>
          <a:p>
            <a:pPr fontAlgn="auto">
              <a:defRPr/>
            </a:pPr>
            <a:r>
              <a:rPr lang="en-US" sz="2200" dirty="0" smtClean="0"/>
              <a:t>Assess uterus and ovaries for:</a:t>
            </a:r>
          </a:p>
          <a:p>
            <a:pPr lvl="1" fontAlgn="auto">
              <a:defRPr/>
            </a:pPr>
            <a:r>
              <a:rPr lang="en-US" sz="2200" dirty="0" smtClean="0"/>
              <a:t>Size</a:t>
            </a:r>
          </a:p>
          <a:p>
            <a:pPr lvl="1" fontAlgn="auto">
              <a:defRPr/>
            </a:pPr>
            <a:r>
              <a:rPr lang="en-US" sz="2200" dirty="0" smtClean="0"/>
              <a:t>Shape</a:t>
            </a:r>
          </a:p>
          <a:p>
            <a:pPr lvl="1" fontAlgn="auto">
              <a:defRPr/>
            </a:pPr>
            <a:r>
              <a:rPr lang="en-US" sz="2200" dirty="0" smtClean="0"/>
              <a:t>Lie</a:t>
            </a:r>
          </a:p>
          <a:p>
            <a:pPr lvl="1" fontAlgn="auto">
              <a:defRPr/>
            </a:pPr>
            <a:r>
              <a:rPr lang="en-US" sz="2200" dirty="0" smtClean="0"/>
              <a:t>Location</a:t>
            </a:r>
          </a:p>
          <a:p>
            <a:pPr lvl="1" fontAlgn="auto">
              <a:defRPr/>
            </a:pPr>
            <a:r>
              <a:rPr lang="en-US" sz="2200" dirty="0" smtClean="0"/>
              <a:t>Mobility</a:t>
            </a:r>
          </a:p>
          <a:p>
            <a:pPr lvl="1" fontAlgn="auto">
              <a:defRPr/>
            </a:pPr>
            <a:r>
              <a:rPr lang="en-US" sz="2200" dirty="0" smtClean="0"/>
              <a:t>Tenderness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Rectovaginal</a:t>
            </a:r>
            <a:r>
              <a:rPr lang="en-US" sz="4000" dirty="0"/>
              <a:t>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defRPr/>
            </a:pPr>
            <a:r>
              <a:rPr lang="en-US" sz="2200" dirty="0" smtClean="0"/>
              <a:t>Place client in lithotomy position</a:t>
            </a:r>
          </a:p>
          <a:p>
            <a:pPr fontAlgn="auto">
              <a:defRPr/>
            </a:pPr>
            <a:r>
              <a:rPr lang="en-US" sz="2200" dirty="0" smtClean="0"/>
              <a:t>Inspect external anus</a:t>
            </a:r>
          </a:p>
          <a:p>
            <a:pPr fontAlgn="auto">
              <a:defRPr/>
            </a:pPr>
            <a:r>
              <a:rPr lang="en-US" sz="2200" dirty="0" smtClean="0"/>
              <a:t>Ask client to bear down</a:t>
            </a:r>
          </a:p>
          <a:p>
            <a:pPr fontAlgn="auto">
              <a:defRPr/>
            </a:pPr>
            <a:r>
              <a:rPr lang="en-US" sz="2200" dirty="0" smtClean="0"/>
              <a:t>Insert gloved, lubricated finger into anus</a:t>
            </a:r>
          </a:p>
          <a:p>
            <a:pPr fontAlgn="auto">
              <a:defRPr/>
            </a:pPr>
            <a:r>
              <a:rPr lang="en-US" sz="2200" dirty="0" smtClean="0"/>
              <a:t>Assess for:</a:t>
            </a:r>
          </a:p>
          <a:p>
            <a:pPr lvl="1" fontAlgn="auto">
              <a:defRPr/>
            </a:pPr>
            <a:r>
              <a:rPr lang="en-US" sz="2200" dirty="0" smtClean="0"/>
              <a:t>Polyps</a:t>
            </a:r>
          </a:p>
          <a:p>
            <a:pPr lvl="1" fontAlgn="auto">
              <a:defRPr/>
            </a:pPr>
            <a:r>
              <a:rPr lang="en-US" sz="2200" dirty="0" smtClean="0"/>
              <a:t>Hemorrhoids</a:t>
            </a:r>
          </a:p>
          <a:p>
            <a:pPr lvl="1" fontAlgn="auto">
              <a:defRPr/>
            </a:pPr>
            <a:r>
              <a:rPr lang="en-US" sz="2200" dirty="0" smtClean="0"/>
              <a:t>Tone of anal sphincter</a:t>
            </a:r>
            <a:endParaRPr lang="en-US" sz="2200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29150" y="2555875"/>
            <a:ext cx="3886200" cy="28908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Special Considerations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5950" y="1831975"/>
            <a:ext cx="7886700" cy="4351338"/>
          </a:xfrm>
        </p:spPr>
        <p:txBody>
          <a:bodyPr numCol="2" rtlCol="0">
            <a:normAutofit/>
          </a:bodyPr>
          <a:lstStyle/>
          <a:p>
            <a:pPr fontAlgn="auto">
              <a:defRPr/>
            </a:pPr>
            <a:r>
              <a:rPr lang="en-US" sz="1900" dirty="0" smtClean="0"/>
              <a:t>Adolescent well-woman examination</a:t>
            </a:r>
          </a:p>
          <a:p>
            <a:pPr lvl="1" fontAlgn="auto">
              <a:defRPr/>
            </a:pPr>
            <a:r>
              <a:rPr lang="en-US" sz="1900" dirty="0" smtClean="0"/>
              <a:t>Pap test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&lt; 21 years: Do NOT perform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21–29 years: every 3 years</a:t>
            </a:r>
          </a:p>
          <a:p>
            <a:pPr fontAlgn="auto">
              <a:defRPr/>
            </a:pPr>
            <a:r>
              <a:rPr lang="en-US" sz="1900" dirty="0" smtClean="0"/>
              <a:t>Reproductive age</a:t>
            </a:r>
          </a:p>
          <a:p>
            <a:pPr lvl="1" fontAlgn="auto">
              <a:defRPr/>
            </a:pPr>
            <a:r>
              <a:rPr lang="en-US" sz="1900" dirty="0" smtClean="0"/>
              <a:t>Annual wellness visit</a:t>
            </a:r>
          </a:p>
          <a:p>
            <a:pPr lvl="1" fontAlgn="auto">
              <a:defRPr/>
            </a:pPr>
            <a:r>
              <a:rPr lang="en-US" sz="1900" dirty="0" smtClean="0"/>
              <a:t>SRH education</a:t>
            </a:r>
          </a:p>
          <a:p>
            <a:pPr lvl="1" fontAlgn="auto">
              <a:defRPr/>
            </a:pPr>
            <a:r>
              <a:rPr lang="en-US" sz="1900" dirty="0" smtClean="0"/>
              <a:t>Immunizations</a:t>
            </a:r>
          </a:p>
          <a:p>
            <a:pPr lvl="1" fontAlgn="auto">
              <a:defRPr/>
            </a:pPr>
            <a:r>
              <a:rPr lang="en-US" sz="1900" dirty="0" smtClean="0"/>
              <a:t>Health screening</a:t>
            </a:r>
          </a:p>
          <a:p>
            <a:pPr lvl="1" fontAlgn="auto">
              <a:defRPr/>
            </a:pPr>
            <a:r>
              <a:rPr lang="en-US" sz="1900" dirty="0" smtClean="0"/>
              <a:t>Family planning services</a:t>
            </a:r>
          </a:p>
          <a:p>
            <a:pPr lvl="1" fontAlgn="auto">
              <a:defRPr/>
            </a:pPr>
            <a:r>
              <a:rPr lang="en-US" sz="1900" dirty="0" smtClean="0"/>
              <a:t>One Key Question Initiative</a:t>
            </a:r>
          </a:p>
          <a:p>
            <a:pPr lvl="1" fontAlgn="auto">
              <a:defRPr/>
            </a:pPr>
            <a:r>
              <a:rPr lang="en-US" sz="1900" dirty="0" smtClean="0"/>
              <a:t>Pelvic and bimanual examinations indicated before: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Insertion of an IUD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Fitting of a diaphragm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An endometrial biopsy</a:t>
            </a:r>
          </a:p>
          <a:p>
            <a:pPr fontAlgn="auto">
              <a:defRPr/>
            </a:pPr>
            <a:r>
              <a:rPr lang="en-US" sz="1900" dirty="0" smtClean="0"/>
              <a:t>Mature women (46–64 y)</a:t>
            </a:r>
          </a:p>
          <a:p>
            <a:pPr lvl="1" fontAlgn="auto">
              <a:defRPr/>
            </a:pPr>
            <a:r>
              <a:rPr lang="en-US" sz="1900" dirty="0" smtClean="0"/>
              <a:t>Assess for menopause</a:t>
            </a:r>
          </a:p>
          <a:p>
            <a:pPr lvl="1" fontAlgn="auto">
              <a:defRPr/>
            </a:pPr>
            <a:r>
              <a:rPr lang="en-US" sz="1900" dirty="0" smtClean="0"/>
              <a:t>Counsel about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Hormone therapy</a:t>
            </a:r>
          </a:p>
          <a:p>
            <a:pPr lvl="2" fontAlgn="auto"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Sexual concerns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Springer_Template_Concept1_061516</Template>
  <TotalTime>5158</TotalTime>
  <Words>418</Words>
  <Application>Microsoft Office PowerPoint</Application>
  <PresentationFormat>On-screen Show (4:3)</PresentationFormat>
  <Paragraphs>125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Wingdings</vt:lpstr>
      <vt:lpstr>1_Office Theme</vt:lpstr>
      <vt:lpstr>Chapter 11: Well Woman’s Health</vt:lpstr>
      <vt:lpstr>Components of a Well-Woman Visit</vt:lpstr>
      <vt:lpstr>Health History</vt:lpstr>
      <vt:lpstr>Routine Health Screening</vt:lpstr>
      <vt:lpstr>Sexual and Reproductive Health (SRH) Examination</vt:lpstr>
      <vt:lpstr>Pelvic Examination</vt:lpstr>
      <vt:lpstr>Bimanual Examination</vt:lpstr>
      <vt:lpstr>Rectovaginal Examination</vt:lpstr>
      <vt:lpstr>Special Considerations</vt:lpstr>
      <vt:lpstr>Summary and Future Directions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The Challenge of Health Care Delivery and Health Policy</dc:title>
  <dc:creator>davidrpayne</dc:creator>
  <cp:lastModifiedBy>Kartheepan</cp:lastModifiedBy>
  <cp:revision>94</cp:revision>
  <dcterms:created xsi:type="dcterms:W3CDTF">2015-01-20T23:32:59Z</dcterms:created>
  <dcterms:modified xsi:type="dcterms:W3CDTF">2016-08-26T13:08:59Z</dcterms:modified>
</cp:coreProperties>
</file>