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" initials="CE_JI" lastIdx="3" clrIdx="0"/>
  <p:cmAuthor id="1" name="Lindsay Claire" initials="LC" lastIdx="2" clrIdx="1">
    <p:extLst>
      <p:ext uri="{19B8F6BF-5375-455C-9EA6-DF929625EA0E}">
        <p15:presenceInfo xmlns:p15="http://schemas.microsoft.com/office/powerpoint/2012/main" userId="Lindsay Clai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94219" autoAdjust="0"/>
  </p:normalViewPr>
  <p:slideViewPr>
    <p:cSldViewPr>
      <p:cViewPr varScale="1">
        <p:scale>
          <a:sx n="84" d="100"/>
          <a:sy n="84" d="100"/>
        </p:scale>
        <p:origin x="96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6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F745F5F-84EE-438A-AC9D-06BDF8A77806}" type="datetimeFigureOut">
              <a:rPr lang="en-US"/>
              <a:pPr>
                <a:defRPr/>
              </a:pPr>
              <a:t>8/26/2016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6F3E10D-6C03-4465-8B7C-C8545F1351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90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998D97-3006-4820-868F-5252401B34E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89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flipV="1">
            <a:off x="244475" y="663575"/>
            <a:ext cx="49213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 flipV="1">
            <a:off x="376238" y="838200"/>
            <a:ext cx="39687" cy="60198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 flipV="1">
            <a:off x="498475" y="979488"/>
            <a:ext cx="23813" cy="5878512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604838" y="663575"/>
            <a:ext cx="47625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"/>
          <p:cNvGrpSpPr>
            <a:grpSpLocks/>
          </p:cNvGrpSpPr>
          <p:nvPr/>
        </p:nvGrpSpPr>
        <p:grpSpPr bwMode="auto">
          <a:xfrm rot="5400000">
            <a:off x="4091782" y="1996281"/>
            <a:ext cx="544512" cy="8728075"/>
            <a:chOff x="3048000" y="272143"/>
            <a:chExt cx="544287" cy="6193973"/>
          </a:xfrm>
        </p:grpSpPr>
        <p:cxnSp>
          <p:nvCxnSpPr>
            <p:cNvPr id="9" name="Straight Connector 11"/>
            <p:cNvCxnSpPr/>
            <p:nvPr/>
          </p:nvCxnSpPr>
          <p:spPr>
            <a:xfrm flipV="1">
              <a:off x="3048000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flipV="1">
              <a:off x="3222553" y="447891"/>
              <a:ext cx="53953" cy="6019352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flipV="1">
              <a:off x="3385997" y="587587"/>
              <a:ext cx="31737" cy="58785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flipV="1">
              <a:off x="3527227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3" descr="logo_springer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648904" y="5256912"/>
            <a:ext cx="1846193" cy="64564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4" name="TextBox 16"/>
          <p:cNvSpPr txBox="1"/>
          <p:nvPr/>
        </p:nvSpPr>
        <p:spPr>
          <a:xfrm>
            <a:off x="896938" y="752475"/>
            <a:ext cx="27527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rgbClr val="E7E6E6"/>
                </a:solidFill>
                <a:latin typeface="+mn-lt"/>
                <a:cs typeface="+mn-cs"/>
              </a:rPr>
              <a:t>PowerPoint slides to accompany…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0E49F-05C0-42D5-9442-860A160927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0F791-400D-495B-96D8-76F207172C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8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7" name="Straight Connector 9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12  | </a:t>
            </a:r>
            <a:fld id="{90487B68-940D-4C1E-B315-7B1418DE41DA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10800000">
            <a:off x="-4763" y="4714875"/>
            <a:ext cx="8515351" cy="158750"/>
            <a:chOff x="-10370574" y="2192339"/>
            <a:chExt cx="11353800" cy="158975"/>
          </a:xfrm>
        </p:grpSpPr>
        <p:cxnSp>
          <p:nvCxnSpPr>
            <p:cNvPr id="5" name="Straight Connector 6"/>
            <p:cNvCxnSpPr/>
            <p:nvPr userDrawn="1"/>
          </p:nvCxnSpPr>
          <p:spPr>
            <a:xfrm rot="10800000">
              <a:off x="-10237223" y="2329058"/>
              <a:ext cx="11222565" cy="2225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7"/>
            <p:cNvCxnSpPr/>
            <p:nvPr userDrawn="1"/>
          </p:nvCxnSpPr>
          <p:spPr>
            <a:xfrm rot="10800000">
              <a:off x="-10368457" y="2193928"/>
              <a:ext cx="11353799" cy="174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8"/>
          <p:cNvGrpSpPr>
            <a:grpSpLocks/>
          </p:cNvGrpSpPr>
          <p:nvPr/>
        </p:nvGrpSpPr>
        <p:grpSpPr bwMode="auto">
          <a:xfrm rot="5400000">
            <a:off x="-2647949" y="3757612"/>
            <a:ext cx="6069012" cy="131763"/>
            <a:chOff x="1010966" y="3744046"/>
            <a:chExt cx="11353796" cy="163927"/>
          </a:xfrm>
        </p:grpSpPr>
        <p:cxnSp>
          <p:nvCxnSpPr>
            <p:cNvPr id="8" name="Straight Connector 9"/>
            <p:cNvCxnSpPr/>
            <p:nvPr/>
          </p:nvCxnSpPr>
          <p:spPr>
            <a:xfrm rot="5400000" flipV="1">
              <a:off x="6803704" y="-1786348"/>
              <a:ext cx="11850" cy="110686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0"/>
            <p:cNvCxnSpPr/>
            <p:nvPr/>
          </p:nvCxnSpPr>
          <p:spPr>
            <a:xfrm>
              <a:off x="1010967" y="3890198"/>
              <a:ext cx="11353796" cy="1777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3608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37178"/>
            <a:ext cx="7886700" cy="50364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F0E2A-0993-4D4D-A87D-5B1E028CC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8" name="Straight Connector 10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12  | </a:t>
            </a:r>
            <a:fld id="{6B4705E1-C465-41F8-A15B-B1B8AA1EC339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9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0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10" name="Straight Connector 12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20491"/>
            <a:ext cx="3868340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37926"/>
            <a:ext cx="3868340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20491"/>
            <a:ext cx="3887391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37926"/>
            <a:ext cx="3887391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9305F-4531-4DCC-8ED6-15A868D30C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5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6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6" name="Straight Connector 8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7C1AC-57E3-480F-AFC5-BBBAA33B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D9B98-360B-4364-A082-A8576812F8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8CCDF-CED0-49A0-B9A1-E53878F463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0668B-96CE-4959-A65C-B064AEB100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4988" y="64008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99022-CE8E-4B44-8C82-2335E0584E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73375" y="6400800"/>
            <a:ext cx="3397250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+mn-lt"/>
                <a:cs typeface="+mn-cs"/>
              </a:rPr>
              <a:t>© Springer Publishing Company, LLC.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SzPct val="6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Calibri" pitchFamily="34" charset="0"/>
        <a:buChar char="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360612"/>
          </a:xfrm>
        </p:spPr>
        <p:txBody>
          <a:bodyPr/>
          <a:lstStyle/>
          <a:p>
            <a:r>
              <a:rPr lang="en-US" dirty="0"/>
              <a:t>Chapter 12: </a:t>
            </a:r>
            <a:br>
              <a:rPr lang="en-US" dirty="0"/>
            </a:br>
            <a:r>
              <a:rPr lang="en-US" dirty="0"/>
              <a:t>Mental Health</a:t>
            </a:r>
          </a:p>
        </p:txBody>
      </p:sp>
      <p:sp>
        <p:nvSpPr>
          <p:cNvPr id="14339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latin typeface="Helvetica" pitchFamily="50" charset="0"/>
                <a:cs typeface="Arial" charset="0"/>
              </a:rPr>
              <a:t>Chapter 12  | </a:t>
            </a:r>
            <a:fld id="{F33C7AC4-7CA3-46F1-95F0-03A15EF75120}" type="slidenum">
              <a:rPr lang="en-US" sz="800">
                <a:latin typeface="Helvetica" pitchFamily="50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800">
              <a:latin typeface="Helvetica" pitchFamily="50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Older Adulthood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1600" dirty="0"/>
              <a:t>Relationship support</a:t>
            </a:r>
          </a:p>
          <a:p>
            <a:pPr lvl="1" fontAlgn="auto">
              <a:defRPr/>
            </a:pPr>
            <a:r>
              <a:rPr lang="en-US" sz="1600" dirty="0"/>
              <a:t>Instrumental support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Concrete assistance (transportation, money)</a:t>
            </a:r>
          </a:p>
          <a:p>
            <a:pPr lvl="1" fontAlgn="auto">
              <a:defRPr/>
            </a:pPr>
            <a:r>
              <a:rPr lang="en-US" sz="1600" dirty="0"/>
              <a:t>Emotional support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Empathy, love, care, understanding</a:t>
            </a:r>
          </a:p>
          <a:p>
            <a:pPr lvl="1" fontAlgn="auto">
              <a:defRPr/>
            </a:pPr>
            <a:r>
              <a:rPr lang="en-US" sz="1600" dirty="0"/>
              <a:t>Social approach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Seeking relationships and being sought out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Enhances well-being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endParaRPr lang="en-US" sz="1600" dirty="0"/>
          </a:p>
          <a:p>
            <a:pPr lvl="1" fontAlgn="auto">
              <a:defRPr/>
            </a:pPr>
            <a:r>
              <a:rPr lang="en-US" sz="1600" dirty="0"/>
              <a:t>Social avoidance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Perceiving rejection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Diminished well-being</a:t>
            </a:r>
          </a:p>
          <a:p>
            <a:pPr lvl="1" fontAlgn="auto">
              <a:defRPr/>
            </a:pPr>
            <a:r>
              <a:rPr lang="en-US" sz="1600" dirty="0"/>
              <a:t>Transitions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Retirement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Experienced in individualized, fragmented way</a:t>
            </a:r>
          </a:p>
          <a:p>
            <a:pPr lvl="3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Can challenge sense of identity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Caregiving to spouse or partner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Widowhood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Relocation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86700" cy="1325563"/>
          </a:xfrm>
        </p:spPr>
        <p:txBody>
          <a:bodyPr/>
          <a:lstStyle/>
          <a:p>
            <a:r>
              <a:rPr lang="en-US" sz="4000" dirty="0"/>
              <a:t>Who Is a Mentally Healthy Woman?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1800" dirty="0"/>
              <a:t>Mental health (well-being)</a:t>
            </a:r>
          </a:p>
          <a:p>
            <a:pPr lvl="1" fontAlgn="auto">
              <a:defRPr/>
            </a:pPr>
            <a:r>
              <a:rPr lang="en-US" sz="1800" dirty="0"/>
              <a:t>More than absence of illness</a:t>
            </a:r>
          </a:p>
          <a:p>
            <a:pPr lvl="1" fontAlgn="auto">
              <a:defRPr/>
            </a:pPr>
            <a:r>
              <a:rPr lang="en-US" sz="1800" dirty="0"/>
              <a:t>Understood in context of sociocultural changes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“Leading-edge” boomers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“Trailing-edge” boomers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Gen X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Millennials</a:t>
            </a:r>
          </a:p>
          <a:p>
            <a:pPr lvl="1" fontAlgn="auto">
              <a:defRPr/>
            </a:pPr>
            <a:r>
              <a:rPr lang="en-US" sz="1800" dirty="0"/>
              <a:t>Increases across life span</a:t>
            </a:r>
          </a:p>
          <a:p>
            <a:pPr lvl="1" fontAlgn="auto">
              <a:defRPr/>
            </a:pPr>
            <a:r>
              <a:rPr lang="en-US" sz="1800" dirty="0"/>
              <a:t>Multidimensional</a:t>
            </a:r>
          </a:p>
          <a:p>
            <a:pPr lvl="1" fontAlgn="auto">
              <a:defRPr/>
            </a:pPr>
            <a:r>
              <a:rPr lang="en-US" sz="1800" dirty="0"/>
              <a:t>Hedonic type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Concerns happiness and life satisfaction</a:t>
            </a:r>
          </a:p>
          <a:p>
            <a:pPr lvl="1" fontAlgn="auto">
              <a:defRPr/>
            </a:pPr>
            <a:r>
              <a:rPr lang="en-US" sz="1800" dirty="0"/>
              <a:t>Eudaemonic type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Self-realization, meaning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Dimensions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Autonomy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Environmental mastery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Personal growth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Positive relations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Purpose in life</a:t>
            </a:r>
          </a:p>
          <a:p>
            <a:pPr marL="1714500" lvl="3" indent="-342900" fontAlgn="auto">
              <a:buFont typeface="Calibri" pitchFamily="34" charset="0"/>
              <a:buChar char="−"/>
              <a:defRPr/>
            </a:pPr>
            <a:r>
              <a:rPr lang="en-US" dirty="0"/>
              <a:t>Self-acceptance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6"/>
          <p:cNvSpPr>
            <a:spLocks noGrp="1"/>
          </p:cNvSpPr>
          <p:nvPr>
            <p:ph type="title"/>
          </p:nvPr>
        </p:nvSpPr>
        <p:spPr>
          <a:xfrm>
            <a:off x="685800" y="152400"/>
            <a:ext cx="7886700" cy="1325563"/>
          </a:xfrm>
        </p:spPr>
        <p:txBody>
          <a:bodyPr/>
          <a:lstStyle/>
          <a:p>
            <a:r>
              <a:rPr lang="en-US" sz="4000" dirty="0"/>
              <a:t>Erikson’s Theory of Psychosocial Development</a:t>
            </a:r>
          </a:p>
        </p:txBody>
      </p:sp>
      <p:graphicFrame>
        <p:nvGraphicFramePr>
          <p:cNvPr id="17480" name="Group 7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650449"/>
              </p:ext>
            </p:extLst>
          </p:nvPr>
        </p:nvGraphicFramePr>
        <p:xfrm>
          <a:off x="674369" y="1676400"/>
          <a:ext cx="7924801" cy="4428810"/>
        </p:xfrm>
        <a:graphic>
          <a:graphicData uri="http://schemas.openxmlformats.org/drawingml/2006/table">
            <a:tbl>
              <a:tblPr/>
              <a:tblGrid>
                <a:gridCol w="18359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569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32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286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Phase of Development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Age (years)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Crisis to Resolve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Result of Resolution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Infancy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&lt; 1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Trust /mistrust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Healthy attachment, relationships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Toddlerhood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1–3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Autonomy/shame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Self-assertion and self-regulation 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Preschool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3–6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Initiative/guilt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Empathy, mutuality, resilience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School-age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6–12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Industry/inferiority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Competence, humility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Adolescence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12–18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Identity/confusion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Ideals, values, beliefs, roles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Emerging adulthood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18–30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Identity exploration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Self-esteem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Young adulthood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30–45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Intimacy/isolation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Committed relationships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Middle adulthood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45–65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Generativity/stagnation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Parenting, legacy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Older adulthood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&gt; 65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Integrity/despair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Reflective life review</a:t>
                      </a:r>
                    </a:p>
                  </a:txBody>
                  <a:tcPr marL="87630" marR="876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Emerging Adulthood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752600"/>
            <a:ext cx="7886700" cy="4648200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Residential status</a:t>
            </a:r>
          </a:p>
          <a:p>
            <a:pPr lvl="1" fontAlgn="auto">
              <a:defRPr/>
            </a:pPr>
            <a:r>
              <a:rPr lang="en-US" sz="2200" dirty="0"/>
              <a:t>Lack of stability</a:t>
            </a:r>
          </a:p>
          <a:p>
            <a:pPr lvl="1" fontAlgn="auto">
              <a:defRPr/>
            </a:pPr>
            <a:r>
              <a:rPr lang="en-US" sz="2200" dirty="0"/>
              <a:t>35% of 18 to </a:t>
            </a:r>
            <a:br>
              <a:rPr lang="en-US" sz="2200" dirty="0"/>
            </a:br>
            <a:r>
              <a:rPr lang="en-US" sz="2200" dirty="0"/>
              <a:t>24-year-olds lived in parental home in 1960 versus &gt; 50% in 2014</a:t>
            </a:r>
          </a:p>
          <a:p>
            <a:pPr lvl="1" fontAlgn="auto">
              <a:defRPr/>
            </a:pPr>
            <a:r>
              <a:rPr lang="en-US" sz="2200" dirty="0"/>
              <a:t>Frequent residential changes</a:t>
            </a:r>
          </a:p>
          <a:p>
            <a:pPr fontAlgn="auto">
              <a:defRPr/>
            </a:pPr>
            <a:r>
              <a:rPr lang="en-US" sz="2200" dirty="0"/>
              <a:t>Higher education</a:t>
            </a:r>
          </a:p>
          <a:p>
            <a:pPr lvl="1" fontAlgn="auto">
              <a:defRPr/>
            </a:pPr>
            <a:r>
              <a:rPr lang="en-US" sz="2200" dirty="0"/>
              <a:t>By 2028, &gt; 50% of </a:t>
            </a:r>
            <a:br>
              <a:rPr lang="en-US" sz="2200" dirty="0"/>
            </a:br>
            <a:r>
              <a:rPr lang="en-US" sz="2200" dirty="0"/>
              <a:t>women ≥ 25 years </a:t>
            </a:r>
            <a:br>
              <a:rPr lang="en-US" sz="2200" dirty="0"/>
            </a:br>
            <a:r>
              <a:rPr lang="en-US" sz="2200" dirty="0"/>
              <a:t>go to college</a:t>
            </a:r>
          </a:p>
          <a:p>
            <a:pPr lvl="1" fontAlgn="auto">
              <a:defRPr/>
            </a:pPr>
            <a:r>
              <a:rPr lang="en-US" sz="2200" dirty="0"/>
              <a:t>One third of women have bachelor’s or higher degree</a:t>
            </a:r>
          </a:p>
          <a:p>
            <a:pPr fontAlgn="auto">
              <a:defRPr/>
            </a:pPr>
            <a:r>
              <a:rPr lang="en-US" sz="2200" dirty="0"/>
              <a:t>Marriage</a:t>
            </a:r>
          </a:p>
          <a:p>
            <a:pPr lvl="1" fontAlgn="auto">
              <a:defRPr/>
            </a:pPr>
            <a:r>
              <a:rPr lang="en-US" sz="2200" dirty="0"/>
              <a:t>Median age for marriage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b="1" dirty="0"/>
              <a:t>1950:</a:t>
            </a:r>
            <a:r>
              <a:rPr lang="en-US" sz="2200" dirty="0"/>
              <a:t> 21 years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b="1" dirty="0"/>
              <a:t>2014:</a:t>
            </a:r>
            <a:r>
              <a:rPr lang="en-US" sz="2200" dirty="0"/>
              <a:t> 27 years</a:t>
            </a:r>
          </a:p>
          <a:p>
            <a:pPr lvl="1" fontAlgn="auto">
              <a:defRPr/>
            </a:pPr>
            <a:r>
              <a:rPr lang="en-US" sz="2200" dirty="0"/>
              <a:t>Marriage and childbirth increasingly delayed</a:t>
            </a:r>
          </a:p>
          <a:p>
            <a:pPr fontAlgn="auto">
              <a:defRPr/>
            </a:pPr>
            <a:r>
              <a:rPr lang="en-US" sz="2200" dirty="0"/>
              <a:t>Character qualities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Emerging Adulthood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900" dirty="0"/>
              <a:t>Identity exploration and formation</a:t>
            </a:r>
          </a:p>
          <a:p>
            <a:pPr lvl="1" fontAlgn="auto">
              <a:defRPr/>
            </a:pPr>
            <a:r>
              <a:rPr lang="en-US" sz="1900" dirty="0"/>
              <a:t>Establishing commitments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Worldviews (political and religious)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Love relationships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Work or career</a:t>
            </a:r>
          </a:p>
          <a:p>
            <a:pPr lvl="1" fontAlgn="auto">
              <a:defRPr/>
            </a:pPr>
            <a:r>
              <a:rPr lang="en-US" sz="1900" dirty="0"/>
              <a:t>Classic questions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Who am I?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What will I do with </a:t>
            </a:r>
            <a:br>
              <a:rPr lang="en-US" sz="1900" dirty="0"/>
            </a:br>
            <a:r>
              <a:rPr lang="en-US" sz="1900" dirty="0"/>
              <a:t>my life?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What is important to me?</a:t>
            </a:r>
          </a:p>
          <a:p>
            <a:pPr lvl="1" fontAlgn="auto">
              <a:defRPr/>
            </a:pPr>
            <a:r>
              <a:rPr lang="en-US" sz="1900" dirty="0"/>
              <a:t>Affected by gender, race, family, and culture</a:t>
            </a:r>
          </a:p>
          <a:p>
            <a:pPr lvl="1" fontAlgn="auto">
              <a:defRPr/>
            </a:pPr>
            <a:r>
              <a:rPr lang="en-US" sz="1900" dirty="0"/>
              <a:t>Four styles of identity formation</a:t>
            </a:r>
          </a:p>
          <a:p>
            <a:pPr marL="1371600" lvl="2" indent="-457200" fontAlgn="auto">
              <a:buFont typeface="Calibri" pitchFamily="34" charset="0"/>
              <a:buChar char="−"/>
              <a:defRPr/>
            </a:pPr>
            <a:r>
              <a:rPr lang="en-US" sz="1900" dirty="0"/>
              <a:t>Identity diffusion</a:t>
            </a:r>
          </a:p>
          <a:p>
            <a:pPr marL="1371600" lvl="2" indent="-457200" fontAlgn="auto">
              <a:buFont typeface="Calibri" pitchFamily="34" charset="0"/>
              <a:buChar char="−"/>
              <a:defRPr/>
            </a:pPr>
            <a:r>
              <a:rPr lang="en-US" sz="1900" dirty="0"/>
              <a:t>Foreclosure</a:t>
            </a:r>
          </a:p>
          <a:p>
            <a:pPr marL="1371600" lvl="2" indent="-457200" fontAlgn="auto">
              <a:buFont typeface="Calibri" pitchFamily="34" charset="0"/>
              <a:buChar char="−"/>
              <a:defRPr/>
            </a:pPr>
            <a:r>
              <a:rPr lang="en-US" sz="1900" dirty="0"/>
              <a:t>Moratorium</a:t>
            </a:r>
          </a:p>
          <a:p>
            <a:pPr marL="1371600" lvl="2" indent="-457200" fontAlgn="auto">
              <a:buFont typeface="Calibri" pitchFamily="34" charset="0"/>
              <a:buChar char="−"/>
              <a:defRPr/>
            </a:pPr>
            <a:r>
              <a:rPr lang="en-US" sz="1900" dirty="0"/>
              <a:t>Identity achievement</a:t>
            </a:r>
          </a:p>
          <a:p>
            <a:pPr fontAlgn="auto">
              <a:defRPr/>
            </a:pPr>
            <a:r>
              <a:rPr lang="en-US" sz="1900" dirty="0"/>
              <a:t>Development</a:t>
            </a:r>
          </a:p>
          <a:p>
            <a:pPr fontAlgn="auto">
              <a:defRPr/>
            </a:pPr>
            <a:r>
              <a:rPr lang="en-US" sz="1900" dirty="0"/>
              <a:t>Self-esteem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Young Adulthood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4626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000" dirty="0"/>
              <a:t>Identity consolidation</a:t>
            </a:r>
          </a:p>
          <a:p>
            <a:pPr lvl="1" fontAlgn="auto">
              <a:defRPr/>
            </a:pPr>
            <a:r>
              <a:rPr lang="en-US" sz="2000" dirty="0"/>
              <a:t>Marker of entry into adulthood</a:t>
            </a:r>
          </a:p>
          <a:p>
            <a:pPr lvl="1" fontAlgn="auto">
              <a:defRPr/>
            </a:pPr>
            <a:r>
              <a:rPr lang="en-US" sz="2000" dirty="0"/>
              <a:t>Basis for self-acceptance, self-esteem</a:t>
            </a:r>
          </a:p>
          <a:p>
            <a:pPr fontAlgn="auto">
              <a:defRPr/>
            </a:pPr>
            <a:r>
              <a:rPr lang="en-US" sz="2000" dirty="0"/>
              <a:t>Readiness for intimacy</a:t>
            </a:r>
          </a:p>
          <a:p>
            <a:pPr fontAlgn="auto">
              <a:defRPr/>
            </a:pPr>
            <a:r>
              <a:rPr lang="en-US" sz="2000" dirty="0"/>
              <a:t>Normative transitions to adult roles</a:t>
            </a:r>
          </a:p>
          <a:p>
            <a:pPr lvl="1" fontAlgn="auto">
              <a:defRPr/>
            </a:pPr>
            <a:r>
              <a:rPr lang="en-US" sz="2000" dirty="0"/>
              <a:t>Work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Linked to life satisfaction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Increases self-confidence, determination, competence, effectiveness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Women are almost half of workforce</a:t>
            </a:r>
          </a:p>
          <a:p>
            <a:pPr lvl="1" fontAlgn="auto">
              <a:defRPr/>
            </a:pPr>
            <a:r>
              <a:rPr lang="en-US" sz="2000" dirty="0"/>
              <a:t>Committed couple relationships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Increase life satisfaction</a:t>
            </a:r>
          </a:p>
          <a:p>
            <a:pPr lvl="1" fontAlgn="auto">
              <a:defRPr/>
            </a:pPr>
            <a:r>
              <a:rPr lang="en-US" sz="2000" dirty="0"/>
              <a:t>Motherhood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Initially diminishes well-being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Increases generativity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Middle Adulthood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1900" dirty="0"/>
              <a:t>Generativity</a:t>
            </a:r>
          </a:p>
          <a:p>
            <a:pPr lvl="1" fontAlgn="auto">
              <a:defRPr/>
            </a:pPr>
            <a:r>
              <a:rPr lang="en-US" sz="1900" b="1" dirty="0"/>
              <a:t>Transaction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Between individual and </a:t>
            </a:r>
            <a:br>
              <a:rPr lang="en-US" sz="1900" dirty="0"/>
            </a:br>
            <a:r>
              <a:rPr lang="en-US" sz="1900" dirty="0"/>
              <a:t>the sociocultural environment</a:t>
            </a:r>
          </a:p>
          <a:p>
            <a:pPr lvl="1" fontAlgn="auto">
              <a:defRPr/>
            </a:pPr>
            <a:r>
              <a:rPr lang="en-US" sz="1900" b="1" dirty="0"/>
              <a:t>Focus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Next generation’s development, well-being</a:t>
            </a:r>
          </a:p>
          <a:p>
            <a:pPr lvl="1" fontAlgn="auto">
              <a:defRPr/>
            </a:pPr>
            <a:r>
              <a:rPr lang="en-US" sz="1900" b="1" dirty="0"/>
              <a:t>Tasks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Parenting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Coaching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Mentoring</a:t>
            </a:r>
          </a:p>
          <a:p>
            <a:pPr lvl="1" fontAlgn="auto">
              <a:defRPr/>
            </a:pPr>
            <a:r>
              <a:rPr lang="en-US" sz="1900" b="1" dirty="0"/>
              <a:t>Desire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To leave a legacy</a:t>
            </a:r>
          </a:p>
          <a:p>
            <a:pPr fontAlgn="auto">
              <a:defRPr/>
            </a:pPr>
            <a:r>
              <a:rPr lang="en-US" sz="1900" dirty="0"/>
              <a:t>Identity styles</a:t>
            </a:r>
          </a:p>
          <a:p>
            <a:pPr lvl="1" fontAlgn="auto">
              <a:defRPr/>
            </a:pPr>
            <a:r>
              <a:rPr lang="en-US" sz="1900" dirty="0"/>
              <a:t>Information oriented</a:t>
            </a:r>
          </a:p>
          <a:p>
            <a:pPr lvl="1" fontAlgn="auto">
              <a:defRPr/>
            </a:pPr>
            <a:r>
              <a:rPr lang="en-US" sz="1900" dirty="0"/>
              <a:t>Norm oriented</a:t>
            </a:r>
          </a:p>
          <a:p>
            <a:pPr lvl="1" fontAlgn="auto">
              <a:defRPr/>
            </a:pPr>
            <a:r>
              <a:rPr lang="en-US" sz="1900" dirty="0"/>
              <a:t>Diffuse avoidant</a:t>
            </a:r>
          </a:p>
          <a:p>
            <a:pPr fontAlgn="auto">
              <a:defRPr/>
            </a:pPr>
            <a:r>
              <a:rPr lang="en-US" sz="1900" dirty="0"/>
              <a:t>Meaning in life</a:t>
            </a:r>
          </a:p>
          <a:p>
            <a:pPr lvl="1" fontAlgn="auto">
              <a:defRPr/>
            </a:pPr>
            <a:r>
              <a:rPr lang="en-US" sz="1900" dirty="0"/>
              <a:t>Understood in terms of search and presence</a:t>
            </a:r>
          </a:p>
          <a:p>
            <a:pPr lvl="1" fontAlgn="auto">
              <a:defRPr/>
            </a:pPr>
            <a:r>
              <a:rPr lang="en-US" sz="1900" dirty="0"/>
              <a:t>Spiritual identity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Middle Adulthood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Departure of children (“empty nest”)</a:t>
            </a:r>
          </a:p>
          <a:p>
            <a:pPr lvl="1" fontAlgn="auto">
              <a:defRPr/>
            </a:pPr>
            <a:r>
              <a:rPr lang="en-US" sz="2200" dirty="0"/>
              <a:t>Must adapt interactions, activities, relationships</a:t>
            </a:r>
          </a:p>
          <a:p>
            <a:pPr lvl="1" fontAlgn="auto">
              <a:defRPr/>
            </a:pPr>
            <a:r>
              <a:rPr lang="en-US" sz="2200" dirty="0"/>
              <a:t>Can trigger depression, loss, identity crisis</a:t>
            </a:r>
          </a:p>
          <a:p>
            <a:pPr lvl="1" fontAlgn="auto">
              <a:defRPr/>
            </a:pPr>
            <a:r>
              <a:rPr lang="en-US" sz="2200" dirty="0"/>
              <a:t>Allows more time and freedom</a:t>
            </a:r>
          </a:p>
          <a:p>
            <a:pPr lvl="1" fontAlgn="auto">
              <a:defRPr/>
            </a:pPr>
            <a:r>
              <a:rPr lang="en-US" sz="2200" dirty="0"/>
              <a:t>Strong sense of identity is critical to well-being </a:t>
            </a:r>
          </a:p>
          <a:p>
            <a:pPr fontAlgn="auto">
              <a:defRPr/>
            </a:pPr>
            <a:r>
              <a:rPr lang="en-US" sz="2200" dirty="0"/>
              <a:t>Caring for aging parents</a:t>
            </a:r>
          </a:p>
          <a:p>
            <a:pPr lvl="1" fontAlgn="auto">
              <a:defRPr/>
            </a:pPr>
            <a:r>
              <a:rPr lang="en-US" sz="2200" dirty="0"/>
              <a:t>Typically a role carried out by daughters</a:t>
            </a:r>
          </a:p>
          <a:p>
            <a:pPr lvl="1" fontAlgn="auto">
              <a:defRPr/>
            </a:pPr>
            <a:r>
              <a:rPr lang="en-US" sz="2200" dirty="0"/>
              <a:t>Balancing roles of caregiver and employee</a:t>
            </a:r>
          </a:p>
          <a:p>
            <a:pPr lvl="1" fontAlgn="auto">
              <a:defRPr/>
            </a:pPr>
            <a:r>
              <a:rPr lang="en-US" sz="2200" dirty="0"/>
              <a:t>Five ways caregiving affects adult daughters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Older Adulthood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Integrity versus despair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Life review: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Accomplishments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Regrets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Unresolved issues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Meaning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Intra- and interpersonal integration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Quality of life</a:t>
            </a:r>
          </a:p>
          <a:p>
            <a:pPr>
              <a:lnSpc>
                <a:spcPct val="80000"/>
              </a:lnSpc>
            </a:pP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Identity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Processes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Assimilation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Accommodation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Balance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Four integrity statuses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Integrated</a:t>
            </a:r>
          </a:p>
          <a:p>
            <a:pPr lvl="2">
              <a:lnSpc>
                <a:spcPct val="80000"/>
              </a:lnSpc>
            </a:pPr>
            <a:r>
              <a:rPr lang="en-US" sz="2200" dirty="0" err="1"/>
              <a:t>Pseudointegrated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en-US" sz="2200" dirty="0" err="1"/>
              <a:t>Nonexploratory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en-US" sz="2200" dirty="0"/>
              <a:t>Despairing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Springer_Template_Concept1_061516</Template>
  <TotalTime>5761</TotalTime>
  <Words>417</Words>
  <Application>Microsoft Office PowerPoint</Application>
  <PresentationFormat>On-screen Show (4:3)</PresentationFormat>
  <Paragraphs>181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Wingdings</vt:lpstr>
      <vt:lpstr>1_Office Theme</vt:lpstr>
      <vt:lpstr>Chapter 12:  Mental Health</vt:lpstr>
      <vt:lpstr>Who Is a Mentally Healthy Woman?</vt:lpstr>
      <vt:lpstr>Erikson’s Theory of Psychosocial Development</vt:lpstr>
      <vt:lpstr>Emerging Adulthood</vt:lpstr>
      <vt:lpstr>Emerging Adulthood (cont’d.)</vt:lpstr>
      <vt:lpstr>Young Adulthood</vt:lpstr>
      <vt:lpstr>Middle Adulthood</vt:lpstr>
      <vt:lpstr>Middle Adulthood (cont’d.)</vt:lpstr>
      <vt:lpstr>Older Adulthood</vt:lpstr>
      <vt:lpstr>Older Adulthood (cont’d.)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The Challenge of Health Care Delivery and Health Policy</dc:title>
  <dc:creator>davidrpayne</dc:creator>
  <cp:lastModifiedBy>Kartheepan</cp:lastModifiedBy>
  <cp:revision>100</cp:revision>
  <dcterms:created xsi:type="dcterms:W3CDTF">2015-01-20T23:32:59Z</dcterms:created>
  <dcterms:modified xsi:type="dcterms:W3CDTF">2016-08-26T13:10:39Z</dcterms:modified>
</cp:coreProperties>
</file>