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457CA1-C394-4350-81B7-129496E3C98D}" type="datetimeFigureOut">
              <a:rPr lang="en-US"/>
              <a:pPr>
                <a:defRPr/>
              </a:pPr>
              <a:t>8/26/2016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289F93-5A52-4913-88F5-A742FD9CD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26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2162A3-A0E1-4568-A4DE-ADF283E60DD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flipV="1">
            <a:off x="244475" y="663575"/>
            <a:ext cx="49213" cy="619442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V="1">
            <a:off x="376238" y="838200"/>
            <a:ext cx="39687" cy="60198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V="1">
            <a:off x="498475" y="979488"/>
            <a:ext cx="23813" cy="587851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604838" y="663575"/>
            <a:ext cx="47625" cy="619442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0"/>
          <p:cNvGrpSpPr>
            <a:grpSpLocks/>
          </p:cNvGrpSpPr>
          <p:nvPr/>
        </p:nvGrpSpPr>
        <p:grpSpPr bwMode="auto">
          <a:xfrm rot="5400000">
            <a:off x="4091782" y="1996281"/>
            <a:ext cx="544512" cy="8728075"/>
            <a:chOff x="3048000" y="272143"/>
            <a:chExt cx="544287" cy="6193973"/>
          </a:xfrm>
        </p:grpSpPr>
        <p:cxnSp>
          <p:nvCxnSpPr>
            <p:cNvPr id="9" name="Straight Connector 11"/>
            <p:cNvCxnSpPr/>
            <p:nvPr/>
          </p:nvCxnSpPr>
          <p:spPr>
            <a:xfrm flipV="1">
              <a:off x="3048000" y="272143"/>
              <a:ext cx="65060" cy="6193973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flipV="1">
              <a:off x="3222553" y="447891"/>
              <a:ext cx="53953" cy="6019352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flipV="1">
              <a:off x="3385997" y="587587"/>
              <a:ext cx="31737" cy="5878529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flipV="1">
              <a:off x="3527227" y="272143"/>
              <a:ext cx="65060" cy="6193973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3" descr="logo_springer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648904" y="5256912"/>
            <a:ext cx="1846193" cy="64564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TextBox 16"/>
          <p:cNvSpPr txBox="1"/>
          <p:nvPr/>
        </p:nvSpPr>
        <p:spPr>
          <a:xfrm>
            <a:off x="896938" y="752475"/>
            <a:ext cx="2752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E7E6E6"/>
                </a:solidFill>
                <a:latin typeface="+mn-lt"/>
                <a:cs typeface="+mn-cs"/>
              </a:rPr>
              <a:t>PowerPoint slides to accompany…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2938D-2A49-462A-84F2-2810023AA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8DA2-542D-4C2B-8302-6F257B017E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27075" y="1524000"/>
            <a:ext cx="8416925" cy="2222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>
            <a:off x="628650" y="1387475"/>
            <a:ext cx="8515350" cy="1746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"/>
          <p:cNvGrpSpPr>
            <a:grpSpLocks/>
          </p:cNvGrpSpPr>
          <p:nvPr/>
        </p:nvGrpSpPr>
        <p:grpSpPr bwMode="auto">
          <a:xfrm rot="-5400000">
            <a:off x="5758656" y="2953544"/>
            <a:ext cx="6069013" cy="130175"/>
            <a:chOff x="1010966" y="3744046"/>
            <a:chExt cx="11353796" cy="163927"/>
          </a:xfrm>
        </p:grpSpPr>
        <p:cxnSp>
          <p:nvCxnSpPr>
            <p:cNvPr id="7" name="Straight Connector 9"/>
            <p:cNvCxnSpPr/>
            <p:nvPr/>
          </p:nvCxnSpPr>
          <p:spPr>
            <a:xfrm rot="5400000" flipV="1">
              <a:off x="6803632" y="-1784301"/>
              <a:ext cx="11995" cy="1106868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>
              <a:off x="1010966" y="3889982"/>
              <a:ext cx="11353796" cy="1799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6"/>
          <p:cNvSpPr txBox="1">
            <a:spLocks noGrp="1"/>
          </p:cNvSpPr>
          <p:nvPr userDrawn="1"/>
        </p:nvSpPr>
        <p:spPr bwMode="auto">
          <a:xfrm>
            <a:off x="6884988" y="640080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800">
                <a:solidFill>
                  <a:schemeClr val="tx2"/>
                </a:solidFill>
                <a:latin typeface="Helvetica" pitchFamily="50" charset="0"/>
              </a:rPr>
              <a:t>Chapter 7  | </a:t>
            </a:r>
            <a:fld id="{BE3006E0-C1BD-4FF0-9925-70F9AF6E55DD}" type="slidenum">
              <a:rPr lang="en-US" sz="800">
                <a:solidFill>
                  <a:schemeClr val="tx2"/>
                </a:solidFill>
                <a:latin typeface="Helvetica" pitchFamily="50" charset="0"/>
              </a:rPr>
              <a:pPr algn="r"/>
              <a:t>‹#›</a:t>
            </a:fld>
            <a:endParaRPr lang="en-US" sz="800">
              <a:solidFill>
                <a:schemeClr val="tx2"/>
              </a:solidFill>
              <a:latin typeface="Helvetica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 rot="10800000">
            <a:off x="-4763" y="4714875"/>
            <a:ext cx="8515351" cy="158750"/>
            <a:chOff x="-10370574" y="2192339"/>
            <a:chExt cx="11353800" cy="158975"/>
          </a:xfrm>
        </p:grpSpPr>
        <p:cxnSp>
          <p:nvCxnSpPr>
            <p:cNvPr id="5" name="Straight Connector 6"/>
            <p:cNvCxnSpPr/>
            <p:nvPr userDrawn="1"/>
          </p:nvCxnSpPr>
          <p:spPr>
            <a:xfrm rot="10800000">
              <a:off x="-10237223" y="2329058"/>
              <a:ext cx="11222565" cy="2225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 userDrawn="1"/>
          </p:nvCxnSpPr>
          <p:spPr>
            <a:xfrm rot="10800000">
              <a:off x="-10368457" y="2193928"/>
              <a:ext cx="11353799" cy="174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8"/>
          <p:cNvGrpSpPr>
            <a:grpSpLocks/>
          </p:cNvGrpSpPr>
          <p:nvPr/>
        </p:nvGrpSpPr>
        <p:grpSpPr bwMode="auto">
          <a:xfrm rot="5400000">
            <a:off x="-2647949" y="3757612"/>
            <a:ext cx="6069012" cy="131763"/>
            <a:chOff x="1010966" y="3744046"/>
            <a:chExt cx="11353796" cy="163927"/>
          </a:xfrm>
        </p:grpSpPr>
        <p:cxnSp>
          <p:nvCxnSpPr>
            <p:cNvPr id="8" name="Straight Connector 9"/>
            <p:cNvCxnSpPr/>
            <p:nvPr/>
          </p:nvCxnSpPr>
          <p:spPr>
            <a:xfrm rot="5400000" flipV="1">
              <a:off x="6803704" y="-1786348"/>
              <a:ext cx="11850" cy="1106869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0"/>
            <p:cNvCxnSpPr/>
            <p:nvPr/>
          </p:nvCxnSpPr>
          <p:spPr>
            <a:xfrm>
              <a:off x="1010967" y="3890198"/>
              <a:ext cx="11353796" cy="1777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36081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37178"/>
            <a:ext cx="7886700" cy="50364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EF24-4A86-4A15-B2FD-8FA5478279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727075" y="1524000"/>
            <a:ext cx="8416925" cy="2222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>
            <a:off x="628650" y="1387475"/>
            <a:ext cx="8515350" cy="1746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-5400000">
            <a:off x="5758656" y="2953544"/>
            <a:ext cx="6069013" cy="130175"/>
            <a:chOff x="1010966" y="3744046"/>
            <a:chExt cx="11353796" cy="163927"/>
          </a:xfrm>
        </p:grpSpPr>
        <p:cxnSp>
          <p:nvCxnSpPr>
            <p:cNvPr id="8" name="Straight Connector 10"/>
            <p:cNvCxnSpPr/>
            <p:nvPr/>
          </p:nvCxnSpPr>
          <p:spPr>
            <a:xfrm rot="5400000" flipV="1">
              <a:off x="6803632" y="-1784301"/>
              <a:ext cx="11995" cy="1106868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>
              <a:off x="1010966" y="3889982"/>
              <a:ext cx="11353796" cy="1799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6"/>
          <p:cNvSpPr txBox="1">
            <a:spLocks noGrp="1"/>
          </p:cNvSpPr>
          <p:nvPr userDrawn="1"/>
        </p:nvSpPr>
        <p:spPr bwMode="auto">
          <a:xfrm>
            <a:off x="6884988" y="640080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800">
                <a:solidFill>
                  <a:schemeClr val="tx2"/>
                </a:solidFill>
                <a:latin typeface="Helvetica" pitchFamily="50" charset="0"/>
              </a:rPr>
              <a:t>Chapter 7  | </a:t>
            </a:r>
            <a:fld id="{85108543-CB5C-4215-993D-DECDAFEEAC3D}" type="slidenum">
              <a:rPr lang="en-US" sz="800">
                <a:solidFill>
                  <a:schemeClr val="tx2"/>
                </a:solidFill>
                <a:latin typeface="Helvetica" pitchFamily="50" charset="0"/>
              </a:rPr>
              <a:pPr algn="r"/>
              <a:t>‹#›</a:t>
            </a:fld>
            <a:endParaRPr lang="en-US" sz="800">
              <a:solidFill>
                <a:schemeClr val="tx2"/>
              </a:solidFill>
              <a:latin typeface="Helvetica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727075" y="1524000"/>
            <a:ext cx="8416925" cy="2222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628650" y="1387475"/>
            <a:ext cx="8515350" cy="1746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"/>
          <p:cNvGrpSpPr>
            <a:grpSpLocks/>
          </p:cNvGrpSpPr>
          <p:nvPr/>
        </p:nvGrpSpPr>
        <p:grpSpPr bwMode="auto">
          <a:xfrm rot="-5400000">
            <a:off x="5758656" y="2953544"/>
            <a:ext cx="6069013" cy="130175"/>
            <a:chOff x="1010966" y="3744046"/>
            <a:chExt cx="11353796" cy="163927"/>
          </a:xfrm>
        </p:grpSpPr>
        <p:cxnSp>
          <p:nvCxnSpPr>
            <p:cNvPr id="10" name="Straight Connector 12"/>
            <p:cNvCxnSpPr/>
            <p:nvPr/>
          </p:nvCxnSpPr>
          <p:spPr>
            <a:xfrm rot="5400000" flipV="1">
              <a:off x="6803632" y="-1784301"/>
              <a:ext cx="11995" cy="1106868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>
              <a:off x="1010966" y="3889982"/>
              <a:ext cx="11353796" cy="1799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20491"/>
            <a:ext cx="3868340" cy="537484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37926"/>
            <a:ext cx="3868340" cy="38735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20491"/>
            <a:ext cx="3887391" cy="537484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37926"/>
            <a:ext cx="3887391" cy="38735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50DC8-E923-4973-A488-5761ADBCA7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/>
        </p:nvCxnSpPr>
        <p:spPr>
          <a:xfrm>
            <a:off x="727075" y="1524000"/>
            <a:ext cx="8416925" cy="2222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6"/>
          <p:cNvCxnSpPr/>
          <p:nvPr/>
        </p:nvCxnSpPr>
        <p:spPr>
          <a:xfrm>
            <a:off x="628650" y="1387475"/>
            <a:ext cx="8515350" cy="1746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5758656" y="2953544"/>
            <a:ext cx="6069013" cy="130175"/>
            <a:chOff x="1010966" y="3744046"/>
            <a:chExt cx="11353796" cy="163927"/>
          </a:xfrm>
        </p:grpSpPr>
        <p:cxnSp>
          <p:nvCxnSpPr>
            <p:cNvPr id="6" name="Straight Connector 8"/>
            <p:cNvCxnSpPr/>
            <p:nvPr/>
          </p:nvCxnSpPr>
          <p:spPr>
            <a:xfrm rot="5400000" flipV="1">
              <a:off x="6803632" y="-1784301"/>
              <a:ext cx="11995" cy="1106868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>
              <a:off x="1010966" y="3889982"/>
              <a:ext cx="11353796" cy="1799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AA919-B1EB-4D6E-9602-C524A4FBC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5DFF4-91A3-4FFD-9B9C-CE97F8C30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AD7C-6B9F-4762-83FB-032B459E7F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E3716-3988-4230-A4A7-CAECA64627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4988" y="64008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D42074-7620-4C8A-A153-AE41DDF02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73375" y="6400800"/>
            <a:ext cx="33972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+mn-lt"/>
                <a:cs typeface="+mn-cs"/>
              </a:rPr>
              <a:t>© Springer Publishing Company, LLC.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600"/>
        </a:spcBef>
        <a:spcAft>
          <a:spcPts val="600"/>
        </a:spcAft>
        <a:buSzPct val="60000"/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600"/>
        </a:spcBef>
        <a:spcAft>
          <a:spcPts val="600"/>
        </a:spcAft>
        <a:buFont typeface="Calibri" pitchFamily="34" charset="0"/>
        <a:buChar char="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60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600"/>
        </a:spcBef>
        <a:spcAft>
          <a:spcPts val="600"/>
        </a:spcAft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600"/>
        </a:spcBef>
        <a:spcAft>
          <a:spcPts val="600"/>
        </a:spcAft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360612"/>
          </a:xfrm>
        </p:spPr>
        <p:txBody>
          <a:bodyPr/>
          <a:lstStyle/>
          <a:p>
            <a:r>
              <a:rPr lang="en-US" smtClean="0"/>
              <a:t>Chapter 7: Women’s Bodies</a:t>
            </a:r>
          </a:p>
        </p:txBody>
      </p:sp>
      <p:sp>
        <p:nvSpPr>
          <p:cNvPr id="14339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latin typeface="Helvetica" pitchFamily="50" charset="0"/>
                <a:cs typeface="Arial" charset="0"/>
              </a:rPr>
              <a:t>Chapter 7  | </a:t>
            </a:r>
            <a:fld id="{0FD710A9-C09C-4197-91ED-F0307DCB244E}" type="slidenum">
              <a:rPr lang="en-US" sz="800">
                <a:latin typeface="Helvetica" pitchFamily="50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800">
              <a:latin typeface="Helvetica" pitchFamily="50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Perimenopause</a:t>
            </a:r>
            <a:r>
              <a:rPr lang="en-US" sz="3600" dirty="0"/>
              <a:t> and Menopause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09575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00" dirty="0" err="1" smtClean="0"/>
              <a:t>Perimenopause</a:t>
            </a:r>
            <a:endParaRPr lang="en-US" sz="1500" dirty="0" smtClean="0"/>
          </a:p>
          <a:p>
            <a:pPr lvl="1">
              <a:lnSpc>
                <a:spcPct val="100000"/>
              </a:lnSpc>
            </a:pPr>
            <a:r>
              <a:rPr lang="en-US" sz="1500" dirty="0" smtClean="0"/>
              <a:t>Average (range) statistics</a:t>
            </a:r>
          </a:p>
          <a:p>
            <a:pPr lvl="2">
              <a:lnSpc>
                <a:spcPct val="100000"/>
              </a:lnSpc>
            </a:pPr>
            <a:r>
              <a:rPr lang="en-US" sz="1500" b="1" dirty="0" smtClean="0"/>
              <a:t>Onset:</a:t>
            </a:r>
            <a:r>
              <a:rPr lang="en-US" sz="1500" dirty="0" smtClean="0"/>
              <a:t> age 46 years (39–51 y)</a:t>
            </a:r>
          </a:p>
          <a:p>
            <a:pPr lvl="2">
              <a:lnSpc>
                <a:spcPct val="100000"/>
              </a:lnSpc>
            </a:pPr>
            <a:r>
              <a:rPr lang="en-US" sz="1500" b="1" dirty="0" smtClean="0"/>
              <a:t>Duration:</a:t>
            </a:r>
            <a:r>
              <a:rPr lang="en-US" sz="1500" dirty="0" smtClean="0"/>
              <a:t> 5 years (2–10 y)</a:t>
            </a:r>
          </a:p>
          <a:p>
            <a:pPr lvl="1">
              <a:lnSpc>
                <a:spcPct val="100000"/>
              </a:lnSpc>
            </a:pPr>
            <a:r>
              <a:rPr lang="en-US" sz="1500" dirty="0" smtClean="0"/>
              <a:t>Physiological changes</a:t>
            </a:r>
          </a:p>
          <a:p>
            <a:pPr lvl="2">
              <a:lnSpc>
                <a:spcPct val="100000"/>
              </a:lnSpc>
            </a:pPr>
            <a:r>
              <a:rPr lang="en-US" sz="1500" dirty="0" smtClean="0"/>
              <a:t>Accelerated follicular loss</a:t>
            </a:r>
          </a:p>
          <a:p>
            <a:pPr lvl="2">
              <a:lnSpc>
                <a:spcPct val="100000"/>
              </a:lnSpc>
            </a:pPr>
            <a:r>
              <a:rPr lang="en-US" sz="1500" dirty="0" smtClean="0"/>
              <a:t>Fluctuating hormones</a:t>
            </a:r>
          </a:p>
          <a:p>
            <a:pPr lvl="1">
              <a:lnSpc>
                <a:spcPct val="100000"/>
              </a:lnSpc>
            </a:pPr>
            <a:r>
              <a:rPr lang="en-US" sz="1500" dirty="0" smtClean="0"/>
              <a:t>Symptoms</a:t>
            </a:r>
          </a:p>
          <a:p>
            <a:pPr lvl="2">
              <a:lnSpc>
                <a:spcPct val="100000"/>
              </a:lnSpc>
            </a:pPr>
            <a:r>
              <a:rPr lang="en-US" sz="1500" dirty="0" smtClean="0"/>
              <a:t>Irregular, heavy bleeding</a:t>
            </a:r>
          </a:p>
          <a:p>
            <a:pPr lvl="2">
              <a:lnSpc>
                <a:spcPct val="100000"/>
              </a:lnSpc>
            </a:pPr>
            <a:r>
              <a:rPr lang="en-US" sz="1500" dirty="0" smtClean="0"/>
              <a:t>Mood changes</a:t>
            </a:r>
          </a:p>
          <a:p>
            <a:pPr lvl="2">
              <a:lnSpc>
                <a:spcPct val="100000"/>
              </a:lnSpc>
            </a:pPr>
            <a:r>
              <a:rPr lang="en-US" sz="1500" dirty="0" smtClean="0"/>
              <a:t>Hot flashes</a:t>
            </a:r>
          </a:p>
          <a:p>
            <a:pPr lvl="2">
              <a:lnSpc>
                <a:spcPct val="100000"/>
              </a:lnSpc>
            </a:pPr>
            <a:r>
              <a:rPr lang="en-US" sz="1500" dirty="0" smtClean="0"/>
              <a:t>Night sweats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dirty="0" smtClean="0"/>
              <a:t>Menopause</a:t>
            </a:r>
          </a:p>
          <a:p>
            <a:pPr lvl="1">
              <a:lnSpc>
                <a:spcPct val="100000"/>
              </a:lnSpc>
            </a:pPr>
            <a:r>
              <a:rPr lang="en-US" sz="1500" dirty="0" smtClean="0"/>
              <a:t>Permanent cessation of menstruation for 12 months</a:t>
            </a:r>
          </a:p>
          <a:p>
            <a:pPr lvl="1">
              <a:lnSpc>
                <a:spcPct val="100000"/>
              </a:lnSpc>
            </a:pPr>
            <a:r>
              <a:rPr lang="en-US" sz="1500" dirty="0" smtClean="0"/>
              <a:t>Phases</a:t>
            </a:r>
          </a:p>
          <a:p>
            <a:pPr lvl="2">
              <a:lnSpc>
                <a:spcPct val="100000"/>
              </a:lnSpc>
            </a:pPr>
            <a:r>
              <a:rPr lang="en-US" sz="1500" dirty="0" smtClean="0"/>
              <a:t>Late reproductive</a:t>
            </a:r>
          </a:p>
          <a:p>
            <a:pPr lvl="2">
              <a:lnSpc>
                <a:spcPct val="100000"/>
              </a:lnSpc>
            </a:pPr>
            <a:r>
              <a:rPr lang="en-US" sz="1500" dirty="0" err="1" smtClean="0"/>
              <a:t>Perimenopause</a:t>
            </a:r>
            <a:endParaRPr lang="en-US" sz="1500" dirty="0" smtClean="0"/>
          </a:p>
          <a:p>
            <a:pPr lvl="2">
              <a:lnSpc>
                <a:spcPct val="100000"/>
              </a:lnSpc>
            </a:pPr>
            <a:r>
              <a:rPr lang="en-US" sz="1500" dirty="0" err="1" smtClean="0"/>
              <a:t>Postmenopause</a:t>
            </a:r>
            <a:endParaRPr lang="en-US" sz="1500" dirty="0" smtClean="0"/>
          </a:p>
          <a:p>
            <a:pPr lvl="1">
              <a:lnSpc>
                <a:spcPct val="100000"/>
              </a:lnSpc>
            </a:pPr>
            <a:r>
              <a:rPr lang="en-US" sz="1500" dirty="0" smtClean="0"/>
              <a:t>In </a:t>
            </a:r>
            <a:r>
              <a:rPr lang="en-US" sz="1500" dirty="0" err="1" smtClean="0"/>
              <a:t>postmenopause</a:t>
            </a:r>
            <a:endParaRPr lang="en-US" sz="1500" dirty="0" smtClean="0"/>
          </a:p>
          <a:p>
            <a:pPr lvl="2">
              <a:lnSpc>
                <a:spcPct val="100000"/>
              </a:lnSpc>
            </a:pPr>
            <a:r>
              <a:rPr lang="en-US" sz="1500" dirty="0" smtClean="0"/>
              <a:t>Increased follicle-stimulating hormone (FSH)</a:t>
            </a:r>
          </a:p>
          <a:p>
            <a:pPr lvl="2">
              <a:lnSpc>
                <a:spcPct val="100000"/>
              </a:lnSpc>
            </a:pPr>
            <a:r>
              <a:rPr lang="en-US" sz="1500" dirty="0" smtClean="0"/>
              <a:t>Decreased E2, anti-</a:t>
            </a:r>
            <a:r>
              <a:rPr lang="en-US" sz="1500" dirty="0" err="1" smtClean="0"/>
              <a:t>Müllerian</a:t>
            </a:r>
            <a:r>
              <a:rPr lang="en-US" sz="1500" dirty="0" smtClean="0"/>
              <a:t> hormone (AMH), </a:t>
            </a:r>
            <a:r>
              <a:rPr lang="en-US" sz="1500" dirty="0" err="1" smtClean="0"/>
              <a:t>inhibin</a:t>
            </a:r>
            <a:r>
              <a:rPr lang="en-US" sz="1500" dirty="0" smtClean="0"/>
              <a:t> B, progesterone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3435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Gender Difference in </a:t>
            </a:r>
            <a:r>
              <a:rPr lang="en-US" sz="3600" dirty="0" err="1" smtClean="0"/>
              <a:t>Nonreproductive</a:t>
            </a:r>
            <a:r>
              <a:rPr lang="en-US" sz="3600" dirty="0" smtClean="0"/>
              <a:t> Anatomy and Physiology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000" dirty="0" smtClean="0"/>
              <a:t>Sexual dimorphism and female/male differences</a:t>
            </a:r>
          </a:p>
          <a:p>
            <a:pPr lvl="1">
              <a:lnSpc>
                <a:spcPct val="70000"/>
              </a:lnSpc>
            </a:pPr>
            <a:r>
              <a:rPr lang="en-US" sz="2000" b="1" dirty="0" smtClean="0"/>
              <a:t>Institute of Medicine (IOM) conclusion:</a:t>
            </a:r>
            <a:r>
              <a:rPr lang="en-US" sz="2000" dirty="0" smtClean="0"/>
              <a:t> sex matters in health and illness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On average, women when compared with men:</a:t>
            </a:r>
          </a:p>
          <a:p>
            <a:pPr lvl="2">
              <a:lnSpc>
                <a:spcPct val="70000"/>
              </a:lnSpc>
            </a:pPr>
            <a:r>
              <a:rPr lang="en-US" dirty="0" smtClean="0"/>
              <a:t>Are about 6 inches shorter and weight 30 pounds less</a:t>
            </a:r>
          </a:p>
          <a:p>
            <a:pPr lvl="2">
              <a:lnSpc>
                <a:spcPct val="70000"/>
              </a:lnSpc>
            </a:pPr>
            <a:r>
              <a:rPr lang="en-US" dirty="0" smtClean="0"/>
              <a:t>Have 42% to 68% less absolute strength and 62% less grip strength</a:t>
            </a:r>
          </a:p>
          <a:p>
            <a:pPr lvl="2">
              <a:lnSpc>
                <a:spcPct val="70000"/>
              </a:lnSpc>
            </a:pPr>
            <a:r>
              <a:rPr lang="en-US" dirty="0" smtClean="0"/>
              <a:t>Have smaller lungs, in size and weight, and smaller airways</a:t>
            </a:r>
          </a:p>
          <a:p>
            <a:pPr lvl="2">
              <a:lnSpc>
                <a:spcPct val="70000"/>
              </a:lnSpc>
            </a:pPr>
            <a:r>
              <a:rPr lang="en-US" dirty="0" smtClean="0"/>
              <a:t>Have lower levels of VO</a:t>
            </a:r>
            <a:r>
              <a:rPr lang="en-US" baseline="-25000" dirty="0" smtClean="0"/>
              <a:t>2</a:t>
            </a:r>
            <a:r>
              <a:rPr lang="en-US" dirty="0" smtClean="0"/>
              <a:t>max and cardiovascular fitness</a:t>
            </a:r>
          </a:p>
          <a:p>
            <a:pPr lvl="2">
              <a:lnSpc>
                <a:spcPct val="70000"/>
              </a:lnSpc>
            </a:pPr>
            <a:r>
              <a:rPr lang="en-US" dirty="0" smtClean="0"/>
              <a:t>Have thinner skin but thicker subcutaneous tissues</a:t>
            </a:r>
          </a:p>
          <a:p>
            <a:pPr lvl="2">
              <a:lnSpc>
                <a:spcPct val="70000"/>
              </a:lnSpc>
            </a:pPr>
            <a:r>
              <a:rPr lang="en-US" dirty="0" smtClean="0"/>
              <a:t>Have higher fat stores in hips and legs</a:t>
            </a:r>
          </a:p>
          <a:p>
            <a:pPr lvl="2">
              <a:lnSpc>
                <a:spcPct val="70000"/>
              </a:lnSpc>
            </a:pPr>
            <a:r>
              <a:rPr lang="en-US" dirty="0" smtClean="0"/>
              <a:t>Have differences in liver metabolism and kidney function</a:t>
            </a:r>
          </a:p>
          <a:p>
            <a:pPr lvl="2">
              <a:lnSpc>
                <a:spcPct val="70000"/>
              </a:lnSpc>
            </a:pPr>
            <a:r>
              <a:rPr lang="en-US" dirty="0" smtClean="0"/>
              <a:t>Have differences in brain chemistry and structure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47700" y="228600"/>
            <a:ext cx="7886700" cy="1325563"/>
          </a:xfrm>
        </p:spPr>
        <p:txBody>
          <a:bodyPr/>
          <a:lstStyle/>
          <a:p>
            <a:r>
              <a:rPr lang="en-US" sz="3600" dirty="0" smtClean="0"/>
              <a:t>Components of Breast Tissue and Lymph Drainage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825625"/>
            <a:ext cx="6035675" cy="43513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External Genitalia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9538" y="1825625"/>
            <a:ext cx="6384925" cy="43513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Internal Genitalia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1000" y="1825625"/>
            <a:ext cx="5842000" cy="43513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Pelvic Supporting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419600"/>
          </a:xfrm>
        </p:spPr>
        <p:txBody>
          <a:bodyPr numCol="2" rtlCol="0">
            <a:noAutofit/>
          </a:bodyPr>
          <a:lstStyle/>
          <a:p>
            <a:pPr fontAlgn="auto">
              <a:defRPr/>
            </a:pPr>
            <a:r>
              <a:rPr lang="en-US" sz="1600" dirty="0" smtClean="0"/>
              <a:t>Bony pelvis</a:t>
            </a:r>
          </a:p>
          <a:p>
            <a:pPr lvl="1" fontAlgn="auto">
              <a:defRPr/>
            </a:pPr>
            <a:r>
              <a:rPr lang="en-US" sz="1600" dirty="0" smtClean="0"/>
              <a:t>Sacrum</a:t>
            </a:r>
          </a:p>
          <a:p>
            <a:pPr lvl="1" fontAlgn="auto">
              <a:defRPr/>
            </a:pPr>
            <a:r>
              <a:rPr lang="en-US" sz="1600" dirty="0"/>
              <a:t>C</a:t>
            </a:r>
            <a:r>
              <a:rPr lang="en-US" sz="1600" dirty="0" smtClean="0"/>
              <a:t>occyx</a:t>
            </a:r>
          </a:p>
          <a:p>
            <a:pPr lvl="1" fontAlgn="auto">
              <a:defRPr/>
            </a:pPr>
            <a:r>
              <a:rPr lang="en-US" sz="1600" dirty="0" smtClean="0"/>
              <a:t>Innominate (hip) bones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Ilium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Ischium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Pubis</a:t>
            </a:r>
          </a:p>
          <a:p>
            <a:pPr lvl="1" fontAlgn="auto">
              <a:defRPr/>
            </a:pPr>
            <a:r>
              <a:rPr lang="en-US" sz="1600" dirty="0" smtClean="0"/>
              <a:t>Pubic bones</a:t>
            </a:r>
          </a:p>
          <a:p>
            <a:pPr fontAlgn="auto">
              <a:defRPr/>
            </a:pPr>
            <a:r>
              <a:rPr lang="en-US" sz="1600" dirty="0" smtClean="0"/>
              <a:t>Muscles</a:t>
            </a:r>
          </a:p>
          <a:p>
            <a:pPr lvl="1" fontAlgn="auto">
              <a:defRPr/>
            </a:pPr>
            <a:r>
              <a:rPr lang="en-US" sz="1600" dirty="0" smtClean="0"/>
              <a:t>Urogenital triangle</a:t>
            </a:r>
          </a:p>
          <a:p>
            <a:pPr lvl="1" fontAlgn="auto">
              <a:defRPr/>
            </a:pPr>
            <a:r>
              <a:rPr lang="en-US" sz="1600" dirty="0" smtClean="0"/>
              <a:t>Pelvic floor</a:t>
            </a:r>
          </a:p>
          <a:p>
            <a:pPr fontAlgn="auto">
              <a:defRPr/>
            </a:pPr>
            <a:endParaRPr lang="en-US" sz="1600" dirty="0" smtClean="0"/>
          </a:p>
          <a:p>
            <a:pPr fontAlgn="auto">
              <a:defRPr/>
            </a:pPr>
            <a:r>
              <a:rPr lang="en-US" sz="1600" dirty="0" smtClean="0"/>
              <a:t>Ligaments/vasculature</a:t>
            </a:r>
          </a:p>
          <a:p>
            <a:pPr lvl="1" fontAlgn="auto">
              <a:defRPr/>
            </a:pPr>
            <a:r>
              <a:rPr lang="en-US" sz="1600" dirty="0" smtClean="0"/>
              <a:t>Ligaments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Cardinal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Uterosacral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Round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Broad</a:t>
            </a:r>
          </a:p>
          <a:p>
            <a:pPr lvl="1" fontAlgn="auto">
              <a:defRPr/>
            </a:pPr>
            <a:r>
              <a:rPr lang="en-US" sz="1600" dirty="0" smtClean="0"/>
              <a:t>Vasculature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Ovarian arteries/veins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Uterine artery/veins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Vaginal artery</a:t>
            </a:r>
          </a:p>
          <a:p>
            <a:pPr lvl="1" fontAlgn="auto">
              <a:defRPr/>
            </a:pPr>
            <a:r>
              <a:rPr lang="en-US" sz="1600" dirty="0" smtClean="0"/>
              <a:t>Innervation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Pudendal nerve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Physiological Influences of Endocrine System and Hormonal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rtlCol="0">
            <a:noAutofit/>
          </a:bodyPr>
          <a:lstStyle/>
          <a:p>
            <a:pPr fontAlgn="auto">
              <a:defRPr/>
            </a:pPr>
            <a:r>
              <a:rPr lang="en-US" sz="1700" dirty="0" smtClean="0"/>
              <a:t>Endocrine system</a:t>
            </a:r>
          </a:p>
          <a:p>
            <a:pPr lvl="1" fontAlgn="auto">
              <a:defRPr/>
            </a:pPr>
            <a:r>
              <a:rPr lang="en-US" sz="1700" dirty="0" smtClean="0"/>
              <a:t>Hormones defined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Are produced in body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Enter circulation 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Travel to target cells 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Exert specific effects</a:t>
            </a:r>
          </a:p>
          <a:p>
            <a:pPr lvl="1" fontAlgn="auto">
              <a:defRPr/>
            </a:pPr>
            <a:r>
              <a:rPr lang="en-US" sz="1700" dirty="0" smtClean="0"/>
              <a:t>Major glands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Hypothalamus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Pituitary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Adrenal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Thyroid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Parathyroid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Ovarian</a:t>
            </a:r>
          </a:p>
          <a:p>
            <a:pPr lvl="1" fontAlgn="auto">
              <a:defRPr/>
            </a:pPr>
            <a:r>
              <a:rPr lang="en-US" sz="1700" dirty="0" smtClean="0"/>
              <a:t>Ovarian hormones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Steroidal</a:t>
            </a:r>
          </a:p>
          <a:p>
            <a:pPr lvl="3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Estrogen</a:t>
            </a:r>
          </a:p>
          <a:p>
            <a:pPr lvl="3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Progesterone</a:t>
            </a:r>
          </a:p>
          <a:p>
            <a:pPr lvl="3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Androgens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Nonsteroidal</a:t>
            </a:r>
          </a:p>
          <a:p>
            <a:pPr lvl="3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Inhibin</a:t>
            </a:r>
          </a:p>
          <a:p>
            <a:pPr lvl="3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Activin</a:t>
            </a:r>
          </a:p>
          <a:p>
            <a:pPr lvl="3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Follistatin</a:t>
            </a:r>
          </a:p>
          <a:p>
            <a:pPr lvl="3" fontAlgn="auto">
              <a:buFont typeface="Arial" panose="020B0604020202020204" pitchFamily="34" charset="0"/>
              <a:buChar char="•"/>
              <a:defRPr/>
            </a:pPr>
            <a:r>
              <a:rPr lang="en-US" sz="1700" dirty="0" smtClean="0"/>
              <a:t>Oocyte maturation inhibitor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Puberty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801812"/>
            <a:ext cx="7886700" cy="4351339"/>
          </a:xfrm>
        </p:spPr>
        <p:txBody>
          <a:bodyPr numCol="2" rtlCol="0">
            <a:normAutofit/>
          </a:bodyPr>
          <a:lstStyle/>
          <a:p>
            <a:pPr fontAlgn="auto">
              <a:defRPr/>
            </a:pPr>
            <a:r>
              <a:rPr lang="en-US" sz="1800" dirty="0" smtClean="0"/>
              <a:t>Prepubertal phases</a:t>
            </a:r>
          </a:p>
          <a:p>
            <a:pPr marL="914400" lvl="1" indent="-457200" fontAlgn="auto">
              <a:defRPr/>
            </a:pPr>
            <a:r>
              <a:rPr lang="en-US" sz="1800" dirty="0" err="1" smtClean="0"/>
              <a:t>Adrenarche</a:t>
            </a:r>
            <a:endParaRPr lang="en-US" sz="1800" dirty="0" smtClean="0"/>
          </a:p>
          <a:p>
            <a:pPr marL="914400" lvl="1" indent="-457200" fontAlgn="auto">
              <a:defRPr/>
            </a:pPr>
            <a:r>
              <a:rPr lang="en-US" sz="1800" dirty="0" smtClean="0"/>
              <a:t>Decreasing repression of gonadostat</a:t>
            </a:r>
          </a:p>
          <a:p>
            <a:pPr marL="914400" lvl="1" indent="-457200" fontAlgn="auto">
              <a:defRPr/>
            </a:pPr>
            <a:r>
              <a:rPr lang="en-US" sz="1800" dirty="0" smtClean="0"/>
              <a:t>Amplifying interactions </a:t>
            </a:r>
            <a:br>
              <a:rPr lang="en-US" sz="1800" dirty="0" smtClean="0"/>
            </a:br>
            <a:r>
              <a:rPr lang="en-US" sz="1800" dirty="0" smtClean="0"/>
              <a:t>leading to gonadarche</a:t>
            </a:r>
          </a:p>
          <a:p>
            <a:pPr fontAlgn="auto">
              <a:defRPr/>
            </a:pPr>
            <a:r>
              <a:rPr lang="en-US" sz="1800" dirty="0" smtClean="0"/>
              <a:t>Skeletal growth</a:t>
            </a:r>
          </a:p>
          <a:p>
            <a:pPr lvl="1" fontAlgn="auto">
              <a:defRPr/>
            </a:pPr>
            <a:r>
              <a:rPr lang="en-US" sz="1800" dirty="0" smtClean="0"/>
              <a:t>Spurred by growth hormone (GH)</a:t>
            </a:r>
          </a:p>
          <a:p>
            <a:pPr fontAlgn="auto">
              <a:defRPr/>
            </a:pPr>
            <a:r>
              <a:rPr lang="en-US" sz="1800" dirty="0" smtClean="0"/>
              <a:t>Puberty</a:t>
            </a:r>
          </a:p>
          <a:p>
            <a:pPr lvl="1" fontAlgn="auto">
              <a:defRPr/>
            </a:pPr>
            <a:r>
              <a:rPr lang="en-US" sz="1800" dirty="0" smtClean="0"/>
              <a:t>Initiated by release of: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GnRH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Gonadotropin and gonadal steroids</a:t>
            </a:r>
          </a:p>
          <a:p>
            <a:pPr lvl="1" fontAlgn="auto">
              <a:defRPr/>
            </a:pPr>
            <a:r>
              <a:rPr lang="en-US" sz="1800" dirty="0" smtClean="0"/>
              <a:t>Secondary sex characteristics</a:t>
            </a:r>
          </a:p>
          <a:p>
            <a:pPr fontAlgn="auto">
              <a:defRPr/>
            </a:pPr>
            <a:r>
              <a:rPr lang="en-US" sz="1800" dirty="0" smtClean="0"/>
              <a:t>Menarche</a:t>
            </a:r>
          </a:p>
          <a:p>
            <a:pPr lvl="1" fontAlgn="auto">
              <a:defRPr/>
            </a:pPr>
            <a:r>
              <a:rPr lang="en-US" sz="1800" dirty="0" smtClean="0"/>
              <a:t>At age 12 to 13 years, average</a:t>
            </a:r>
          </a:p>
          <a:p>
            <a:pPr fontAlgn="auto">
              <a:defRPr/>
            </a:pPr>
            <a:r>
              <a:rPr lang="en-US" sz="1800" dirty="0" smtClean="0"/>
              <a:t>Fertility</a:t>
            </a:r>
          </a:p>
          <a:p>
            <a:pPr fontAlgn="auto">
              <a:defRPr/>
            </a:pPr>
            <a:r>
              <a:rPr lang="en-US" sz="1800" dirty="0" smtClean="0"/>
              <a:t>Development</a:t>
            </a:r>
          </a:p>
          <a:p>
            <a:pPr lvl="1" fontAlgn="auto">
              <a:defRPr/>
            </a:pPr>
            <a:r>
              <a:rPr lang="en-US" sz="1800" dirty="0" smtClean="0"/>
              <a:t>Tanner stages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777316"/>
          </a:xfrm>
        </p:spPr>
        <p:txBody>
          <a:bodyPr/>
          <a:lstStyle/>
          <a:p>
            <a:r>
              <a:rPr lang="en-US" sz="3600" dirty="0"/>
              <a:t>Coordination of the </a:t>
            </a:r>
            <a:r>
              <a:rPr lang="en-US" sz="3600" dirty="0" smtClean="0"/>
              <a:t>Menstrual </a:t>
            </a:r>
            <a:r>
              <a:rPr lang="en-US" sz="3600" dirty="0"/>
              <a:t>Cycle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7588" y="1825625"/>
            <a:ext cx="4568825" cy="435133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Springer_Template_Concept1_061516</Template>
  <TotalTime>5063</TotalTime>
  <Words>307</Words>
  <Application>Microsoft Office PowerPoint</Application>
  <PresentationFormat>On-screen Show (4:3)</PresentationFormat>
  <Paragraphs>107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Wingdings</vt:lpstr>
      <vt:lpstr>1_Office Theme</vt:lpstr>
      <vt:lpstr>Chapter 7: Women’s Bodies</vt:lpstr>
      <vt:lpstr>Gender Difference in Nonreproductive Anatomy and Physiology</vt:lpstr>
      <vt:lpstr>Components of Breast Tissue and Lymph Drainage</vt:lpstr>
      <vt:lpstr>External Genitalia</vt:lpstr>
      <vt:lpstr>Internal Genitalia</vt:lpstr>
      <vt:lpstr>Pelvic Supporting Structures</vt:lpstr>
      <vt:lpstr>Physiological Influences of Endocrine System and Hormonal Controls</vt:lpstr>
      <vt:lpstr>Puberty</vt:lpstr>
      <vt:lpstr>Coordination of the Menstrual Cycle</vt:lpstr>
      <vt:lpstr>Perimenopause and Menopause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The Challenge of Health Care Delivery and Health Policy</dc:title>
  <dc:creator>davidrpayne</dc:creator>
  <cp:lastModifiedBy>Kartheepan</cp:lastModifiedBy>
  <cp:revision>80</cp:revision>
  <dcterms:created xsi:type="dcterms:W3CDTF">2015-01-20T23:32:59Z</dcterms:created>
  <dcterms:modified xsi:type="dcterms:W3CDTF">2016-08-26T13:01:38Z</dcterms:modified>
</cp:coreProperties>
</file>