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I" initials="CE_JI" lastIdx="6" clrIdx="0"/>
  <p:cmAuthor id="1" name="9102921" initials="" lastIdx="0" clrIdx="1"/>
  <p:cmAuthor id="2" name="Lindsay Claire" initials="LC" lastIdx="3" clrIdx="2">
    <p:extLst>
      <p:ext uri="{19B8F6BF-5375-455C-9EA6-DF929625EA0E}">
        <p15:presenceInfo xmlns:p15="http://schemas.microsoft.com/office/powerpoint/2012/main" userId="Lindsay Clai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3" d="100"/>
          <a:sy n="103" d="100"/>
        </p:scale>
        <p:origin x="2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A3D9688-221A-417D-9160-E64CF3AF1B8C}" type="datetimeFigureOut">
              <a:rPr lang="en-US"/>
              <a:pPr>
                <a:defRPr/>
              </a:pPr>
              <a:t>8/26/2016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ACD6C20-7B61-4CB7-9A0C-9013686E89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5760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394C4F8-EE41-49AE-8EDF-BFC156411FA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775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 flipV="1">
            <a:off x="244475" y="663575"/>
            <a:ext cx="49213" cy="6194425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7"/>
          <p:cNvCxnSpPr/>
          <p:nvPr/>
        </p:nvCxnSpPr>
        <p:spPr>
          <a:xfrm flipV="1">
            <a:off x="376238" y="838200"/>
            <a:ext cx="39687" cy="60198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8"/>
          <p:cNvCxnSpPr/>
          <p:nvPr/>
        </p:nvCxnSpPr>
        <p:spPr>
          <a:xfrm flipV="1">
            <a:off x="498475" y="979488"/>
            <a:ext cx="23813" cy="5878512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"/>
          <p:cNvCxnSpPr/>
          <p:nvPr/>
        </p:nvCxnSpPr>
        <p:spPr>
          <a:xfrm flipV="1">
            <a:off x="604838" y="663575"/>
            <a:ext cx="47625" cy="6194425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0"/>
          <p:cNvGrpSpPr>
            <a:grpSpLocks/>
          </p:cNvGrpSpPr>
          <p:nvPr/>
        </p:nvGrpSpPr>
        <p:grpSpPr bwMode="auto">
          <a:xfrm rot="5400000">
            <a:off x="4091782" y="1996281"/>
            <a:ext cx="544512" cy="8728075"/>
            <a:chOff x="3048000" y="272143"/>
            <a:chExt cx="544287" cy="6193973"/>
          </a:xfrm>
        </p:grpSpPr>
        <p:cxnSp>
          <p:nvCxnSpPr>
            <p:cNvPr id="9" name="Straight Connector 11"/>
            <p:cNvCxnSpPr/>
            <p:nvPr/>
          </p:nvCxnSpPr>
          <p:spPr>
            <a:xfrm flipV="1">
              <a:off x="3048000" y="272143"/>
              <a:ext cx="65060" cy="6193973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2"/>
            <p:cNvCxnSpPr/>
            <p:nvPr/>
          </p:nvCxnSpPr>
          <p:spPr>
            <a:xfrm flipV="1">
              <a:off x="3222553" y="447891"/>
              <a:ext cx="53953" cy="6019352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3"/>
            <p:cNvCxnSpPr/>
            <p:nvPr/>
          </p:nvCxnSpPr>
          <p:spPr>
            <a:xfrm flipV="1">
              <a:off x="3385997" y="587587"/>
              <a:ext cx="31737" cy="5878529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4"/>
            <p:cNvCxnSpPr/>
            <p:nvPr/>
          </p:nvCxnSpPr>
          <p:spPr>
            <a:xfrm flipV="1">
              <a:off x="3527227" y="272143"/>
              <a:ext cx="65060" cy="6193973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Picture 3" descr="logo_springer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3648904" y="5256912"/>
            <a:ext cx="1846193" cy="645641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4" name="TextBox 16"/>
          <p:cNvSpPr txBox="1"/>
          <p:nvPr/>
        </p:nvSpPr>
        <p:spPr>
          <a:xfrm>
            <a:off x="896938" y="752475"/>
            <a:ext cx="275272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solidFill>
                  <a:srgbClr val="E7E6E6"/>
                </a:solidFill>
                <a:latin typeface="+mn-lt"/>
                <a:cs typeface="+mn-cs"/>
              </a:rPr>
              <a:t>PowerPoint slides to accompany…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 i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32771-D331-4B8A-82BF-927D671222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EE95A-AA24-4874-BDFF-82AD384BE4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727075" y="1524000"/>
            <a:ext cx="8416925" cy="222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7"/>
          <p:cNvCxnSpPr/>
          <p:nvPr/>
        </p:nvCxnSpPr>
        <p:spPr>
          <a:xfrm>
            <a:off x="628650" y="1387475"/>
            <a:ext cx="8515350" cy="1746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8"/>
          <p:cNvGrpSpPr>
            <a:grpSpLocks/>
          </p:cNvGrpSpPr>
          <p:nvPr/>
        </p:nvGrpSpPr>
        <p:grpSpPr bwMode="auto">
          <a:xfrm rot="-5400000">
            <a:off x="5758656" y="2953544"/>
            <a:ext cx="6069013" cy="130175"/>
            <a:chOff x="1010966" y="3744046"/>
            <a:chExt cx="11353796" cy="163927"/>
          </a:xfrm>
        </p:grpSpPr>
        <p:cxnSp>
          <p:nvCxnSpPr>
            <p:cNvPr id="7" name="Straight Connector 9"/>
            <p:cNvCxnSpPr/>
            <p:nvPr/>
          </p:nvCxnSpPr>
          <p:spPr>
            <a:xfrm rot="5400000" flipV="1">
              <a:off x="6803632" y="-1784301"/>
              <a:ext cx="11995" cy="1106868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>
              <a:off x="1010966" y="3889982"/>
              <a:ext cx="11353796" cy="179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Slide Number Placeholder 6"/>
          <p:cNvSpPr txBox="1">
            <a:spLocks noGrp="1"/>
          </p:cNvSpPr>
          <p:nvPr userDrawn="1"/>
        </p:nvSpPr>
        <p:spPr bwMode="auto">
          <a:xfrm>
            <a:off x="6884988" y="6400800"/>
            <a:ext cx="2057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800">
                <a:solidFill>
                  <a:schemeClr val="tx2"/>
                </a:solidFill>
                <a:latin typeface="Helvetica" pitchFamily="50" charset="0"/>
              </a:rPr>
              <a:t>Chapter 9  | </a:t>
            </a:r>
            <a:fld id="{EBCEAE30-EA7E-42AE-9FD9-2DBFDB4783A5}" type="slidenum">
              <a:rPr lang="en-US" sz="800">
                <a:solidFill>
                  <a:schemeClr val="tx2"/>
                </a:solidFill>
                <a:latin typeface="Helvetica" pitchFamily="50" charset="0"/>
              </a:rPr>
              <a:pPr algn="r"/>
              <a:t>‹#›</a:t>
            </a:fld>
            <a:endParaRPr lang="en-US" sz="800">
              <a:solidFill>
                <a:schemeClr val="tx2"/>
              </a:solidFill>
              <a:latin typeface="Helvetica" pitchFamily="50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/>
          <p:cNvGrpSpPr>
            <a:grpSpLocks/>
          </p:cNvGrpSpPr>
          <p:nvPr/>
        </p:nvGrpSpPr>
        <p:grpSpPr bwMode="auto">
          <a:xfrm rot="10800000">
            <a:off x="-4763" y="4714875"/>
            <a:ext cx="8515351" cy="158750"/>
            <a:chOff x="-10370574" y="2192339"/>
            <a:chExt cx="11353800" cy="158975"/>
          </a:xfrm>
        </p:grpSpPr>
        <p:cxnSp>
          <p:nvCxnSpPr>
            <p:cNvPr id="5" name="Straight Connector 6"/>
            <p:cNvCxnSpPr/>
            <p:nvPr userDrawn="1"/>
          </p:nvCxnSpPr>
          <p:spPr>
            <a:xfrm rot="10800000">
              <a:off x="-10237223" y="2329058"/>
              <a:ext cx="11222565" cy="22257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7"/>
            <p:cNvCxnSpPr/>
            <p:nvPr userDrawn="1"/>
          </p:nvCxnSpPr>
          <p:spPr>
            <a:xfrm rot="10800000">
              <a:off x="-10368457" y="2193928"/>
              <a:ext cx="11353799" cy="174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8"/>
          <p:cNvGrpSpPr>
            <a:grpSpLocks/>
          </p:cNvGrpSpPr>
          <p:nvPr/>
        </p:nvGrpSpPr>
        <p:grpSpPr bwMode="auto">
          <a:xfrm rot="5400000">
            <a:off x="-2647949" y="3757612"/>
            <a:ext cx="6069012" cy="131763"/>
            <a:chOff x="1010966" y="3744046"/>
            <a:chExt cx="11353796" cy="163927"/>
          </a:xfrm>
        </p:grpSpPr>
        <p:cxnSp>
          <p:nvCxnSpPr>
            <p:cNvPr id="8" name="Straight Connector 9"/>
            <p:cNvCxnSpPr/>
            <p:nvPr/>
          </p:nvCxnSpPr>
          <p:spPr>
            <a:xfrm rot="5400000" flipV="1">
              <a:off x="6803704" y="-1786348"/>
              <a:ext cx="11850" cy="110686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0"/>
            <p:cNvCxnSpPr/>
            <p:nvPr/>
          </p:nvCxnSpPr>
          <p:spPr>
            <a:xfrm>
              <a:off x="1010967" y="3890198"/>
              <a:ext cx="11353796" cy="17776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36081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137178"/>
            <a:ext cx="7886700" cy="503647"/>
          </a:xfrm>
        </p:spPr>
        <p:txBody>
          <a:bodyPr anchor="ctr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3E25C-A49B-4048-B794-5FFB898983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7"/>
          <p:cNvCxnSpPr/>
          <p:nvPr/>
        </p:nvCxnSpPr>
        <p:spPr>
          <a:xfrm>
            <a:off x="727075" y="1524000"/>
            <a:ext cx="8416925" cy="222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8"/>
          <p:cNvCxnSpPr/>
          <p:nvPr/>
        </p:nvCxnSpPr>
        <p:spPr>
          <a:xfrm>
            <a:off x="628650" y="1387475"/>
            <a:ext cx="8515350" cy="1746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9"/>
          <p:cNvGrpSpPr>
            <a:grpSpLocks/>
          </p:cNvGrpSpPr>
          <p:nvPr/>
        </p:nvGrpSpPr>
        <p:grpSpPr bwMode="auto">
          <a:xfrm rot="-5400000">
            <a:off x="5758656" y="2953544"/>
            <a:ext cx="6069013" cy="130175"/>
            <a:chOff x="1010966" y="3744046"/>
            <a:chExt cx="11353796" cy="163927"/>
          </a:xfrm>
        </p:grpSpPr>
        <p:cxnSp>
          <p:nvCxnSpPr>
            <p:cNvPr id="8" name="Straight Connector 10"/>
            <p:cNvCxnSpPr/>
            <p:nvPr/>
          </p:nvCxnSpPr>
          <p:spPr>
            <a:xfrm rot="5400000" flipV="1">
              <a:off x="6803632" y="-1784301"/>
              <a:ext cx="11995" cy="1106868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1"/>
            <p:cNvCxnSpPr/>
            <p:nvPr/>
          </p:nvCxnSpPr>
          <p:spPr>
            <a:xfrm>
              <a:off x="1010966" y="3889982"/>
              <a:ext cx="11353796" cy="179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Slide Number Placeholder 6"/>
          <p:cNvSpPr txBox="1">
            <a:spLocks noGrp="1"/>
          </p:cNvSpPr>
          <p:nvPr userDrawn="1"/>
        </p:nvSpPr>
        <p:spPr bwMode="auto">
          <a:xfrm>
            <a:off x="6884988" y="6400800"/>
            <a:ext cx="2057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800">
                <a:solidFill>
                  <a:schemeClr val="tx2"/>
                </a:solidFill>
                <a:latin typeface="Helvetica" pitchFamily="50" charset="0"/>
              </a:rPr>
              <a:t>Chapter 9  | </a:t>
            </a:r>
            <a:fld id="{C5EF0919-3029-4E71-914E-160AA9D6CEB5}" type="slidenum">
              <a:rPr lang="en-US" sz="800">
                <a:solidFill>
                  <a:schemeClr val="tx2"/>
                </a:solidFill>
                <a:latin typeface="Helvetica" pitchFamily="50" charset="0"/>
              </a:rPr>
              <a:pPr algn="r"/>
              <a:t>‹#›</a:t>
            </a:fld>
            <a:endParaRPr lang="en-US" sz="800">
              <a:solidFill>
                <a:schemeClr val="tx2"/>
              </a:solidFill>
              <a:latin typeface="Helvetica" pitchFamily="50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9"/>
          <p:cNvCxnSpPr/>
          <p:nvPr/>
        </p:nvCxnSpPr>
        <p:spPr>
          <a:xfrm>
            <a:off x="727075" y="1524000"/>
            <a:ext cx="8416925" cy="222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0"/>
          <p:cNvCxnSpPr/>
          <p:nvPr/>
        </p:nvCxnSpPr>
        <p:spPr>
          <a:xfrm>
            <a:off x="628650" y="1387475"/>
            <a:ext cx="8515350" cy="1746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1"/>
          <p:cNvGrpSpPr>
            <a:grpSpLocks/>
          </p:cNvGrpSpPr>
          <p:nvPr/>
        </p:nvGrpSpPr>
        <p:grpSpPr bwMode="auto">
          <a:xfrm rot="-5400000">
            <a:off x="5758656" y="2953544"/>
            <a:ext cx="6069013" cy="130175"/>
            <a:chOff x="1010966" y="3744046"/>
            <a:chExt cx="11353796" cy="163927"/>
          </a:xfrm>
        </p:grpSpPr>
        <p:cxnSp>
          <p:nvCxnSpPr>
            <p:cNvPr id="10" name="Straight Connector 12"/>
            <p:cNvCxnSpPr/>
            <p:nvPr/>
          </p:nvCxnSpPr>
          <p:spPr>
            <a:xfrm rot="5400000" flipV="1">
              <a:off x="6803632" y="-1784301"/>
              <a:ext cx="11995" cy="1106868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3"/>
            <p:cNvCxnSpPr/>
            <p:nvPr/>
          </p:nvCxnSpPr>
          <p:spPr>
            <a:xfrm>
              <a:off x="1010966" y="3889982"/>
              <a:ext cx="11353796" cy="179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720491"/>
            <a:ext cx="3868340" cy="537484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337926"/>
            <a:ext cx="3868340" cy="387350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720491"/>
            <a:ext cx="3887391" cy="537484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337926"/>
            <a:ext cx="3887391" cy="387350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06575-550F-4A6F-B4B1-A3C566CD78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5"/>
          <p:cNvCxnSpPr/>
          <p:nvPr/>
        </p:nvCxnSpPr>
        <p:spPr>
          <a:xfrm>
            <a:off x="727075" y="1524000"/>
            <a:ext cx="8416925" cy="222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6"/>
          <p:cNvCxnSpPr/>
          <p:nvPr/>
        </p:nvCxnSpPr>
        <p:spPr>
          <a:xfrm>
            <a:off x="628650" y="1387475"/>
            <a:ext cx="8515350" cy="1746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/>
        </p:nvGrpSpPr>
        <p:grpSpPr bwMode="auto">
          <a:xfrm rot="-5400000">
            <a:off x="5758656" y="2953544"/>
            <a:ext cx="6069013" cy="130175"/>
            <a:chOff x="1010966" y="3744046"/>
            <a:chExt cx="11353796" cy="163927"/>
          </a:xfrm>
        </p:grpSpPr>
        <p:cxnSp>
          <p:nvCxnSpPr>
            <p:cNvPr id="6" name="Straight Connector 8"/>
            <p:cNvCxnSpPr/>
            <p:nvPr/>
          </p:nvCxnSpPr>
          <p:spPr>
            <a:xfrm rot="5400000" flipV="1">
              <a:off x="6803632" y="-1784301"/>
              <a:ext cx="11995" cy="1106868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9"/>
            <p:cNvCxnSpPr/>
            <p:nvPr/>
          </p:nvCxnSpPr>
          <p:spPr>
            <a:xfrm>
              <a:off x="1010966" y="3889982"/>
              <a:ext cx="11353796" cy="179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11C66-2E26-4222-88EE-0237E5ADE2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90363-9384-4562-9330-5218FEED0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A1DC2-B6C6-4E78-96DA-434CEB8849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48825-C43B-47D4-A5CC-68C8C035C4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4988" y="640080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46464A-8AB2-400B-A6A3-558B8B564E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873375" y="6400800"/>
            <a:ext cx="3397250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dirty="0">
                <a:solidFill>
                  <a:schemeClr val="tx2"/>
                </a:solidFill>
                <a:latin typeface="+mn-lt"/>
                <a:cs typeface="+mn-cs"/>
              </a:rPr>
              <a:t>© Springer Publishing Company, LLC.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1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SzPct val="60000"/>
        <a:buFont typeface="Wingdings" pitchFamily="2" charset="2"/>
        <a:buChar char="§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Font typeface="Calibri" pitchFamily="34" charset="0"/>
        <a:buChar char="‒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360612"/>
          </a:xfrm>
        </p:spPr>
        <p:txBody>
          <a:bodyPr/>
          <a:lstStyle/>
          <a:p>
            <a:r>
              <a:rPr lang="en-US" dirty="0"/>
              <a:t>Chapter 9: Midlife Women’s Health</a:t>
            </a:r>
          </a:p>
        </p:txBody>
      </p:sp>
      <p:sp>
        <p:nvSpPr>
          <p:cNvPr id="14339" name="Slide Number Placeholder 6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latin typeface="Helvetica" pitchFamily="50" charset="0"/>
                <a:cs typeface="Arial" charset="0"/>
              </a:rPr>
              <a:t>Chapter 9  | </a:t>
            </a:r>
            <a:fld id="{9E721AEA-675A-4DFC-A23E-48AD62167324}" type="slidenum">
              <a:rPr lang="en-US" sz="800">
                <a:latin typeface="Helvetica" pitchFamily="50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800">
              <a:latin typeface="Helvetica" pitchFamily="50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628650" y="152400"/>
            <a:ext cx="7886700" cy="1295400"/>
          </a:xfrm>
        </p:spPr>
        <p:txBody>
          <a:bodyPr/>
          <a:lstStyle/>
          <a:p>
            <a:r>
              <a:rPr lang="en-US" sz="4000" dirty="0"/>
              <a:t>Health Promotion for Midlife Women (</a:t>
            </a:r>
            <a:r>
              <a:rPr lang="en-US" sz="4000" dirty="0" smtClean="0"/>
              <a:t>cont’d.)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2200" dirty="0"/>
              <a:t>Coronary heart disease</a:t>
            </a:r>
          </a:p>
          <a:p>
            <a:pPr lvl="1" fontAlgn="auto">
              <a:defRPr/>
            </a:pPr>
            <a:r>
              <a:rPr lang="en-US" sz="2200" dirty="0"/>
              <a:t>Reduce overweight and obesity</a:t>
            </a:r>
          </a:p>
          <a:p>
            <a:pPr lvl="1" fontAlgn="auto">
              <a:defRPr/>
            </a:pPr>
            <a:r>
              <a:rPr lang="en-US" sz="2200" dirty="0"/>
              <a:t>Eliminate or control hypertension</a:t>
            </a:r>
          </a:p>
          <a:p>
            <a:pPr lvl="1" fontAlgn="auto">
              <a:defRPr/>
            </a:pPr>
            <a:r>
              <a:rPr lang="en-US" sz="2200" dirty="0"/>
              <a:t>Reduce or eliminate dyslipidemia</a:t>
            </a:r>
          </a:p>
          <a:p>
            <a:pPr lvl="1" fontAlgn="auto">
              <a:defRPr/>
            </a:pPr>
            <a:r>
              <a:rPr lang="en-US" sz="2200" dirty="0"/>
              <a:t>Reduce type 2 diabetes</a:t>
            </a:r>
          </a:p>
          <a:p>
            <a:pPr lvl="1" fontAlgn="auto">
              <a:defRPr/>
            </a:pPr>
            <a:r>
              <a:rPr lang="en-US" sz="2200" dirty="0"/>
              <a:t>Avoid tobacco use</a:t>
            </a:r>
          </a:p>
          <a:p>
            <a:pPr lvl="1" fontAlgn="auto">
              <a:defRPr/>
            </a:pPr>
            <a:r>
              <a:rPr lang="en-US" sz="2200" dirty="0"/>
              <a:t>Prevent stroke</a:t>
            </a:r>
          </a:p>
          <a:p>
            <a:pPr fontAlgn="auto">
              <a:defRPr/>
            </a:pPr>
            <a:r>
              <a:rPr lang="en-US" sz="2200" dirty="0"/>
              <a:t>Stress reduction</a:t>
            </a:r>
          </a:p>
          <a:p>
            <a:pPr fontAlgn="auto">
              <a:defRPr/>
            </a:pPr>
            <a:r>
              <a:rPr lang="en-US" sz="2200" dirty="0"/>
              <a:t>Osteoporosis</a:t>
            </a:r>
          </a:p>
          <a:p>
            <a:pPr lvl="1" fontAlgn="auto">
              <a:defRPr/>
            </a:pPr>
            <a:r>
              <a:rPr lang="en-US" sz="2200" dirty="0"/>
              <a:t>Well-balanced diet</a:t>
            </a:r>
          </a:p>
          <a:p>
            <a:pPr lvl="1" fontAlgn="auto">
              <a:defRPr/>
            </a:pPr>
            <a:r>
              <a:rPr lang="en-US" sz="2200" dirty="0"/>
              <a:t>Adequate calcium</a:t>
            </a:r>
          </a:p>
          <a:p>
            <a:pPr lvl="1" fontAlgn="auto">
              <a:defRPr/>
            </a:pPr>
            <a:r>
              <a:rPr lang="en-US" sz="2200" dirty="0"/>
              <a:t>Adequate vitamin D</a:t>
            </a:r>
          </a:p>
          <a:p>
            <a:pPr lvl="1" fontAlgn="auto">
              <a:defRPr/>
            </a:pPr>
            <a:r>
              <a:rPr lang="en-US" sz="2200" dirty="0"/>
              <a:t>Weight-bearing exercise</a:t>
            </a:r>
          </a:p>
          <a:p>
            <a:pPr fontAlgn="auto">
              <a:defRPr/>
            </a:pPr>
            <a:r>
              <a:rPr lang="en-US" sz="2200" dirty="0"/>
              <a:t>Cancer</a:t>
            </a:r>
          </a:p>
          <a:p>
            <a:pPr fontAlgn="auto">
              <a:defRPr/>
            </a:pPr>
            <a:r>
              <a:rPr lang="en-US" sz="2200" dirty="0"/>
              <a:t>Depression and anxiety</a:t>
            </a:r>
          </a:p>
          <a:p>
            <a:pPr fontAlgn="auto">
              <a:defRPr/>
            </a:pPr>
            <a:r>
              <a:rPr lang="en-US" sz="2200" dirty="0"/>
              <a:t>Health screening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6"/>
          <p:cNvSpPr>
            <a:spLocks noGrp="1"/>
          </p:cNvSpPr>
          <p:nvPr>
            <p:ph type="title"/>
          </p:nvPr>
        </p:nvSpPr>
        <p:spPr>
          <a:xfrm>
            <a:off x="628650" y="152400"/>
            <a:ext cx="7886700" cy="1371600"/>
          </a:xfrm>
        </p:spPr>
        <p:txBody>
          <a:bodyPr/>
          <a:lstStyle/>
          <a:p>
            <a:r>
              <a:rPr lang="en-US" sz="4000" dirty="0"/>
              <a:t>Midlife: Definitions, Perceptions,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and </a:t>
            </a:r>
            <a:r>
              <a:rPr lang="en-US" sz="4000" dirty="0"/>
              <a:t>Transitions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15950" y="1801812"/>
            <a:ext cx="7886700" cy="4351339"/>
          </a:xfrm>
        </p:spPr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2000" dirty="0"/>
              <a:t>Definitions of midlife</a:t>
            </a:r>
          </a:p>
          <a:p>
            <a:pPr lvl="1" fontAlgn="auto">
              <a:defRPr/>
            </a:pPr>
            <a:r>
              <a:rPr lang="en-US" sz="2000" b="1" dirty="0"/>
              <a:t>Age:</a:t>
            </a:r>
            <a:r>
              <a:rPr lang="en-US" sz="2000" dirty="0"/>
              <a:t> 35 to 65 years</a:t>
            </a:r>
          </a:p>
          <a:p>
            <a:pPr lvl="1" fontAlgn="auto">
              <a:defRPr/>
            </a:pPr>
            <a:r>
              <a:rPr lang="en-US" sz="2000" b="1" dirty="0"/>
              <a:t>Reproductive aging stage:</a:t>
            </a:r>
            <a:r>
              <a:rPr lang="en-US" sz="2000" dirty="0"/>
              <a:t> perimenopausal</a:t>
            </a:r>
          </a:p>
          <a:p>
            <a:pPr lvl="1" fontAlgn="auto">
              <a:defRPr/>
            </a:pPr>
            <a:r>
              <a:rPr lang="en-US" sz="2000" b="1" dirty="0"/>
              <a:t>Changing role patterns:</a:t>
            </a:r>
            <a:r>
              <a:rPr lang="en-US" sz="2000" dirty="0"/>
              <a:t> launching children phase</a:t>
            </a:r>
          </a:p>
          <a:p>
            <a:pPr lvl="1" fontAlgn="auto">
              <a:defRPr/>
            </a:pPr>
            <a:r>
              <a:rPr lang="en-US" sz="2000" dirty="0"/>
              <a:t>Women’s own perception of age</a:t>
            </a:r>
          </a:p>
          <a:p>
            <a:pPr fontAlgn="auto">
              <a:defRPr/>
            </a:pPr>
            <a:r>
              <a:rPr lang="en-US" sz="2000" dirty="0"/>
              <a:t>Meanings of midlife</a:t>
            </a:r>
          </a:p>
          <a:p>
            <a:pPr lvl="1" fontAlgn="auto">
              <a:defRPr/>
            </a:pPr>
            <a:r>
              <a:rPr lang="en-US" sz="2000" dirty="0"/>
              <a:t>“Greatest generation”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Family focused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Not defined by work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Identity struggle</a:t>
            </a:r>
          </a:p>
          <a:p>
            <a:pPr lvl="1" fontAlgn="auto">
              <a:defRPr/>
            </a:pPr>
            <a:r>
              <a:rPr lang="en-US" sz="2000" dirty="0"/>
              <a:t>Baby boomers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More independent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More individualistic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More work focused</a:t>
            </a:r>
          </a:p>
          <a:p>
            <a:pPr fontAlgn="auto">
              <a:defRPr/>
            </a:pPr>
            <a:r>
              <a:rPr lang="en-US" sz="2000" dirty="0"/>
              <a:t>Midlife as transition</a:t>
            </a:r>
          </a:p>
          <a:p>
            <a:pPr lvl="1" fontAlgn="auto">
              <a:defRPr/>
            </a:pPr>
            <a:r>
              <a:rPr lang="en-US" sz="2000" dirty="0"/>
              <a:t>Developmental</a:t>
            </a:r>
          </a:p>
          <a:p>
            <a:pPr lvl="1" fontAlgn="auto">
              <a:defRPr/>
            </a:pPr>
            <a:r>
              <a:rPr lang="en-US" sz="2000" dirty="0"/>
              <a:t>Situational</a:t>
            </a:r>
          </a:p>
          <a:p>
            <a:pPr lvl="1" fontAlgn="auto">
              <a:defRPr/>
            </a:pPr>
            <a:r>
              <a:rPr lang="en-US" sz="2000" dirty="0"/>
              <a:t>Health–illness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The Menopausal Transition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0" y="1846262"/>
            <a:ext cx="7886700" cy="4351339"/>
          </a:xfrm>
        </p:spPr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2000" dirty="0"/>
              <a:t>Menopause</a:t>
            </a:r>
          </a:p>
          <a:p>
            <a:pPr lvl="1" fontAlgn="auto">
              <a:defRPr/>
            </a:pPr>
            <a:r>
              <a:rPr lang="en-US" sz="2000" dirty="0"/>
              <a:t>Cessation of menses, 1 year after final menstrual period</a:t>
            </a:r>
          </a:p>
          <a:p>
            <a:pPr lvl="1" fontAlgn="auto">
              <a:defRPr/>
            </a:pPr>
            <a:r>
              <a:rPr lang="en-US" sz="2000" dirty="0"/>
              <a:t>A source of uncertainty and mixed feelings</a:t>
            </a:r>
          </a:p>
          <a:p>
            <a:pPr lvl="1" fontAlgn="auto">
              <a:defRPr/>
            </a:pPr>
            <a:r>
              <a:rPr lang="en-US" sz="2000" dirty="0"/>
              <a:t>Perceived as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Cessation of menstrual periods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End of reproductive capacity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A time of hormonal changes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A new or different life stage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A time of symptoms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A time of changing emotions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A time of changing bodies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dirty="0"/>
              <a:t>Part of the aging process</a:t>
            </a:r>
          </a:p>
          <a:p>
            <a:pPr lvl="1" fontAlgn="auto">
              <a:defRPr/>
            </a:pPr>
            <a:r>
              <a:rPr lang="en-US" sz="2000" dirty="0"/>
              <a:t>A topic of growing research</a:t>
            </a:r>
          </a:p>
          <a:p>
            <a:pPr lvl="1" fontAlgn="auto">
              <a:defRPr/>
            </a:pPr>
            <a:r>
              <a:rPr lang="en-US" sz="2000" dirty="0"/>
              <a:t>Views vary based on ethnicity</a:t>
            </a:r>
          </a:p>
          <a:p>
            <a:pPr lvl="1" fontAlgn="auto">
              <a:defRPr/>
            </a:pPr>
            <a:r>
              <a:rPr lang="en-US" sz="2000" dirty="0"/>
              <a:t>A marker for aging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0"/>
            <a:ext cx="7886700" cy="1538288"/>
          </a:xfrm>
        </p:spPr>
        <p:txBody>
          <a:bodyPr>
            <a:normAutofit/>
          </a:bodyPr>
          <a:lstStyle/>
          <a:p>
            <a:r>
              <a:rPr lang="en-US" sz="4000" dirty="0"/>
              <a:t>Changing Biology: The Menopausal Transition and Beyond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0" y="1795462"/>
            <a:ext cx="7886700" cy="4351339"/>
          </a:xfrm>
        </p:spPr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1700" dirty="0"/>
              <a:t>Staging reproductive aging workshop stages</a:t>
            </a:r>
          </a:p>
          <a:p>
            <a:pPr lvl="1" fontAlgn="auto">
              <a:defRPr/>
            </a:pPr>
            <a:r>
              <a:rPr lang="en-US" sz="1700" dirty="0"/>
              <a:t>Menopausal transition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700" dirty="0"/>
              <a:t>Early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700" dirty="0"/>
              <a:t>Late</a:t>
            </a:r>
          </a:p>
          <a:p>
            <a:pPr lvl="1" fontAlgn="auto">
              <a:defRPr/>
            </a:pPr>
            <a:r>
              <a:rPr lang="en-US" sz="1700" dirty="0"/>
              <a:t>Final menstrual period (late 40s to early 50s)</a:t>
            </a:r>
          </a:p>
          <a:p>
            <a:pPr lvl="1" fontAlgn="auto">
              <a:defRPr/>
            </a:pPr>
            <a:r>
              <a:rPr lang="en-US" sz="1700" dirty="0"/>
              <a:t>Postmenopause</a:t>
            </a:r>
          </a:p>
          <a:p>
            <a:pPr fontAlgn="auto">
              <a:defRPr/>
            </a:pPr>
            <a:r>
              <a:rPr lang="en-US" sz="1700" dirty="0"/>
              <a:t>Endocrine changes</a:t>
            </a:r>
          </a:p>
          <a:p>
            <a:pPr lvl="1" fontAlgn="auto">
              <a:defRPr/>
            </a:pPr>
            <a:r>
              <a:rPr lang="en-US" sz="1700" dirty="0"/>
              <a:t>Antral follicle count</a:t>
            </a:r>
          </a:p>
          <a:p>
            <a:pPr lvl="1" fontAlgn="auto">
              <a:defRPr/>
            </a:pPr>
            <a:r>
              <a:rPr lang="en-US" sz="1700" dirty="0"/>
              <a:t>Follicle-stimulating hormone (</a:t>
            </a:r>
            <a:r>
              <a:rPr lang="en-US" sz="1700" dirty="0" err="1"/>
              <a:t>FSH</a:t>
            </a:r>
            <a:r>
              <a:rPr lang="en-US" sz="1700" dirty="0"/>
              <a:t>) and estradiol levels</a:t>
            </a:r>
          </a:p>
          <a:p>
            <a:pPr fontAlgn="auto">
              <a:defRPr/>
            </a:pPr>
            <a:r>
              <a:rPr lang="en-US" sz="1700" dirty="0"/>
              <a:t>Androgens</a:t>
            </a:r>
          </a:p>
          <a:p>
            <a:pPr fontAlgn="auto">
              <a:defRPr/>
            </a:pPr>
            <a:r>
              <a:rPr lang="en-US" sz="1700" dirty="0"/>
              <a:t>Testosterone, </a:t>
            </a:r>
            <a:r>
              <a:rPr lang="en-US" sz="1700" dirty="0" err="1"/>
              <a:t>dehydroepiandrosterone</a:t>
            </a:r>
            <a:r>
              <a:rPr lang="en-US" sz="1700" dirty="0"/>
              <a:t> sulfate (</a:t>
            </a:r>
            <a:r>
              <a:rPr lang="en-US" sz="1700" dirty="0" err="1"/>
              <a:t>DHEAS</a:t>
            </a:r>
            <a:r>
              <a:rPr lang="en-US" sz="1700" dirty="0"/>
              <a:t>), </a:t>
            </a:r>
            <a:r>
              <a:rPr lang="en-US" sz="1700" dirty="0" err="1"/>
              <a:t>dehydroepiandroterone</a:t>
            </a:r>
            <a:r>
              <a:rPr lang="en-US" sz="1700" dirty="0"/>
              <a:t> (</a:t>
            </a:r>
            <a:r>
              <a:rPr lang="en-US" sz="1700" dirty="0" err="1"/>
              <a:t>DHEA</a:t>
            </a:r>
            <a:r>
              <a:rPr lang="en-US" sz="1700" dirty="0"/>
              <a:t>), androstenedione</a:t>
            </a:r>
          </a:p>
          <a:p>
            <a:pPr lvl="1" fontAlgn="auto">
              <a:defRPr/>
            </a:pPr>
            <a:r>
              <a:rPr lang="en-US" sz="1700" dirty="0"/>
              <a:t>Relatively unaffected by menopause</a:t>
            </a:r>
          </a:p>
          <a:p>
            <a:pPr fontAlgn="auto">
              <a:defRPr/>
            </a:pPr>
            <a:r>
              <a:rPr lang="en-US" sz="1700" dirty="0"/>
              <a:t>Time of regulation</a:t>
            </a:r>
          </a:p>
          <a:p>
            <a:pPr lvl="1" fontAlgn="auto">
              <a:defRPr/>
            </a:pPr>
            <a:r>
              <a:rPr lang="en-US" sz="1700" dirty="0"/>
              <a:t>Decreased follicles</a:t>
            </a:r>
          </a:p>
          <a:p>
            <a:pPr lvl="1" fontAlgn="auto">
              <a:defRPr/>
            </a:pPr>
            <a:r>
              <a:rPr lang="en-US" sz="1700" dirty="0"/>
              <a:t>Increased FSH</a:t>
            </a:r>
          </a:p>
          <a:p>
            <a:pPr lvl="1" fontAlgn="auto">
              <a:defRPr/>
            </a:pPr>
            <a:r>
              <a:rPr lang="en-US" sz="1700" dirty="0"/>
              <a:t>Decreased progesterone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628650" y="152400"/>
            <a:ext cx="7886700" cy="1371600"/>
          </a:xfrm>
        </p:spPr>
        <p:txBody>
          <a:bodyPr/>
          <a:lstStyle/>
          <a:p>
            <a:r>
              <a:rPr lang="en-US" sz="4000" dirty="0"/>
              <a:t>Symptoms During the Menopausal Transition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0" y="1846262"/>
            <a:ext cx="7886700" cy="4351339"/>
          </a:xfrm>
        </p:spPr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2200" dirty="0"/>
              <a:t>Hot flashes</a:t>
            </a:r>
          </a:p>
          <a:p>
            <a:pPr fontAlgn="auto">
              <a:defRPr/>
            </a:pPr>
            <a:r>
              <a:rPr lang="en-US" sz="2200" dirty="0"/>
              <a:t>Sleep symptoms</a:t>
            </a:r>
          </a:p>
          <a:p>
            <a:pPr lvl="1" fontAlgn="auto">
              <a:defRPr/>
            </a:pPr>
            <a:r>
              <a:rPr lang="en-US" sz="2200" dirty="0"/>
              <a:t>Sleep disruption</a:t>
            </a:r>
          </a:p>
          <a:p>
            <a:pPr lvl="1" fontAlgn="auto">
              <a:defRPr/>
            </a:pPr>
            <a:r>
              <a:rPr lang="en-US" sz="2200" dirty="0"/>
              <a:t>Sleep latency</a:t>
            </a:r>
          </a:p>
          <a:p>
            <a:pPr lvl="1" fontAlgn="auto">
              <a:defRPr/>
            </a:pPr>
            <a:r>
              <a:rPr lang="en-US" sz="2200" dirty="0"/>
              <a:t>Linked to hot flashes, stress</a:t>
            </a:r>
          </a:p>
          <a:p>
            <a:pPr fontAlgn="auto">
              <a:defRPr/>
            </a:pPr>
            <a:r>
              <a:rPr lang="en-US" sz="2200" dirty="0"/>
              <a:t>Depressed mood</a:t>
            </a:r>
          </a:p>
          <a:p>
            <a:pPr fontAlgn="auto">
              <a:defRPr/>
            </a:pPr>
            <a:r>
              <a:rPr lang="en-US" sz="2200" dirty="0"/>
              <a:t>Cognitive symptoms</a:t>
            </a:r>
          </a:p>
          <a:p>
            <a:pPr lvl="1" fontAlgn="auto">
              <a:defRPr/>
            </a:pPr>
            <a:r>
              <a:rPr lang="en-US" sz="2200" dirty="0"/>
              <a:t>Transitory declines in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2200" dirty="0"/>
              <a:t>Memory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2200" dirty="0"/>
              <a:t>Concentration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2200" dirty="0"/>
              <a:t>Learning</a:t>
            </a:r>
          </a:p>
          <a:p>
            <a:pPr fontAlgn="auto">
              <a:defRPr/>
            </a:pPr>
            <a:r>
              <a:rPr lang="en-US" sz="2200" dirty="0"/>
              <a:t>Pain symptoms</a:t>
            </a:r>
          </a:p>
          <a:p>
            <a:pPr lvl="1" fontAlgn="auto">
              <a:defRPr/>
            </a:pPr>
            <a:r>
              <a:rPr lang="en-US" sz="2200" dirty="0"/>
              <a:t>Back, muscles, joints</a:t>
            </a:r>
          </a:p>
          <a:p>
            <a:pPr fontAlgn="auto">
              <a:defRPr/>
            </a:pPr>
            <a:r>
              <a:rPr lang="en-US" sz="2200" dirty="0"/>
              <a:t>Sexual symptoms</a:t>
            </a:r>
          </a:p>
          <a:p>
            <a:pPr lvl="1" fontAlgn="auto">
              <a:defRPr/>
            </a:pPr>
            <a:r>
              <a:rPr lang="en-US" sz="2200" dirty="0"/>
              <a:t>Decreased desire</a:t>
            </a:r>
          </a:p>
          <a:p>
            <a:pPr fontAlgn="auto">
              <a:defRPr/>
            </a:pPr>
            <a:r>
              <a:rPr lang="en-US" sz="2200" dirty="0"/>
              <a:t>Urinary incontinence</a:t>
            </a:r>
          </a:p>
          <a:p>
            <a:pPr fontAlgn="auto">
              <a:defRPr/>
            </a:pPr>
            <a:r>
              <a:rPr lang="en-US" sz="2200" dirty="0"/>
              <a:t>Vulvovaginal symptoms</a:t>
            </a:r>
          </a:p>
          <a:p>
            <a:pPr lvl="1" fontAlgn="auto">
              <a:defRPr/>
            </a:pPr>
            <a:r>
              <a:rPr lang="en-US" sz="2200" dirty="0"/>
              <a:t>Vaginal dryness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14288"/>
            <a:ext cx="7886700" cy="1538288"/>
          </a:xfrm>
        </p:spPr>
        <p:txBody>
          <a:bodyPr>
            <a:normAutofit/>
          </a:bodyPr>
          <a:lstStyle/>
          <a:p>
            <a:r>
              <a:rPr lang="en-US" sz="4000" dirty="0"/>
              <a:t>Changing Biology: The Menopausal Transition and Beyond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950" y="1801812"/>
            <a:ext cx="7886700" cy="4351339"/>
          </a:xfrm>
        </p:spPr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2200" dirty="0"/>
              <a:t>Symptoms that interfere with daily living</a:t>
            </a:r>
          </a:p>
          <a:p>
            <a:pPr lvl="1" fontAlgn="auto">
              <a:defRPr/>
            </a:pPr>
            <a:r>
              <a:rPr lang="en-US" sz="2200" dirty="0"/>
              <a:t>Hot flashes</a:t>
            </a:r>
          </a:p>
          <a:p>
            <a:pPr lvl="1" fontAlgn="auto">
              <a:defRPr/>
            </a:pPr>
            <a:r>
              <a:rPr lang="en-US" sz="2200" dirty="0"/>
              <a:t>Depressed mood</a:t>
            </a:r>
          </a:p>
          <a:p>
            <a:pPr lvl="1" fontAlgn="auto">
              <a:defRPr/>
            </a:pPr>
            <a:r>
              <a:rPr lang="en-US" sz="2200" dirty="0"/>
              <a:t>Anxiety</a:t>
            </a:r>
          </a:p>
          <a:p>
            <a:pPr lvl="1" fontAlgn="auto">
              <a:defRPr/>
            </a:pPr>
            <a:r>
              <a:rPr lang="en-US" sz="2200" dirty="0"/>
              <a:t>Sleep problems</a:t>
            </a:r>
          </a:p>
          <a:p>
            <a:pPr lvl="1" fontAlgn="auto">
              <a:defRPr/>
            </a:pPr>
            <a:r>
              <a:rPr lang="en-US" sz="2200" dirty="0"/>
              <a:t>Cognitive symptoms</a:t>
            </a:r>
          </a:p>
          <a:p>
            <a:pPr lvl="1" fontAlgn="auto">
              <a:defRPr/>
            </a:pPr>
            <a:r>
              <a:rPr lang="en-US" sz="2200" dirty="0"/>
              <a:t>Pain symptoms</a:t>
            </a:r>
          </a:p>
          <a:p>
            <a:pPr lvl="1" fontAlgn="auto">
              <a:defRPr/>
            </a:pPr>
            <a:r>
              <a:rPr lang="en-US" sz="2200" dirty="0"/>
              <a:t>Perceived health</a:t>
            </a:r>
          </a:p>
          <a:p>
            <a:pPr lvl="1" fontAlgn="auto">
              <a:defRPr/>
            </a:pPr>
            <a:r>
              <a:rPr lang="en-US" sz="2200" dirty="0"/>
              <a:t>Difficulty concentrating</a:t>
            </a:r>
          </a:p>
          <a:p>
            <a:pPr fontAlgn="auto">
              <a:defRPr/>
            </a:pPr>
            <a:r>
              <a:rPr lang="en-US" sz="2200" dirty="0"/>
              <a:t>Menopausal syndrome?</a:t>
            </a:r>
          </a:p>
          <a:p>
            <a:pPr lvl="1" fontAlgn="auto">
              <a:defRPr/>
            </a:pPr>
            <a:r>
              <a:rPr lang="en-US" sz="2200" dirty="0"/>
              <a:t>No universal syndrome</a:t>
            </a:r>
          </a:p>
          <a:p>
            <a:pPr lvl="1" fontAlgn="auto">
              <a:defRPr/>
            </a:pPr>
            <a:r>
              <a:rPr lang="en-US" sz="2200" dirty="0"/>
              <a:t>Symptoms may cluster</a:t>
            </a:r>
          </a:p>
          <a:p>
            <a:pPr fontAlgn="auto">
              <a:defRPr/>
            </a:pPr>
            <a:r>
              <a:rPr lang="en-US" sz="2200" dirty="0"/>
              <a:t>Symptoms and culture</a:t>
            </a:r>
          </a:p>
          <a:p>
            <a:pPr lvl="1" fontAlgn="auto">
              <a:defRPr/>
            </a:pPr>
            <a:r>
              <a:rPr lang="en-US" sz="2200" dirty="0"/>
              <a:t>Symptoms may be culture bound</a:t>
            </a:r>
          </a:p>
          <a:p>
            <a:pPr fontAlgn="auto">
              <a:defRPr/>
            </a:pPr>
            <a:r>
              <a:rPr lang="en-US" sz="2200" dirty="0"/>
              <a:t>Stress</a:t>
            </a:r>
          </a:p>
          <a:p>
            <a:pPr lvl="1" fontAlgn="auto">
              <a:defRPr/>
            </a:pPr>
            <a:r>
              <a:rPr lang="en-US" sz="2200" dirty="0"/>
              <a:t>Likely from other sources</a:t>
            </a:r>
          </a:p>
          <a:p>
            <a:pPr fontAlgn="auto">
              <a:defRPr/>
            </a:pPr>
            <a:r>
              <a:rPr lang="en-US" sz="2200" dirty="0"/>
              <a:t>Well-being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690688"/>
          </a:xfrm>
        </p:spPr>
        <p:txBody>
          <a:bodyPr/>
          <a:lstStyle/>
          <a:p>
            <a:r>
              <a:rPr lang="en-US" sz="4000" dirty="0"/>
              <a:t>The Menopausal Transition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and </a:t>
            </a:r>
            <a:r>
              <a:rPr lang="en-US" sz="4000" dirty="0"/>
              <a:t>Healthy Aging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2200" dirty="0"/>
              <a:t>Metabolic changes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Bone</a:t>
            </a:r>
          </a:p>
          <a:p>
            <a:pPr lvl="2">
              <a:lnSpc>
                <a:spcPct val="80000"/>
              </a:lnSpc>
            </a:pPr>
            <a:r>
              <a:rPr lang="en-US" sz="2200" dirty="0"/>
              <a:t>Decrease in mass</a:t>
            </a:r>
          </a:p>
          <a:p>
            <a:pPr lvl="2">
              <a:lnSpc>
                <a:spcPct val="80000"/>
              </a:lnSpc>
            </a:pPr>
            <a:r>
              <a:rPr lang="en-US" sz="2200" dirty="0"/>
              <a:t>Some progression to osteoporosis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Muscle</a:t>
            </a:r>
          </a:p>
          <a:p>
            <a:pPr lvl="2">
              <a:lnSpc>
                <a:spcPct val="80000"/>
              </a:lnSpc>
            </a:pPr>
            <a:r>
              <a:rPr lang="en-US" sz="2200" dirty="0"/>
              <a:t>Decrease in mass</a:t>
            </a:r>
          </a:p>
          <a:p>
            <a:pPr lvl="2">
              <a:lnSpc>
                <a:spcPct val="80000"/>
              </a:lnSpc>
            </a:pPr>
            <a:r>
              <a:rPr lang="en-US" sz="2200" dirty="0"/>
              <a:t>Loss of strength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Fat</a:t>
            </a:r>
          </a:p>
          <a:p>
            <a:pPr lvl="2">
              <a:lnSpc>
                <a:spcPct val="80000"/>
              </a:lnSpc>
            </a:pPr>
            <a:r>
              <a:rPr lang="en-US" sz="2200" dirty="0"/>
              <a:t>Increase in mass; may trigger endocrine changes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 rtlCol="0">
            <a:normAutofit/>
          </a:bodyPr>
          <a:lstStyle/>
          <a:p>
            <a:pPr fontAlgn="auto">
              <a:defRPr/>
            </a:pPr>
            <a:r>
              <a:rPr lang="en-US" sz="2200" dirty="0"/>
              <a:t>Metabolic syndrome</a:t>
            </a:r>
          </a:p>
          <a:p>
            <a:pPr lvl="1" fontAlgn="auto">
              <a:defRPr/>
            </a:pPr>
            <a:r>
              <a:rPr lang="en-US" sz="2200" dirty="0"/>
              <a:t>Lipid patterns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2200" dirty="0"/>
              <a:t>Lipids peak</a:t>
            </a:r>
          </a:p>
          <a:p>
            <a:pPr lvl="1" fontAlgn="auto">
              <a:defRPr/>
            </a:pPr>
            <a:r>
              <a:rPr lang="en-US" sz="2200" dirty="0"/>
              <a:t>Glucose and insulin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2200" dirty="0"/>
              <a:t>Insulin resistance</a:t>
            </a:r>
          </a:p>
          <a:p>
            <a:pPr lvl="1" fontAlgn="auto">
              <a:defRPr/>
            </a:pPr>
            <a:r>
              <a:rPr lang="en-US" sz="2200" dirty="0"/>
              <a:t>Thrombotic changes</a:t>
            </a:r>
          </a:p>
          <a:p>
            <a:pPr lvl="1" fontAlgn="auto">
              <a:defRPr/>
            </a:pPr>
            <a:r>
              <a:rPr lang="en-US" sz="2200" dirty="0"/>
              <a:t>Inflammatory responses</a:t>
            </a:r>
          </a:p>
          <a:p>
            <a:pPr fontAlgn="auto">
              <a:defRPr/>
            </a:pPr>
            <a:r>
              <a:rPr lang="en-US" sz="2200" dirty="0"/>
              <a:t>Adaptation to stress</a:t>
            </a:r>
          </a:p>
          <a:p>
            <a:pPr lvl="1" fontAlgn="auto">
              <a:defRPr/>
            </a:pPr>
            <a:r>
              <a:rPr lang="en-US" sz="2200" dirty="0"/>
              <a:t>Increased stress response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5"/>
          <p:cNvSpPr>
            <a:spLocks noGrp="1"/>
          </p:cNvSpPr>
          <p:nvPr>
            <p:ph type="title"/>
          </p:nvPr>
        </p:nvSpPr>
        <p:spPr>
          <a:xfrm>
            <a:off x="628650" y="304800"/>
            <a:ext cx="7886700" cy="1325563"/>
          </a:xfrm>
        </p:spPr>
        <p:txBody>
          <a:bodyPr/>
          <a:lstStyle/>
          <a:p>
            <a:r>
              <a:rPr lang="en-US" sz="4000" dirty="0"/>
              <a:t>Indicators of Metabolic Syndrome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7004530"/>
              </p:ext>
            </p:extLst>
          </p:nvPr>
        </p:nvGraphicFramePr>
        <p:xfrm>
          <a:off x="628650" y="1676399"/>
          <a:ext cx="8058151" cy="4192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37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943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4525">
                <a:tc>
                  <a:txBody>
                    <a:bodyPr/>
                    <a:lstStyle/>
                    <a:p>
                      <a:r>
                        <a:rPr lang="en-US" dirty="0"/>
                        <a:t>Measure</a:t>
                      </a:r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Indicator</a:t>
                      </a:r>
                    </a:p>
                  </a:txBody>
                  <a:tcPr marL="87630" marR="8763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4525">
                <a:tc>
                  <a:txBody>
                    <a:bodyPr/>
                    <a:lstStyle/>
                    <a:p>
                      <a:r>
                        <a:rPr lang="en-US" dirty="0"/>
                        <a:t>Waist</a:t>
                      </a:r>
                      <a:r>
                        <a:rPr lang="en-US" baseline="0" dirty="0"/>
                        <a:t> circumference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&gt; 35 in (abdominal obesity)</a:t>
                      </a:r>
                    </a:p>
                  </a:txBody>
                  <a:tcPr marL="87630" marR="8763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63701">
                <a:tc>
                  <a:txBody>
                    <a:bodyPr/>
                    <a:lstStyle/>
                    <a:p>
                      <a:r>
                        <a:rPr lang="en-US" dirty="0"/>
                        <a:t>Lipid levels</a:t>
                      </a:r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Triglycerides &gt; 150 mg/dL, </a:t>
                      </a:r>
                      <a:r>
                        <a:rPr lang="en-US" dirty="0" err="1"/>
                        <a:t>HDL</a:t>
                      </a:r>
                      <a:r>
                        <a:rPr lang="en-US" dirty="0"/>
                        <a:t> &lt; 50</a:t>
                      </a:r>
                      <a:r>
                        <a:rPr lang="en-US" baseline="0" dirty="0"/>
                        <a:t> mg/dL, LDL elevated, small dense LDL (atherogenic dyslipidemia)</a:t>
                      </a:r>
                      <a:endParaRPr lang="en-US" dirty="0"/>
                    </a:p>
                  </a:txBody>
                  <a:tcPr marL="87630" marR="8763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4525">
                <a:tc>
                  <a:txBody>
                    <a:bodyPr/>
                    <a:lstStyle/>
                    <a:p>
                      <a:r>
                        <a:rPr lang="en-US" dirty="0"/>
                        <a:t>Blood pressure</a:t>
                      </a:r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&gt;  130/85 mmHg (hypertension)</a:t>
                      </a:r>
                    </a:p>
                  </a:txBody>
                  <a:tcPr marL="87630" marR="8763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3701">
                <a:tc>
                  <a:txBody>
                    <a:bodyPr/>
                    <a:lstStyle/>
                    <a:p>
                      <a:r>
                        <a:rPr lang="en-US" dirty="0"/>
                        <a:t>Fasting blood glucose level</a:t>
                      </a:r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&gt;  110 mg/dL</a:t>
                      </a:r>
                    </a:p>
                  </a:txBody>
                  <a:tcPr marL="87630" marR="8763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637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Insulin/glucose status</a:t>
                      </a:r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Insulin resistance, glucose intolerance</a:t>
                      </a:r>
                    </a:p>
                  </a:txBody>
                  <a:tcPr marL="87630" marR="8763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4525">
                <a:tc>
                  <a:txBody>
                    <a:bodyPr/>
                    <a:lstStyle/>
                    <a:p>
                      <a:r>
                        <a:rPr lang="en-US" dirty="0"/>
                        <a:t>Thrombosis status</a:t>
                      </a:r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Prothrombotic</a:t>
                      </a:r>
                    </a:p>
                  </a:txBody>
                  <a:tcPr marL="87630" marR="8763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3701">
                <a:tc>
                  <a:txBody>
                    <a:bodyPr/>
                    <a:lstStyle/>
                    <a:p>
                      <a:r>
                        <a:rPr lang="en-US" dirty="0"/>
                        <a:t>Inflammatory</a:t>
                      </a:r>
                      <a:r>
                        <a:rPr lang="en-US" baseline="0" dirty="0"/>
                        <a:t> response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Increased</a:t>
                      </a:r>
                    </a:p>
                  </a:txBody>
                  <a:tcPr marL="87630" marR="8763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609600" y="5867400"/>
            <a:ext cx="8229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dk1"/>
                </a:solidFill>
                <a:latin typeface="+mn-lt"/>
                <a:cs typeface="+mn-cs"/>
              </a:rPr>
              <a:t>HDL, high-density lipoprotein; LDL, low-density lipoprotein.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5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690688"/>
          </a:xfrm>
        </p:spPr>
        <p:txBody>
          <a:bodyPr/>
          <a:lstStyle/>
          <a:p>
            <a:r>
              <a:rPr lang="en-US" sz="4000" dirty="0"/>
              <a:t>Health Promotion for Midlife Women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defRPr/>
            </a:pPr>
            <a:r>
              <a:rPr lang="en-US" sz="1900" dirty="0"/>
              <a:t>Elements of a healthy lifestyle</a:t>
            </a:r>
          </a:p>
          <a:p>
            <a:pPr lvl="1" fontAlgn="auto">
              <a:defRPr/>
            </a:pPr>
            <a:r>
              <a:rPr lang="en-US" sz="1900" dirty="0"/>
              <a:t>Do not smoke or use tobacco</a:t>
            </a:r>
          </a:p>
          <a:p>
            <a:pPr lvl="1" fontAlgn="auto">
              <a:defRPr/>
            </a:pPr>
            <a:r>
              <a:rPr lang="en-US" sz="1900" dirty="0"/>
              <a:t>Get plenty of exercise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b="1" dirty="0"/>
              <a:t>For weight loss:</a:t>
            </a:r>
            <a:r>
              <a:rPr lang="en-US" sz="1900" dirty="0"/>
              <a:t> 60 to 90 min/d, moderate intensity, most days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b="1" dirty="0"/>
              <a:t>For maintenance:</a:t>
            </a:r>
            <a:r>
              <a:rPr lang="en-US" sz="1900" dirty="0"/>
              <a:t> 30 min/d, 5 days per week</a:t>
            </a:r>
          </a:p>
          <a:p>
            <a:pPr lvl="1" fontAlgn="auto">
              <a:defRPr/>
            </a:pPr>
            <a:r>
              <a:rPr lang="en-US" sz="1900" dirty="0"/>
              <a:t>Maintain a healthy weight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b="1" dirty="0"/>
              <a:t>Body mass Index (BMI):</a:t>
            </a:r>
            <a:r>
              <a:rPr lang="en-US" sz="1900" dirty="0"/>
              <a:t> 18.5 to 24.9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b="1" dirty="0"/>
              <a:t>Waist circumference:</a:t>
            </a:r>
            <a:r>
              <a:rPr lang="en-US" sz="1900" dirty="0"/>
              <a:t> &lt; 35 in</a:t>
            </a:r>
          </a:p>
          <a:p>
            <a:pPr lvl="1" fontAlgn="auto">
              <a:defRPr/>
            </a:pPr>
            <a:r>
              <a:rPr lang="en-US" sz="1900" dirty="0"/>
              <a:t>Get screened for depression, and be treated if present</a:t>
            </a:r>
          </a:p>
          <a:p>
            <a:pPr lvl="1" fontAlgn="auto">
              <a:defRPr/>
            </a:pPr>
            <a:r>
              <a:rPr lang="en-US" sz="1900" dirty="0"/>
              <a:t>Take omega-3 fatty acid supplements if lipid levels are high</a:t>
            </a:r>
          </a:p>
          <a:p>
            <a:pPr lvl="1" fontAlgn="auto">
              <a:defRPr/>
            </a:pPr>
            <a:r>
              <a:rPr lang="en-US" sz="1900" dirty="0"/>
              <a:t>Limit consumption of alcohol to no more than one drink per day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Springer_Template_Concept1_061516</Template>
  <TotalTime>5680</TotalTime>
  <Words>583</Words>
  <Application>Microsoft Office PowerPoint</Application>
  <PresentationFormat>On-screen Show (4:3)</PresentationFormat>
  <Paragraphs>158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Helvetica</vt:lpstr>
      <vt:lpstr>Wingdings</vt:lpstr>
      <vt:lpstr>1_Office Theme</vt:lpstr>
      <vt:lpstr>Chapter 9: Midlife Women’s Health</vt:lpstr>
      <vt:lpstr>Midlife: Definitions, Perceptions,  and Transitions</vt:lpstr>
      <vt:lpstr>The Menopausal Transition</vt:lpstr>
      <vt:lpstr>Changing Biology: The Menopausal Transition and Beyond</vt:lpstr>
      <vt:lpstr>Symptoms During the Menopausal Transition</vt:lpstr>
      <vt:lpstr>Changing Biology: The Menopausal Transition and Beyond</vt:lpstr>
      <vt:lpstr>The Menopausal Transition  and Healthy Aging</vt:lpstr>
      <vt:lpstr>Indicators of Metabolic Syndrome</vt:lpstr>
      <vt:lpstr>Health Promotion for Midlife Women</vt:lpstr>
      <vt:lpstr>Health Promotion for Midlife Women (cont’d.)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The Challenge of Health Care Delivery and Health Policy</dc:title>
  <dc:creator>davidrpayne</dc:creator>
  <cp:lastModifiedBy>Kartheepan</cp:lastModifiedBy>
  <cp:revision>134</cp:revision>
  <dcterms:created xsi:type="dcterms:W3CDTF">2015-01-20T23:32:59Z</dcterms:created>
  <dcterms:modified xsi:type="dcterms:W3CDTF">2016-08-26T13:03:48Z</dcterms:modified>
</cp:coreProperties>
</file>