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sldIdLst>
    <p:sldId id="256" r:id="rId2"/>
    <p:sldId id="259" r:id="rId3"/>
    <p:sldId id="260" r:id="rId4"/>
    <p:sldId id="261" r:id="rId5"/>
    <p:sldId id="262" r:id="rId6"/>
    <p:sldId id="263" r:id="rId7"/>
    <p:sldId id="264" r:id="rId8"/>
    <p:sldId id="265" r:id="rId9"/>
    <p:sldId id="266" r:id="rId10"/>
    <p:sldId id="273" r:id="rId11"/>
    <p:sldId id="267" r:id="rId12"/>
    <p:sldId id="269" r:id="rId13"/>
    <p:sldId id="270" r:id="rId14"/>
    <p:sldId id="271" r:id="rId15"/>
    <p:sldId id="272" r:id="rId16"/>
  </p:sldIdLst>
  <p:sldSz cx="10620375" cy="5940425"/>
  <p:notesSz cx="6858000" cy="9144000"/>
  <p:defaultTextStyle>
    <a:defPPr>
      <a:defRPr lang="en-US"/>
    </a:defPPr>
    <a:lvl1pPr marL="0" algn="l" defTabSz="1059881" rtl="0" eaLnBrk="1" latinLnBrk="0" hangingPunct="1">
      <a:defRPr sz="2086" kern="1200">
        <a:solidFill>
          <a:schemeClr val="tx1"/>
        </a:solidFill>
        <a:latin typeface="+mn-lt"/>
        <a:ea typeface="+mn-ea"/>
        <a:cs typeface="+mn-cs"/>
      </a:defRPr>
    </a:lvl1pPr>
    <a:lvl2pPr marL="529941" algn="l" defTabSz="1059881" rtl="0" eaLnBrk="1" latinLnBrk="0" hangingPunct="1">
      <a:defRPr sz="2086" kern="1200">
        <a:solidFill>
          <a:schemeClr val="tx1"/>
        </a:solidFill>
        <a:latin typeface="+mn-lt"/>
        <a:ea typeface="+mn-ea"/>
        <a:cs typeface="+mn-cs"/>
      </a:defRPr>
    </a:lvl2pPr>
    <a:lvl3pPr marL="1059881" algn="l" defTabSz="1059881" rtl="0" eaLnBrk="1" latinLnBrk="0" hangingPunct="1">
      <a:defRPr sz="2086" kern="1200">
        <a:solidFill>
          <a:schemeClr val="tx1"/>
        </a:solidFill>
        <a:latin typeface="+mn-lt"/>
        <a:ea typeface="+mn-ea"/>
        <a:cs typeface="+mn-cs"/>
      </a:defRPr>
    </a:lvl3pPr>
    <a:lvl4pPr marL="1589822" algn="l" defTabSz="1059881" rtl="0" eaLnBrk="1" latinLnBrk="0" hangingPunct="1">
      <a:defRPr sz="2086" kern="1200">
        <a:solidFill>
          <a:schemeClr val="tx1"/>
        </a:solidFill>
        <a:latin typeface="+mn-lt"/>
        <a:ea typeface="+mn-ea"/>
        <a:cs typeface="+mn-cs"/>
      </a:defRPr>
    </a:lvl4pPr>
    <a:lvl5pPr marL="2119762" algn="l" defTabSz="1059881" rtl="0" eaLnBrk="1" latinLnBrk="0" hangingPunct="1">
      <a:defRPr sz="2086" kern="1200">
        <a:solidFill>
          <a:schemeClr val="tx1"/>
        </a:solidFill>
        <a:latin typeface="+mn-lt"/>
        <a:ea typeface="+mn-ea"/>
        <a:cs typeface="+mn-cs"/>
      </a:defRPr>
    </a:lvl5pPr>
    <a:lvl6pPr marL="2649703" algn="l" defTabSz="1059881" rtl="0" eaLnBrk="1" latinLnBrk="0" hangingPunct="1">
      <a:defRPr sz="2086" kern="1200">
        <a:solidFill>
          <a:schemeClr val="tx1"/>
        </a:solidFill>
        <a:latin typeface="+mn-lt"/>
        <a:ea typeface="+mn-ea"/>
        <a:cs typeface="+mn-cs"/>
      </a:defRPr>
    </a:lvl6pPr>
    <a:lvl7pPr marL="3179643" algn="l" defTabSz="1059881" rtl="0" eaLnBrk="1" latinLnBrk="0" hangingPunct="1">
      <a:defRPr sz="2086" kern="1200">
        <a:solidFill>
          <a:schemeClr val="tx1"/>
        </a:solidFill>
        <a:latin typeface="+mn-lt"/>
        <a:ea typeface="+mn-ea"/>
        <a:cs typeface="+mn-cs"/>
      </a:defRPr>
    </a:lvl7pPr>
    <a:lvl8pPr marL="3709584" algn="l" defTabSz="1059881" rtl="0" eaLnBrk="1" latinLnBrk="0" hangingPunct="1">
      <a:defRPr sz="2086" kern="1200">
        <a:solidFill>
          <a:schemeClr val="tx1"/>
        </a:solidFill>
        <a:latin typeface="+mn-lt"/>
        <a:ea typeface="+mn-ea"/>
        <a:cs typeface="+mn-cs"/>
      </a:defRPr>
    </a:lvl8pPr>
    <a:lvl9pPr marL="4239524" algn="l" defTabSz="1059881" rtl="0" eaLnBrk="1" latinLnBrk="0" hangingPunct="1">
      <a:defRPr sz="208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71" userDrawn="1">
          <p15:clr>
            <a:srgbClr val="A4A3A4"/>
          </p15:clr>
        </p15:guide>
        <p15:guide id="2" pos="334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3635"/>
    <a:srgbClr val="9EFF29"/>
    <a:srgbClr val="C80064"/>
    <a:srgbClr val="C33A1F"/>
    <a:srgbClr val="FF2549"/>
    <a:srgbClr val="007033"/>
    <a:srgbClr val="D6370C"/>
    <a:srgbClr val="1D3A00"/>
    <a:srgbClr val="FF8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67" autoAdjust="0"/>
  </p:normalViewPr>
  <p:slideViewPr>
    <p:cSldViewPr snapToGrid="0">
      <p:cViewPr>
        <p:scale>
          <a:sx n="90" d="100"/>
          <a:sy n="90" d="100"/>
        </p:scale>
        <p:origin x="345" y="429"/>
      </p:cViewPr>
      <p:guideLst>
        <p:guide orient="horz" pos="1871"/>
        <p:guide pos="3345"/>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5/15/2024</a:t>
            </a:fld>
            <a:endParaRPr lang="en-US"/>
          </a:p>
        </p:txBody>
      </p:sp>
      <p:sp>
        <p:nvSpPr>
          <p:cNvPr id="4" name="Slide Image Placeholder 3"/>
          <p:cNvSpPr>
            <a:spLocks noGrp="1" noRot="1" noChangeAspect="1"/>
          </p:cNvSpPr>
          <p:nvPr>
            <p:ph type="sldImg" idx="2"/>
          </p:nvPr>
        </p:nvSpPr>
        <p:spPr>
          <a:xfrm>
            <a:off x="671513" y="1143000"/>
            <a:ext cx="55149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1059881" rtl="0" eaLnBrk="1" latinLnBrk="0" hangingPunct="1">
      <a:defRPr sz="1391" kern="1200">
        <a:solidFill>
          <a:schemeClr val="tx1"/>
        </a:solidFill>
        <a:latin typeface="+mn-lt"/>
        <a:ea typeface="+mn-ea"/>
        <a:cs typeface="+mn-cs"/>
      </a:defRPr>
    </a:lvl1pPr>
    <a:lvl2pPr marL="529941" algn="l" defTabSz="1059881" rtl="0" eaLnBrk="1" latinLnBrk="0" hangingPunct="1">
      <a:defRPr sz="1391" kern="1200">
        <a:solidFill>
          <a:schemeClr val="tx1"/>
        </a:solidFill>
        <a:latin typeface="+mn-lt"/>
        <a:ea typeface="+mn-ea"/>
        <a:cs typeface="+mn-cs"/>
      </a:defRPr>
    </a:lvl2pPr>
    <a:lvl3pPr marL="1059881" algn="l" defTabSz="1059881" rtl="0" eaLnBrk="1" latinLnBrk="0" hangingPunct="1">
      <a:defRPr sz="1391" kern="1200">
        <a:solidFill>
          <a:schemeClr val="tx1"/>
        </a:solidFill>
        <a:latin typeface="+mn-lt"/>
        <a:ea typeface="+mn-ea"/>
        <a:cs typeface="+mn-cs"/>
      </a:defRPr>
    </a:lvl3pPr>
    <a:lvl4pPr marL="1589822" algn="l" defTabSz="1059881" rtl="0" eaLnBrk="1" latinLnBrk="0" hangingPunct="1">
      <a:defRPr sz="1391" kern="1200">
        <a:solidFill>
          <a:schemeClr val="tx1"/>
        </a:solidFill>
        <a:latin typeface="+mn-lt"/>
        <a:ea typeface="+mn-ea"/>
        <a:cs typeface="+mn-cs"/>
      </a:defRPr>
    </a:lvl4pPr>
    <a:lvl5pPr marL="2119762" algn="l" defTabSz="1059881" rtl="0" eaLnBrk="1" latinLnBrk="0" hangingPunct="1">
      <a:defRPr sz="1391" kern="1200">
        <a:solidFill>
          <a:schemeClr val="tx1"/>
        </a:solidFill>
        <a:latin typeface="+mn-lt"/>
        <a:ea typeface="+mn-ea"/>
        <a:cs typeface="+mn-cs"/>
      </a:defRPr>
    </a:lvl5pPr>
    <a:lvl6pPr marL="2649703" algn="l" defTabSz="1059881" rtl="0" eaLnBrk="1" latinLnBrk="0" hangingPunct="1">
      <a:defRPr sz="1391" kern="1200">
        <a:solidFill>
          <a:schemeClr val="tx1"/>
        </a:solidFill>
        <a:latin typeface="+mn-lt"/>
        <a:ea typeface="+mn-ea"/>
        <a:cs typeface="+mn-cs"/>
      </a:defRPr>
    </a:lvl6pPr>
    <a:lvl7pPr marL="3179643" algn="l" defTabSz="1059881" rtl="0" eaLnBrk="1" latinLnBrk="0" hangingPunct="1">
      <a:defRPr sz="1391" kern="1200">
        <a:solidFill>
          <a:schemeClr val="tx1"/>
        </a:solidFill>
        <a:latin typeface="+mn-lt"/>
        <a:ea typeface="+mn-ea"/>
        <a:cs typeface="+mn-cs"/>
      </a:defRPr>
    </a:lvl7pPr>
    <a:lvl8pPr marL="3709584" algn="l" defTabSz="1059881" rtl="0" eaLnBrk="1" latinLnBrk="0" hangingPunct="1">
      <a:defRPr sz="1391" kern="1200">
        <a:solidFill>
          <a:schemeClr val="tx1"/>
        </a:solidFill>
        <a:latin typeface="+mn-lt"/>
        <a:ea typeface="+mn-ea"/>
        <a:cs typeface="+mn-cs"/>
      </a:defRPr>
    </a:lvl8pPr>
    <a:lvl9pPr marL="4239524" algn="l" defTabSz="1059881" rtl="0" eaLnBrk="1" latinLnBrk="0" hangingPunct="1">
      <a:defRPr sz="139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59881"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Hello and welcome to our presentation on eating disorders. I am Barrett (And I am Bruce) Over the course of 15 slides we will cover an overview on diagnostic criteria, screening tools, and interventions. (After this is established we will present lifespan, legal, and ethical considerations before bridging into barriers and the role of the PMHNP in addressing these conditions).</a:t>
            </a:r>
            <a:endParaRPr lang="en-US" dirty="0"/>
          </a:p>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a:t>
            </a:fld>
            <a:endParaRPr lang="en-US"/>
          </a:p>
        </p:txBody>
      </p:sp>
    </p:spTree>
    <p:extLst>
      <p:ext uri="{BB962C8B-B14F-4D97-AF65-F5344CB8AC3E}">
        <p14:creationId xmlns:p14="http://schemas.microsoft.com/office/powerpoint/2010/main" val="120907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Similarly, developmental stages influence the choice of treatment significantly. According to Mullen (2020), psychotherapy is recommended as the first-line treatment for depression in children and adolescents with mild-to-moderate depression. However, children can also benefit from pharmacological treatments in case of non-response to psychotherapy. Currently, Fluoxetine is FDA-approved for individuals aged </a:t>
            </a:r>
            <a:r>
              <a:rPr lang="en-US" dirty="0">
                <a:latin typeface="Calisto MT" panose="02040603050505030304" pitchFamily="18" charset="0"/>
              </a:rPr>
              <a:t>≥8 years, while escitalopram is approved for individuals aged ≥12 years (Patra, 2019). Adults benefit from both psychotherapy and pharmacotherapy, although evidence suggests that combination therapy leads to better outcomes (</a:t>
            </a:r>
            <a:r>
              <a:rPr lang="en-US" dirty="0" err="1">
                <a:latin typeface="Calisto MT" panose="02040603050505030304" pitchFamily="18" charset="0"/>
              </a:rPr>
              <a:t>Cuijpers</a:t>
            </a:r>
            <a:r>
              <a:rPr lang="en-US" dirty="0">
                <a:latin typeface="Calisto MT" panose="02040603050505030304" pitchFamily="18" charset="0"/>
              </a:rPr>
              <a:t> et al., 2020).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10</a:t>
            </a:fld>
            <a:endParaRPr lang="en-US"/>
          </a:p>
        </p:txBody>
      </p:sp>
    </p:spTree>
    <p:extLst>
      <p:ext uri="{BB962C8B-B14F-4D97-AF65-F5344CB8AC3E}">
        <p14:creationId xmlns:p14="http://schemas.microsoft.com/office/powerpoint/2010/main" val="4038077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PMHNPs should understand some of the ethical and legal considerations relevant to mental health in general and depression in particular. Firstly, they should seek informed consent or assent throughout the nursing process. For example, this would involve respecting patients’ dignity during screening and providing a rationale for screening and treatment </a:t>
            </a:r>
            <a:r>
              <a:rPr lang="en-US" dirty="0">
                <a:latin typeface="Calisto MT" panose="02040603050505030304" pitchFamily="18" charset="0"/>
                <a:ea typeface="Tahoma" panose="020B0604030504040204" pitchFamily="34" charset="0"/>
                <a:cs typeface="Tahoma" panose="020B0604030504040204" pitchFamily="34" charset="0"/>
              </a:rPr>
              <a:t>(Salamanca-</a:t>
            </a:r>
            <a:r>
              <a:rPr lang="en-US" dirty="0" err="1">
                <a:latin typeface="Calisto MT" panose="02040603050505030304" pitchFamily="18" charset="0"/>
                <a:ea typeface="Tahoma" panose="020B0604030504040204" pitchFamily="34" charset="0"/>
                <a:cs typeface="Tahoma" panose="020B0604030504040204" pitchFamily="34" charset="0"/>
              </a:rPr>
              <a:t>Buentello</a:t>
            </a:r>
            <a:r>
              <a:rPr lang="en-US" dirty="0">
                <a:latin typeface="Calisto MT" panose="02040603050505030304" pitchFamily="18" charset="0"/>
                <a:ea typeface="Tahoma" panose="020B0604030504040204" pitchFamily="34" charset="0"/>
                <a:cs typeface="Tahoma" panose="020B0604030504040204" pitchFamily="34" charset="0"/>
              </a:rPr>
              <a:t> et al., 2020). In turn, this would align practice with the principle of autonomy. Secondly, PMHNPs should ensure the confidentiality of patient information. Disclosure of information about the diagnosis and treatment should be based on patient consent. Thirdly, it is essential to uphold the ethical principles of beneficence and non-maleficence. In this regard, treatment decisions should serve patients’ best interests. In addition, the decisions should consider patient’s perspectives, needs, and preferences (</a:t>
            </a:r>
            <a:r>
              <a:rPr lang="en-US" dirty="0" err="1">
                <a:latin typeface="Calisto MT" panose="02040603050505030304" pitchFamily="18" charset="0"/>
                <a:ea typeface="Tahoma" panose="020B0604030504040204" pitchFamily="34" charset="0"/>
                <a:cs typeface="Tahoma" panose="020B0604030504040204" pitchFamily="34" charset="0"/>
              </a:rPr>
              <a:t>Gerger</a:t>
            </a:r>
            <a:r>
              <a:rPr lang="en-US" dirty="0">
                <a:latin typeface="Calisto MT" panose="02040603050505030304" pitchFamily="18" charset="0"/>
                <a:ea typeface="Tahoma" panose="020B0604030504040204" pitchFamily="34" charset="0"/>
                <a:cs typeface="Tahoma" panose="020B0604030504040204" pitchFamily="34" charset="0"/>
              </a:rPr>
              <a:t> et al., 2020). </a:t>
            </a:r>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11</a:t>
            </a:fld>
            <a:endParaRPr lang="en-US"/>
          </a:p>
        </p:txBody>
      </p:sp>
    </p:spTree>
    <p:extLst>
      <p:ext uri="{BB962C8B-B14F-4D97-AF65-F5344CB8AC3E}">
        <p14:creationId xmlns:p14="http://schemas.microsoft.com/office/powerpoint/2010/main" val="7345399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range of cultural factors influence depression screening, detection, and treatment. For example, cultural understanding of depressive symptoms could lead to different conceptualizations (APA, 2022). Consequently, this may lead to the somatization of some depressive symptoms, reducing treatment-seeking. In addition, cultural emphasis on saving face may lead to embarrassment and shame with treatment (Jimenez et al., 2022). Cultural misunderstanding between patients and clinicians could also influence outcomes. For example, it may potentiate stigma, lead to increased perceptions of stigma, and reduce treatment-seeking, especially among ethnic minority groups (</a:t>
            </a:r>
            <a:r>
              <a:rPr lang="en-US" dirty="0" err="1"/>
              <a:t>Waumans</a:t>
            </a:r>
            <a:r>
              <a:rPr lang="en-US" dirty="0"/>
              <a:t> et al., 2022). The lack of culturally responsive services for some communities may also hinder treatment-seeking, resulting in delayed treatment. </a:t>
            </a:r>
          </a:p>
        </p:txBody>
      </p:sp>
      <p:sp>
        <p:nvSpPr>
          <p:cNvPr id="4" name="Slide Number Placeholder 3"/>
          <p:cNvSpPr>
            <a:spLocks noGrp="1"/>
          </p:cNvSpPr>
          <p:nvPr>
            <p:ph type="sldNum" sz="quarter" idx="10"/>
          </p:nvPr>
        </p:nvSpPr>
        <p:spPr/>
        <p:txBody>
          <a:bodyPr/>
          <a:lstStyle/>
          <a:p>
            <a:fld id="{AF533E96-F078-4B3D-A8F4-F1AF21EBC357}" type="slidenum">
              <a:rPr lang="en-US" smtClean="0"/>
              <a:t>12</a:t>
            </a:fld>
            <a:endParaRPr lang="en-US"/>
          </a:p>
        </p:txBody>
      </p:sp>
    </p:spTree>
    <p:extLst>
      <p:ext uri="{BB962C8B-B14F-4D97-AF65-F5344CB8AC3E}">
        <p14:creationId xmlns:p14="http://schemas.microsoft.com/office/powerpoint/2010/main" val="540242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Several socioeconomic factors also influence outcomes adversely. For example, financial constraints have disproportionate effects on ethnic minority groups. Many members of ethnic minority groups face socioeconomic disadvantages that limit their ability to afford mental health services (</a:t>
            </a:r>
            <a:r>
              <a:rPr lang="en-US" dirty="0" err="1"/>
              <a:t>Pabayo</a:t>
            </a:r>
            <a:r>
              <a:rPr lang="en-US" dirty="0"/>
              <a:t> et al., 2022). Secondly, lack of or underinsurance is a significant barrier. As supported by Jimenez et al. (2022), many African Americans are uninsured, which limits access to mental health services. Finally, inadequacy of providers in rural and socioeconomically disadvantaged areas influences accessibility of services (</a:t>
            </a:r>
            <a:r>
              <a:rPr lang="en-US" dirty="0" err="1"/>
              <a:t>Jeong</a:t>
            </a:r>
            <a:r>
              <a:rPr lang="en-US" dirty="0"/>
              <a:t> et al., 2019). </a:t>
            </a:r>
          </a:p>
        </p:txBody>
      </p:sp>
      <p:sp>
        <p:nvSpPr>
          <p:cNvPr id="4" name="Slide Number Placeholder 3"/>
          <p:cNvSpPr>
            <a:spLocks noGrp="1"/>
          </p:cNvSpPr>
          <p:nvPr>
            <p:ph type="sldNum" sz="quarter" idx="10"/>
          </p:nvPr>
        </p:nvSpPr>
        <p:spPr/>
        <p:txBody>
          <a:bodyPr/>
          <a:lstStyle/>
          <a:p>
            <a:fld id="{AF533E96-F078-4B3D-A8F4-F1AF21EBC357}" type="slidenum">
              <a:rPr lang="en-US" smtClean="0"/>
              <a:t>13</a:t>
            </a:fld>
            <a:endParaRPr lang="en-US"/>
          </a:p>
        </p:txBody>
      </p:sp>
    </p:spTree>
    <p:extLst>
      <p:ext uri="{BB962C8B-B14F-4D97-AF65-F5344CB8AC3E}">
        <p14:creationId xmlns:p14="http://schemas.microsoft.com/office/powerpoint/2010/main" val="3053710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PMHNPs have multifaceted roles in improving outcomes for patients with depression. Firstly, they possess the knowledge and skills for timely screening and detection of depression. Consequently, this leads to prompt initiation of treatment, ameliorating the symptoms and improving patients’ quality of life. Secondly, PMHNPs engage in care coordination, leading multidisciplinary teams with the aim of meeting patients’ needs and preferences. Thirdly, PMHNPs are involved in medication management; this involves prescribing, managing, and monitoring medication use. It benefits patients by ensuring adherence and reduction of the symptoms PMHNPs can also improve outcomes by providing comprehensive patient education about their diagnosis, symptoms, and treatments. In turn, this may improve adherence to medication, coping with symptoms, and identification of relapses (Birch et al., 2021). </a:t>
            </a:r>
          </a:p>
        </p:txBody>
      </p:sp>
      <p:sp>
        <p:nvSpPr>
          <p:cNvPr id="4" name="Slide Number Placeholder 3"/>
          <p:cNvSpPr>
            <a:spLocks noGrp="1"/>
          </p:cNvSpPr>
          <p:nvPr>
            <p:ph type="sldNum" sz="quarter" idx="10"/>
          </p:nvPr>
        </p:nvSpPr>
        <p:spPr/>
        <p:txBody>
          <a:bodyPr/>
          <a:lstStyle/>
          <a:p>
            <a:fld id="{AF533E96-F078-4B3D-A8F4-F1AF21EBC357}" type="slidenum">
              <a:rPr lang="en-US" smtClean="0"/>
              <a:t>14</a:t>
            </a:fld>
            <a:endParaRPr lang="en-US"/>
          </a:p>
        </p:txBody>
      </p:sp>
    </p:spTree>
    <p:extLst>
      <p:ext uri="{BB962C8B-B14F-4D97-AF65-F5344CB8AC3E}">
        <p14:creationId xmlns:p14="http://schemas.microsoft.com/office/powerpoint/2010/main" val="3179478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1513" y="1143000"/>
            <a:ext cx="5514975" cy="3086100"/>
          </a:xfrm>
        </p:spPr>
      </p:sp>
      <p:sp>
        <p:nvSpPr>
          <p:cNvPr id="3" name="Notes Placeholder 2"/>
          <p:cNvSpPr>
            <a:spLocks noGrp="1"/>
          </p:cNvSpPr>
          <p:nvPr>
            <p:ph type="body" idx="1"/>
          </p:nvPr>
        </p:nvSpPr>
        <p:spPr/>
        <p:txBody>
          <a:bodyPr/>
          <a:lstStyle/>
          <a:p>
            <a:pPr marL="0" marR="0" lvl="0" indent="0" algn="l" defTabSz="1059881" rtl="0" eaLnBrk="1" fontAlgn="auto" latinLnBrk="0" hangingPunct="1">
              <a:lnSpc>
                <a:spcPct val="100000"/>
              </a:lnSpc>
              <a:spcBef>
                <a:spcPts val="0"/>
              </a:spcBef>
              <a:spcAft>
                <a:spcPts val="0"/>
              </a:spcAft>
              <a:buClrTx/>
              <a:buSzTx/>
              <a:buFontTx/>
              <a:buNone/>
              <a:tabLst/>
              <a:defRPr/>
            </a:pPr>
            <a:endParaRPr lang="en-US" dirty="0">
              <a:latin typeface="Calisto MT" panose="02040603050505030304" pitchFamily="18" charset="0"/>
            </a:endParaRPr>
          </a:p>
        </p:txBody>
      </p:sp>
      <p:sp>
        <p:nvSpPr>
          <p:cNvPr id="4" name="Slide Number Placeholder 3"/>
          <p:cNvSpPr>
            <a:spLocks noGrp="1"/>
          </p:cNvSpPr>
          <p:nvPr>
            <p:ph type="sldNum" sz="quarter" idx="10"/>
          </p:nvPr>
        </p:nvSpPr>
        <p:spPr/>
        <p:txBody>
          <a:bodyPr/>
          <a:lstStyle/>
          <a:p>
            <a:fld id="{AF533E96-F078-4B3D-A8F4-F1AF21EBC357}" type="slidenum">
              <a:rPr lang="en-US" smtClean="0"/>
              <a:t>2</a:t>
            </a:fld>
            <a:endParaRPr lang="en-US"/>
          </a:p>
        </p:txBody>
      </p:sp>
    </p:spTree>
    <p:extLst>
      <p:ext uri="{BB962C8B-B14F-4D97-AF65-F5344CB8AC3E}">
        <p14:creationId xmlns:p14="http://schemas.microsoft.com/office/powerpoint/2010/main" val="2874117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3</a:t>
            </a:fld>
            <a:endParaRPr lang="en-US"/>
          </a:p>
        </p:txBody>
      </p:sp>
    </p:spTree>
    <p:extLst>
      <p:ext uri="{BB962C8B-B14F-4D97-AF65-F5344CB8AC3E}">
        <p14:creationId xmlns:p14="http://schemas.microsoft.com/office/powerpoint/2010/main" val="3284126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4</a:t>
            </a:fld>
            <a:endParaRPr lang="en-US"/>
          </a:p>
        </p:txBody>
      </p:sp>
    </p:spTree>
    <p:extLst>
      <p:ext uri="{BB962C8B-B14F-4D97-AF65-F5344CB8AC3E}">
        <p14:creationId xmlns:p14="http://schemas.microsoft.com/office/powerpoint/2010/main" val="313117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5</a:t>
            </a:fld>
            <a:endParaRPr lang="en-US"/>
          </a:p>
        </p:txBody>
      </p:sp>
    </p:spTree>
    <p:extLst>
      <p:ext uri="{BB962C8B-B14F-4D97-AF65-F5344CB8AC3E}">
        <p14:creationId xmlns:p14="http://schemas.microsoft.com/office/powerpoint/2010/main" val="1885478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6</a:t>
            </a:fld>
            <a:endParaRPr lang="en-US"/>
          </a:p>
        </p:txBody>
      </p:sp>
    </p:spTree>
    <p:extLst>
      <p:ext uri="{BB962C8B-B14F-4D97-AF65-F5344CB8AC3E}">
        <p14:creationId xmlns:p14="http://schemas.microsoft.com/office/powerpoint/2010/main" val="4273681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7</a:t>
            </a:fld>
            <a:endParaRPr lang="en-US"/>
          </a:p>
        </p:txBody>
      </p:sp>
    </p:spTree>
    <p:extLst>
      <p:ext uri="{BB962C8B-B14F-4D97-AF65-F5344CB8AC3E}">
        <p14:creationId xmlns:p14="http://schemas.microsoft.com/office/powerpoint/2010/main" val="1348744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8</a:t>
            </a:fld>
            <a:endParaRPr lang="en-US"/>
          </a:p>
        </p:txBody>
      </p:sp>
    </p:spTree>
    <p:extLst>
      <p:ext uri="{BB962C8B-B14F-4D97-AF65-F5344CB8AC3E}">
        <p14:creationId xmlns:p14="http://schemas.microsoft.com/office/powerpoint/2010/main" val="977817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presentation of depressive symptoms often differs across developmental stages. For example, research shows that children are often express depressive symptoms in the form of irritability, crankiness, tantrums, and low frustration tolerance (</a:t>
            </a:r>
            <a:r>
              <a:rPr lang="en-US" dirty="0" err="1"/>
              <a:t>Beirao</a:t>
            </a:r>
            <a:r>
              <a:rPr lang="en-US" dirty="0"/>
              <a:t> et al., 2020; Patra, 2019). Young patients, especially adolescents are likely to present with vegetative symptoms, including weight and appetite changes, insomnia, and loss of energy (Rice et al., 2019). On the contrary, older patients will have melancholic symptoms such as psychomotor retardation, besides anhedonia and concentration problems (American Psychiatric Association, 2022; Dotson et al., 2020; Rice et al., 2019). </a:t>
            </a:r>
          </a:p>
        </p:txBody>
      </p:sp>
      <p:sp>
        <p:nvSpPr>
          <p:cNvPr id="4" name="Slide Number Placeholder 3"/>
          <p:cNvSpPr>
            <a:spLocks noGrp="1"/>
          </p:cNvSpPr>
          <p:nvPr>
            <p:ph type="sldNum" sz="quarter" idx="10"/>
          </p:nvPr>
        </p:nvSpPr>
        <p:spPr/>
        <p:txBody>
          <a:bodyPr/>
          <a:lstStyle/>
          <a:p>
            <a:fld id="{AF533E96-F078-4B3D-A8F4-F1AF21EBC357}" type="slidenum">
              <a:rPr lang="en-US" smtClean="0"/>
              <a:t>9</a:t>
            </a:fld>
            <a:endParaRPr lang="en-US"/>
          </a:p>
        </p:txBody>
      </p:sp>
    </p:spTree>
    <p:extLst>
      <p:ext uri="{BB962C8B-B14F-4D97-AF65-F5344CB8AC3E}">
        <p14:creationId xmlns:p14="http://schemas.microsoft.com/office/powerpoint/2010/main" val="2419116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372454" y="2631673"/>
            <a:ext cx="7699772" cy="1950330"/>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2398149" y="4590518"/>
            <a:ext cx="7699772" cy="783540"/>
          </a:xfrm>
        </p:spPr>
        <p:txBody>
          <a:bodyPr>
            <a:normAutofit/>
          </a:bodyPr>
          <a:lstStyle>
            <a:lvl1pPr marL="0" indent="0" algn="r">
              <a:buNone/>
              <a:defRPr sz="2800" b="0" i="0">
                <a:solidFill>
                  <a:schemeClr val="accent6">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1668" y="4158298"/>
            <a:ext cx="6372225" cy="49091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81668" y="530788"/>
            <a:ext cx="6372225" cy="3564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81668" y="4649208"/>
            <a:ext cx="6372225" cy="6971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99772" y="237893"/>
            <a:ext cx="2389584" cy="50686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1019" y="237893"/>
            <a:ext cx="6991747" cy="506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423385" y="2686633"/>
            <a:ext cx="1700124" cy="608607"/>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3887" y="327230"/>
            <a:ext cx="9592598" cy="881825"/>
          </a:xfrm>
        </p:spPr>
        <p:txBody>
          <a:bodyPr>
            <a:normAutofit/>
          </a:bodyPr>
          <a:lstStyle>
            <a:lvl1pPr algn="r">
              <a:defRPr sz="3600" baseline="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538584" y="1567081"/>
            <a:ext cx="9577467" cy="3951763"/>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78331" y="469526"/>
            <a:ext cx="7298351" cy="837733"/>
          </a:xfrm>
        </p:spPr>
        <p:txBody>
          <a:bodyPr>
            <a:normAutofit/>
          </a:bodyPr>
          <a:lstStyle>
            <a:lvl1pPr algn="l">
              <a:defRPr sz="360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775001" y="1464879"/>
            <a:ext cx="7322919" cy="3950046"/>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936" y="3817274"/>
            <a:ext cx="9027319" cy="1179834"/>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38936" y="2517806"/>
            <a:ext cx="9027319" cy="129946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1019" y="1386100"/>
            <a:ext cx="4690666" cy="392040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98690" y="1386100"/>
            <a:ext cx="4690666" cy="392040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36" y="322254"/>
            <a:ext cx="9400106" cy="881824"/>
          </a:xfrm>
        </p:spPr>
        <p:txBody>
          <a:bodyPr>
            <a:normAutofit/>
          </a:bodyPr>
          <a:lstStyle>
            <a:lvl1pPr algn="r">
              <a:defRPr sz="3600" baseline="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606433" y="1886470"/>
            <a:ext cx="4692510" cy="554165"/>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6433" y="2432060"/>
            <a:ext cx="4692510" cy="262897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293059" y="1886470"/>
            <a:ext cx="4694353" cy="554165"/>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293059" y="2432060"/>
            <a:ext cx="4694353" cy="2628979"/>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1021" y="236516"/>
            <a:ext cx="3494030" cy="100657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152271" y="236518"/>
            <a:ext cx="5937085" cy="5069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1021" y="1243091"/>
            <a:ext cx="3494030" cy="40634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1019" y="237893"/>
            <a:ext cx="9558338" cy="99007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1019" y="1386100"/>
            <a:ext cx="9558338" cy="39204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1019" y="5505894"/>
            <a:ext cx="2478088" cy="316273"/>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5/15/2024</a:t>
            </a:fld>
            <a:endParaRPr lang="en-US"/>
          </a:p>
        </p:txBody>
      </p:sp>
      <p:sp>
        <p:nvSpPr>
          <p:cNvPr id="5" name="Footer Placeholder 4"/>
          <p:cNvSpPr>
            <a:spLocks noGrp="1"/>
          </p:cNvSpPr>
          <p:nvPr>
            <p:ph type="ftr" sz="quarter" idx="3"/>
          </p:nvPr>
        </p:nvSpPr>
        <p:spPr>
          <a:xfrm>
            <a:off x="3628628" y="5505894"/>
            <a:ext cx="3363119" cy="31627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611269" y="5505894"/>
            <a:ext cx="2478088" cy="316273"/>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10627" y="6021556"/>
            <a:ext cx="9744200"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https://doi.org/10.1016/j.jagp.2022.07.001" TargetMode="External"/><Relationship Id="rId13" Type="http://schemas.openxmlformats.org/officeDocument/2006/relationships/hyperlink" Target="https://doi.org/10.1186/s12888-022-03806-5" TargetMode="External"/><Relationship Id="rId3" Type="http://schemas.openxmlformats.org/officeDocument/2006/relationships/hyperlink" Target="https://doi.org/10.1016/j.nurpra.2020.09.001" TargetMode="External"/><Relationship Id="rId7" Type="http://schemas.openxmlformats.org/officeDocument/2006/relationships/hyperlink" Target="https://doi.org/10.1371/journal.pone.0213020" TargetMode="External"/><Relationship Id="rId12" Type="http://schemas.openxmlformats.org/officeDocument/2006/relationships/hyperlink" Target="https://doi.org/10.1016/j.jad.2018.09.015" TargetMode="External"/><Relationship Id="rId2" Type="http://schemas.openxmlformats.org/officeDocument/2006/relationships/hyperlink" Target="https://doi.org/10.1186/s43045-020-00050-z" TargetMode="External"/><Relationship Id="rId1" Type="http://schemas.openxmlformats.org/officeDocument/2006/relationships/slideLayout" Target="../slideLayouts/slideLayout3.xml"/><Relationship Id="rId6" Type="http://schemas.openxmlformats.org/officeDocument/2006/relationships/hyperlink" Target="https://doi.org/10.3389/fpsyt.2020.00406" TargetMode="External"/><Relationship Id="rId11" Type="http://schemas.openxmlformats.org/officeDocument/2006/relationships/hyperlink" Target="https://doi.org/10.4103/psychiatry.IndianJPsychiatry_446_18" TargetMode="External"/><Relationship Id="rId5" Type="http://schemas.openxmlformats.org/officeDocument/2006/relationships/hyperlink" Target="https://doi.org/10.1007/s11065-020-09436-6" TargetMode="External"/><Relationship Id="rId10" Type="http://schemas.openxmlformats.org/officeDocument/2006/relationships/hyperlink" Target="https://doi.org/10.1177/15404153211057563" TargetMode="External"/><Relationship Id="rId4" Type="http://schemas.openxmlformats.org/officeDocument/2006/relationships/hyperlink" Target="https://doi.org/10.1002/wps.20701" TargetMode="External"/><Relationship Id="rId9" Type="http://schemas.openxmlformats.org/officeDocument/2006/relationships/hyperlink" Target="https://doi.org/10.9740/mhc.2020.11.275"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70111" y="398463"/>
            <a:ext cx="4212077" cy="1750979"/>
          </a:xfrm>
        </p:spPr>
        <p:txBody>
          <a:bodyPr>
            <a:normAutofit/>
          </a:bodyPr>
          <a:lstStyle/>
          <a:p>
            <a:pPr algn="ctr"/>
            <a:r>
              <a:rPr lang="en-US" sz="4200" b="1" dirty="0">
                <a:latin typeface="Calisto MT" panose="02040603050505030304" pitchFamily="18" charset="0"/>
              </a:rPr>
              <a:t>Depression</a:t>
            </a:r>
          </a:p>
        </p:txBody>
      </p:sp>
      <p:sp>
        <p:nvSpPr>
          <p:cNvPr id="3" name="Subtitle 2"/>
          <p:cNvSpPr>
            <a:spLocks noGrp="1"/>
          </p:cNvSpPr>
          <p:nvPr>
            <p:ph type="subTitle" idx="1"/>
          </p:nvPr>
        </p:nvSpPr>
        <p:spPr>
          <a:xfrm>
            <a:off x="6497053" y="2529599"/>
            <a:ext cx="3511660" cy="730043"/>
          </a:xfrm>
        </p:spPr>
        <p:txBody>
          <a:bodyPr/>
          <a:lstStyle/>
          <a:p>
            <a:r>
              <a:rPr lang="en-US" dirty="0"/>
              <a:t>Presenters:</a:t>
            </a:r>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50695" y="77694"/>
            <a:ext cx="7716880" cy="647655"/>
          </a:xfrm>
          <a:solidFill>
            <a:schemeClr val="accent5">
              <a:lumMod val="40000"/>
              <a:lumOff val="60000"/>
            </a:schemeClr>
          </a:solidFill>
        </p:spPr>
        <p:txBody>
          <a:bodyPr>
            <a:normAutofit/>
          </a:bodyPr>
          <a:lstStyle/>
          <a:p>
            <a:pPr algn="ctr"/>
            <a:r>
              <a:rPr lang="en-US" sz="2800" b="1" dirty="0">
                <a:solidFill>
                  <a:schemeClr val="tx1"/>
                </a:solidFill>
                <a:latin typeface="Calisto MT" panose="02040603050505030304" pitchFamily="18" charset="0"/>
              </a:rPr>
              <a:t>Differences across the Lifespan - Treatment</a:t>
            </a:r>
          </a:p>
        </p:txBody>
      </p:sp>
      <p:sp>
        <p:nvSpPr>
          <p:cNvPr id="5" name="Content Placeholder 4"/>
          <p:cNvSpPr>
            <a:spLocks noGrp="1"/>
          </p:cNvSpPr>
          <p:nvPr>
            <p:ph idx="1"/>
          </p:nvPr>
        </p:nvSpPr>
        <p:spPr>
          <a:xfrm>
            <a:off x="2550695" y="830179"/>
            <a:ext cx="7716881" cy="4776537"/>
          </a:xfrm>
        </p:spPr>
        <p:txBody>
          <a:bodyPr>
            <a:normAutofit fontScale="70000" lnSpcReduction="20000"/>
          </a:bodyPr>
          <a:lstStyle/>
          <a:p>
            <a:pPr>
              <a:lnSpc>
                <a:spcPct val="170000"/>
              </a:lnSpc>
              <a:spcBef>
                <a:spcPts val="0"/>
              </a:spcBef>
            </a:pPr>
            <a:r>
              <a:rPr lang="en-US" dirty="0">
                <a:latin typeface="Calisto MT" panose="02040603050505030304" pitchFamily="18" charset="0"/>
              </a:rPr>
              <a:t>Developmental stages influence the choice of treatment </a:t>
            </a:r>
          </a:p>
          <a:p>
            <a:pPr>
              <a:lnSpc>
                <a:spcPct val="170000"/>
              </a:lnSpc>
              <a:spcBef>
                <a:spcPts val="0"/>
              </a:spcBef>
            </a:pPr>
            <a:r>
              <a:rPr lang="en-US" dirty="0">
                <a:latin typeface="Calisto MT" panose="02040603050505030304" pitchFamily="18" charset="0"/>
              </a:rPr>
              <a:t>Psychotherapy is first-line treatment for depression in children and adolescents (Mullen, 2020)</a:t>
            </a:r>
          </a:p>
          <a:p>
            <a:pPr>
              <a:lnSpc>
                <a:spcPct val="170000"/>
              </a:lnSpc>
              <a:spcBef>
                <a:spcPts val="0"/>
              </a:spcBef>
            </a:pPr>
            <a:r>
              <a:rPr lang="en-US" dirty="0">
                <a:latin typeface="Calisto MT" panose="02040603050505030304" pitchFamily="18" charset="0"/>
              </a:rPr>
              <a:t>Pharmacological treatments recommended for non-response to psychotherapy in children</a:t>
            </a:r>
          </a:p>
          <a:p>
            <a:pPr lvl="1">
              <a:lnSpc>
                <a:spcPct val="170000"/>
              </a:lnSpc>
              <a:spcBef>
                <a:spcPts val="0"/>
              </a:spcBef>
            </a:pPr>
            <a:r>
              <a:rPr lang="en-US" dirty="0">
                <a:latin typeface="Calisto MT" panose="02040603050505030304" pitchFamily="18" charset="0"/>
              </a:rPr>
              <a:t>Fluoxetine is approved for individuals aged ≥8 years</a:t>
            </a:r>
          </a:p>
          <a:p>
            <a:pPr lvl="1">
              <a:lnSpc>
                <a:spcPct val="170000"/>
              </a:lnSpc>
              <a:spcBef>
                <a:spcPts val="0"/>
              </a:spcBef>
            </a:pPr>
            <a:r>
              <a:rPr lang="en-US" dirty="0">
                <a:latin typeface="Calisto MT" panose="02040603050505030304" pitchFamily="18" charset="0"/>
              </a:rPr>
              <a:t>Escitalopram approved for individuals ≥12 years (Patra, 2019)</a:t>
            </a:r>
          </a:p>
          <a:p>
            <a:pPr>
              <a:lnSpc>
                <a:spcPct val="170000"/>
              </a:lnSpc>
              <a:spcBef>
                <a:spcPts val="0"/>
              </a:spcBef>
            </a:pPr>
            <a:r>
              <a:rPr lang="en-US" dirty="0">
                <a:latin typeface="Calisto MT" panose="02040603050505030304" pitchFamily="18" charset="0"/>
              </a:rPr>
              <a:t>Adults benefit most from the combination of psychotherapy and pharmacotherapy (</a:t>
            </a:r>
            <a:r>
              <a:rPr lang="en-US" dirty="0" err="1">
                <a:latin typeface="Calisto MT" panose="02040603050505030304" pitchFamily="18" charset="0"/>
              </a:rPr>
              <a:t>Cuijpers</a:t>
            </a:r>
            <a:r>
              <a:rPr lang="en-US" dirty="0">
                <a:latin typeface="Calisto MT" panose="02040603050505030304" pitchFamily="18" charset="0"/>
              </a:rPr>
              <a:t> et al., 2020)</a:t>
            </a:r>
          </a:p>
        </p:txBody>
      </p:sp>
    </p:spTree>
    <p:extLst>
      <p:ext uri="{BB962C8B-B14F-4D97-AF65-F5344CB8AC3E}">
        <p14:creationId xmlns:p14="http://schemas.microsoft.com/office/powerpoint/2010/main" val="1255361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29223" y="0"/>
            <a:ext cx="8295342"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Ethical and Legal Considerations</a:t>
            </a:r>
          </a:p>
        </p:txBody>
      </p:sp>
      <p:sp>
        <p:nvSpPr>
          <p:cNvPr id="5" name="Content Placeholder 4"/>
          <p:cNvSpPr>
            <a:spLocks noGrp="1"/>
          </p:cNvSpPr>
          <p:nvPr>
            <p:ph idx="1"/>
          </p:nvPr>
        </p:nvSpPr>
        <p:spPr>
          <a:xfrm>
            <a:off x="2229223" y="761444"/>
            <a:ext cx="8235577" cy="5095497"/>
          </a:xfrm>
        </p:spPr>
        <p:txBody>
          <a:bodyPr>
            <a:normAutofit fontScale="70000" lnSpcReduction="20000"/>
          </a:bodyPr>
          <a:lstStyle/>
          <a:p>
            <a:pPr>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Informed consent and assent</a:t>
            </a:r>
          </a:p>
          <a:p>
            <a:pPr lvl="1">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Respect patients’ dignity during screening</a:t>
            </a:r>
          </a:p>
          <a:p>
            <a:pPr lvl="1">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Provide rationale for screening and treatment (Salamanca-</a:t>
            </a:r>
            <a:r>
              <a:rPr lang="en-US" dirty="0" err="1">
                <a:latin typeface="Calisto MT" panose="02040603050505030304" pitchFamily="18" charset="0"/>
                <a:ea typeface="Tahoma" panose="020B0604030504040204" pitchFamily="34" charset="0"/>
                <a:cs typeface="Tahoma" panose="020B0604030504040204" pitchFamily="34" charset="0"/>
              </a:rPr>
              <a:t>Buentello</a:t>
            </a:r>
            <a:r>
              <a:rPr lang="en-US" dirty="0">
                <a:latin typeface="Calisto MT" panose="02040603050505030304" pitchFamily="18" charset="0"/>
                <a:ea typeface="Tahoma" panose="020B0604030504040204" pitchFamily="34" charset="0"/>
                <a:cs typeface="Tahoma" panose="020B0604030504040204" pitchFamily="34" charset="0"/>
              </a:rPr>
              <a:t> et al., 2020)</a:t>
            </a:r>
          </a:p>
          <a:p>
            <a:pPr>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Confidentiality</a:t>
            </a:r>
          </a:p>
          <a:p>
            <a:pPr lvl="1">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Patient consent should inform disclosure of diagnosis and treatment </a:t>
            </a:r>
          </a:p>
          <a:p>
            <a:pPr>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Beneficence and non-maleficence</a:t>
            </a:r>
          </a:p>
          <a:p>
            <a:pPr lvl="1">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Treatment should serve patients’ best interests</a:t>
            </a:r>
          </a:p>
          <a:p>
            <a:pPr lvl="1">
              <a:lnSpc>
                <a:spcPct val="170000"/>
              </a:lnSpc>
              <a:spcBef>
                <a:spcPts val="0"/>
              </a:spcBef>
            </a:pPr>
            <a:r>
              <a:rPr lang="en-US" dirty="0">
                <a:latin typeface="Calisto MT" panose="02040603050505030304" pitchFamily="18" charset="0"/>
                <a:ea typeface="Tahoma" panose="020B0604030504040204" pitchFamily="34" charset="0"/>
                <a:cs typeface="Tahoma" panose="020B0604030504040204" pitchFamily="34" charset="0"/>
              </a:rPr>
              <a:t>Patients’ perspectives should be considered in psychotherapeutic treatment (</a:t>
            </a:r>
            <a:r>
              <a:rPr lang="en-US" dirty="0" err="1">
                <a:latin typeface="Calisto MT" panose="02040603050505030304" pitchFamily="18" charset="0"/>
                <a:ea typeface="Tahoma" panose="020B0604030504040204" pitchFamily="34" charset="0"/>
                <a:cs typeface="Tahoma" panose="020B0604030504040204" pitchFamily="34" charset="0"/>
              </a:rPr>
              <a:t>Gerger</a:t>
            </a:r>
            <a:r>
              <a:rPr lang="en-US" dirty="0">
                <a:latin typeface="Calisto MT" panose="02040603050505030304" pitchFamily="18" charset="0"/>
                <a:ea typeface="Tahoma" panose="020B0604030504040204" pitchFamily="34" charset="0"/>
                <a:cs typeface="Tahoma" panose="020B0604030504040204" pitchFamily="34" charset="0"/>
              </a:rPr>
              <a:t> et al., 2020)</a:t>
            </a:r>
          </a:p>
        </p:txBody>
      </p:sp>
    </p:spTree>
    <p:extLst>
      <p:ext uri="{BB962C8B-B14F-4D97-AF65-F5344CB8AC3E}">
        <p14:creationId xmlns:p14="http://schemas.microsoft.com/office/powerpoint/2010/main" val="3046513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46157" y="0"/>
            <a:ext cx="7988968"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Barriers – Cultural Factors</a:t>
            </a:r>
          </a:p>
        </p:txBody>
      </p:sp>
      <p:sp>
        <p:nvSpPr>
          <p:cNvPr id="5" name="Content Placeholder 4"/>
          <p:cNvSpPr>
            <a:spLocks noGrp="1"/>
          </p:cNvSpPr>
          <p:nvPr>
            <p:ph idx="1"/>
          </p:nvPr>
        </p:nvSpPr>
        <p:spPr>
          <a:xfrm>
            <a:off x="2346158" y="767181"/>
            <a:ext cx="7988968" cy="5024019"/>
          </a:xfrm>
        </p:spPr>
        <p:txBody>
          <a:bodyPr>
            <a:normAutofit/>
          </a:bodyPr>
          <a:lstStyle/>
          <a:p>
            <a:pPr>
              <a:lnSpc>
                <a:spcPct val="150000"/>
              </a:lnSpc>
              <a:spcBef>
                <a:spcPts val="600"/>
              </a:spcBef>
            </a:pPr>
            <a:r>
              <a:rPr lang="en-US" sz="2000" dirty="0">
                <a:latin typeface="Calisto MT" panose="02040603050505030304" pitchFamily="18" charset="0"/>
              </a:rPr>
              <a:t>Cultural understanding of depressive symptoms (APA, 2022)</a:t>
            </a:r>
          </a:p>
          <a:p>
            <a:pPr lvl="1">
              <a:lnSpc>
                <a:spcPct val="150000"/>
              </a:lnSpc>
              <a:spcBef>
                <a:spcPts val="600"/>
              </a:spcBef>
            </a:pPr>
            <a:r>
              <a:rPr lang="en-US" sz="2000" dirty="0">
                <a:latin typeface="Calisto MT" panose="02040603050505030304" pitchFamily="18" charset="0"/>
              </a:rPr>
              <a:t>May lead to somatization, reducing treatment-seeking</a:t>
            </a:r>
          </a:p>
          <a:p>
            <a:pPr>
              <a:lnSpc>
                <a:spcPct val="150000"/>
              </a:lnSpc>
              <a:spcBef>
                <a:spcPts val="600"/>
              </a:spcBef>
            </a:pPr>
            <a:r>
              <a:rPr lang="en-US" sz="2000" dirty="0">
                <a:latin typeface="Calisto MT" panose="02040603050505030304" pitchFamily="18" charset="0"/>
              </a:rPr>
              <a:t>Cultural emphasis on saving face may lead to embarrassment and shame with treatment (Jimenez et al., 2022)</a:t>
            </a:r>
          </a:p>
          <a:p>
            <a:pPr>
              <a:lnSpc>
                <a:spcPct val="150000"/>
              </a:lnSpc>
              <a:spcBef>
                <a:spcPts val="600"/>
              </a:spcBef>
            </a:pPr>
            <a:r>
              <a:rPr lang="en-US" sz="2000" dirty="0">
                <a:latin typeface="Calisto MT" panose="02040603050505030304" pitchFamily="18" charset="0"/>
              </a:rPr>
              <a:t>Cultural misunderstanding between patients and clinicians</a:t>
            </a:r>
          </a:p>
          <a:p>
            <a:pPr lvl="1">
              <a:lnSpc>
                <a:spcPct val="150000"/>
              </a:lnSpc>
              <a:spcBef>
                <a:spcPts val="600"/>
              </a:spcBef>
            </a:pPr>
            <a:r>
              <a:rPr lang="en-US" sz="2000" dirty="0">
                <a:latin typeface="Calisto MT" panose="02040603050505030304" pitchFamily="18" charset="0"/>
              </a:rPr>
              <a:t>Potentiates stigma and reduces treatment-seeking in ethnic minorities (</a:t>
            </a:r>
            <a:r>
              <a:rPr lang="en-US" sz="2000" dirty="0" err="1">
                <a:latin typeface="Calisto MT" panose="02040603050505030304" pitchFamily="18" charset="0"/>
              </a:rPr>
              <a:t>Waumans</a:t>
            </a:r>
            <a:r>
              <a:rPr lang="en-US" sz="2000" dirty="0">
                <a:latin typeface="Calisto MT" panose="02040603050505030304" pitchFamily="18" charset="0"/>
              </a:rPr>
              <a:t> et al., 2022)</a:t>
            </a:r>
          </a:p>
          <a:p>
            <a:pPr>
              <a:lnSpc>
                <a:spcPct val="150000"/>
              </a:lnSpc>
              <a:spcBef>
                <a:spcPts val="600"/>
              </a:spcBef>
            </a:pPr>
            <a:r>
              <a:rPr lang="en-US" sz="2000" dirty="0">
                <a:latin typeface="Calisto MT" panose="02040603050505030304" pitchFamily="18" charset="0"/>
              </a:rPr>
              <a:t>Lack of culturally responsive services in some communities</a:t>
            </a:r>
          </a:p>
        </p:txBody>
      </p:sp>
    </p:spTree>
    <p:extLst>
      <p:ext uri="{BB962C8B-B14F-4D97-AF65-F5344CB8AC3E}">
        <p14:creationId xmlns:p14="http://schemas.microsoft.com/office/powerpoint/2010/main" val="200986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41176" y="41832"/>
            <a:ext cx="8193742"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Barriers – Socioeconomic Factors</a:t>
            </a:r>
          </a:p>
        </p:txBody>
      </p:sp>
      <p:sp>
        <p:nvSpPr>
          <p:cNvPr id="5" name="Content Placeholder 4"/>
          <p:cNvSpPr>
            <a:spLocks noGrp="1"/>
          </p:cNvSpPr>
          <p:nvPr>
            <p:ph idx="1"/>
          </p:nvPr>
        </p:nvSpPr>
        <p:spPr>
          <a:xfrm>
            <a:off x="2225842" y="878305"/>
            <a:ext cx="8073190" cy="4800600"/>
          </a:xfrm>
        </p:spPr>
        <p:txBody>
          <a:bodyPr/>
          <a:lstStyle/>
          <a:p>
            <a:r>
              <a:rPr lang="en-US" dirty="0">
                <a:latin typeface="Calisto MT" panose="02040603050505030304" pitchFamily="18" charset="0"/>
              </a:rPr>
              <a:t>Financial constraints </a:t>
            </a:r>
          </a:p>
          <a:p>
            <a:pPr lvl="1"/>
            <a:r>
              <a:rPr lang="en-US" dirty="0">
                <a:latin typeface="Calisto MT" panose="02040603050505030304" pitchFamily="18" charset="0"/>
              </a:rPr>
              <a:t>Ethnic minority groups cannot afford mental health services (</a:t>
            </a:r>
            <a:r>
              <a:rPr lang="en-US" dirty="0" err="1">
                <a:latin typeface="Calisto MT" panose="02040603050505030304" pitchFamily="18" charset="0"/>
              </a:rPr>
              <a:t>Pabayo</a:t>
            </a:r>
            <a:r>
              <a:rPr lang="en-US" dirty="0">
                <a:latin typeface="Calisto MT" panose="02040603050505030304" pitchFamily="18" charset="0"/>
              </a:rPr>
              <a:t> et al., 2022)</a:t>
            </a:r>
          </a:p>
          <a:p>
            <a:r>
              <a:rPr lang="en-US" dirty="0">
                <a:latin typeface="Calisto MT" panose="02040603050505030304" pitchFamily="18" charset="0"/>
              </a:rPr>
              <a:t>Lack of or underinsurance</a:t>
            </a:r>
          </a:p>
          <a:p>
            <a:pPr lvl="1"/>
            <a:r>
              <a:rPr lang="en-US" dirty="0">
                <a:latin typeface="Calisto MT" panose="02040603050505030304" pitchFamily="18" charset="0"/>
              </a:rPr>
              <a:t>For example, many African Americans are uninsured (Jimenez et al., 2022)</a:t>
            </a:r>
          </a:p>
          <a:p>
            <a:r>
              <a:rPr lang="en-US" dirty="0">
                <a:latin typeface="Calisto MT" panose="02040603050505030304" pitchFamily="18" charset="0"/>
              </a:rPr>
              <a:t>Inadequacy of providers in rural and socioeconomically disadvantaged areas (</a:t>
            </a:r>
            <a:r>
              <a:rPr lang="en-US" dirty="0" err="1">
                <a:latin typeface="Calisto MT" panose="02040603050505030304" pitchFamily="18" charset="0"/>
              </a:rPr>
              <a:t>Jeong</a:t>
            </a:r>
            <a:r>
              <a:rPr lang="en-US" dirty="0">
                <a:latin typeface="Calisto MT" panose="02040603050505030304" pitchFamily="18" charset="0"/>
              </a:rPr>
              <a:t> et al., 2019)</a:t>
            </a:r>
          </a:p>
        </p:txBody>
      </p:sp>
    </p:spTree>
    <p:extLst>
      <p:ext uri="{BB962C8B-B14F-4D97-AF65-F5344CB8AC3E}">
        <p14:creationId xmlns:p14="http://schemas.microsoft.com/office/powerpoint/2010/main" val="519174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06316" y="132249"/>
            <a:ext cx="7986766"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PMHNP role</a:t>
            </a:r>
          </a:p>
        </p:txBody>
      </p:sp>
      <p:sp>
        <p:nvSpPr>
          <p:cNvPr id="5" name="Content Placeholder 4"/>
          <p:cNvSpPr>
            <a:spLocks noGrp="1"/>
          </p:cNvSpPr>
          <p:nvPr>
            <p:ph idx="1"/>
          </p:nvPr>
        </p:nvSpPr>
        <p:spPr>
          <a:xfrm>
            <a:off x="2406315" y="857598"/>
            <a:ext cx="8085221" cy="4857401"/>
          </a:xfrm>
        </p:spPr>
        <p:txBody>
          <a:bodyPr>
            <a:normAutofit fontScale="70000" lnSpcReduction="20000"/>
          </a:bodyPr>
          <a:lstStyle/>
          <a:p>
            <a:pPr>
              <a:lnSpc>
                <a:spcPct val="160000"/>
              </a:lnSpc>
            </a:pPr>
            <a:r>
              <a:rPr lang="en-US" dirty="0">
                <a:latin typeface="Calisto MT" panose="02040603050505030304" pitchFamily="18" charset="0"/>
              </a:rPr>
              <a:t>Timely screening, detection, diagnosis, and treatment implementation</a:t>
            </a:r>
          </a:p>
          <a:p>
            <a:pPr lvl="1">
              <a:lnSpc>
                <a:spcPct val="160000"/>
              </a:lnSpc>
            </a:pPr>
            <a:r>
              <a:rPr lang="en-US" dirty="0">
                <a:latin typeface="Calisto MT" panose="02040603050505030304" pitchFamily="18" charset="0"/>
              </a:rPr>
              <a:t>PMHNPs possess skills and knowledge</a:t>
            </a:r>
          </a:p>
          <a:p>
            <a:pPr>
              <a:lnSpc>
                <a:spcPct val="160000"/>
              </a:lnSpc>
            </a:pPr>
            <a:r>
              <a:rPr lang="en-US" dirty="0">
                <a:latin typeface="Calisto MT" panose="02040603050505030304" pitchFamily="18" charset="0"/>
              </a:rPr>
              <a:t>Care coordination</a:t>
            </a:r>
          </a:p>
          <a:p>
            <a:pPr lvl="1">
              <a:lnSpc>
                <a:spcPct val="160000"/>
              </a:lnSpc>
            </a:pPr>
            <a:r>
              <a:rPr lang="en-US" dirty="0">
                <a:latin typeface="Calisto MT" panose="02040603050505030304" pitchFamily="18" charset="0"/>
              </a:rPr>
              <a:t>Leading multidisciplinary teams to meet patient needs </a:t>
            </a:r>
          </a:p>
          <a:p>
            <a:pPr>
              <a:lnSpc>
                <a:spcPct val="160000"/>
              </a:lnSpc>
            </a:pPr>
            <a:r>
              <a:rPr lang="en-US" dirty="0">
                <a:latin typeface="Calisto MT" panose="02040603050505030304" pitchFamily="18" charset="0"/>
              </a:rPr>
              <a:t>Medication management</a:t>
            </a:r>
          </a:p>
          <a:p>
            <a:pPr lvl="1">
              <a:lnSpc>
                <a:spcPct val="160000"/>
              </a:lnSpc>
            </a:pPr>
            <a:r>
              <a:rPr lang="en-US" dirty="0">
                <a:latin typeface="Calisto MT" panose="02040603050505030304" pitchFamily="18" charset="0"/>
              </a:rPr>
              <a:t>Prescribe, manage, and monitoring medication use </a:t>
            </a:r>
          </a:p>
          <a:p>
            <a:pPr>
              <a:lnSpc>
                <a:spcPct val="160000"/>
              </a:lnSpc>
            </a:pPr>
            <a:r>
              <a:rPr lang="en-US" dirty="0">
                <a:latin typeface="Calisto MT" panose="02040603050505030304" pitchFamily="18" charset="0"/>
              </a:rPr>
              <a:t>Patient education</a:t>
            </a:r>
          </a:p>
          <a:p>
            <a:pPr lvl="1">
              <a:lnSpc>
                <a:spcPct val="160000"/>
              </a:lnSpc>
            </a:pPr>
            <a:r>
              <a:rPr lang="en-US" dirty="0">
                <a:latin typeface="Calisto MT" panose="02040603050505030304" pitchFamily="18" charset="0"/>
              </a:rPr>
              <a:t>Educating patients about their diagnosis, symptoms, and treatments (Birch et al., 2021)</a:t>
            </a:r>
          </a:p>
        </p:txBody>
      </p:sp>
    </p:spTree>
    <p:extLst>
      <p:ext uri="{BB962C8B-B14F-4D97-AF65-F5344CB8AC3E}">
        <p14:creationId xmlns:p14="http://schemas.microsoft.com/office/powerpoint/2010/main" val="45806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92968" y="0"/>
            <a:ext cx="8598567"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References</a:t>
            </a:r>
          </a:p>
        </p:txBody>
      </p:sp>
      <p:sp>
        <p:nvSpPr>
          <p:cNvPr id="5" name="Content Placeholder 4"/>
          <p:cNvSpPr>
            <a:spLocks noGrp="1"/>
          </p:cNvSpPr>
          <p:nvPr>
            <p:ph idx="1"/>
          </p:nvPr>
        </p:nvSpPr>
        <p:spPr>
          <a:xfrm>
            <a:off x="1892969" y="725349"/>
            <a:ext cx="8598568" cy="5215076"/>
          </a:xfrm>
        </p:spPr>
        <p:txBody>
          <a:bodyPr>
            <a:normAutofit fontScale="40000" lnSpcReduction="20000"/>
          </a:bodyPr>
          <a:lstStyle/>
          <a:p>
            <a:r>
              <a:rPr lang="en-GB" dirty="0">
                <a:latin typeface="Calisto MT" panose="02040603050505030304" pitchFamily="18" charset="0"/>
              </a:rPr>
              <a:t>American Psychiatric Association. (2022). </a:t>
            </a:r>
            <a:r>
              <a:rPr lang="en-GB" i="1" dirty="0">
                <a:latin typeface="Calisto MT" panose="02040603050505030304" pitchFamily="18" charset="0"/>
              </a:rPr>
              <a:t>Diagnostic and statistical manual of mental disorders DSM-5</a:t>
            </a:r>
            <a:r>
              <a:rPr lang="en-GB" dirty="0">
                <a:latin typeface="Calisto MT" panose="02040603050505030304" pitchFamily="18" charset="0"/>
              </a:rPr>
              <a:t> – </a:t>
            </a:r>
            <a:r>
              <a:rPr lang="en-GB" i="1" dirty="0">
                <a:latin typeface="Calisto MT" panose="02040603050505030304" pitchFamily="18" charset="0"/>
              </a:rPr>
              <a:t>Test revision</a:t>
            </a:r>
            <a:r>
              <a:rPr lang="en-GB" dirty="0">
                <a:latin typeface="Calisto MT" panose="02040603050505030304" pitchFamily="18" charset="0"/>
              </a:rPr>
              <a:t> (5th ed.). Washington DC: American Psychiatric Association.</a:t>
            </a:r>
          </a:p>
          <a:p>
            <a:r>
              <a:rPr lang="en-GB" dirty="0" err="1">
                <a:latin typeface="Calisto MT" panose="02040603050505030304" pitchFamily="18" charset="0"/>
              </a:rPr>
              <a:t>Beirão</a:t>
            </a:r>
            <a:r>
              <a:rPr lang="en-GB" dirty="0">
                <a:latin typeface="Calisto MT" panose="02040603050505030304" pitchFamily="18" charset="0"/>
              </a:rPr>
              <a:t>, D., Monte, H., Amaral, M., </a:t>
            </a:r>
            <a:r>
              <a:rPr lang="en-GB" dirty="0" err="1">
                <a:latin typeface="Calisto MT" panose="02040603050505030304" pitchFamily="18" charset="0"/>
              </a:rPr>
              <a:t>Longras</a:t>
            </a:r>
            <a:r>
              <a:rPr lang="en-GB" dirty="0">
                <a:latin typeface="Calisto MT" panose="02040603050505030304" pitchFamily="18" charset="0"/>
              </a:rPr>
              <a:t>, A., Matos, C., &amp; Villas-Boas, F. (2020). Depression in adolescence: a review. </a:t>
            </a:r>
            <a:r>
              <a:rPr lang="en-GB" i="1" dirty="0">
                <a:latin typeface="Calisto MT" panose="02040603050505030304" pitchFamily="18" charset="0"/>
              </a:rPr>
              <a:t>Middle East current psychiatry</a:t>
            </a:r>
            <a:r>
              <a:rPr lang="en-GB" dirty="0">
                <a:latin typeface="Calisto MT" panose="02040603050505030304" pitchFamily="18" charset="0"/>
              </a:rPr>
              <a:t>, </a:t>
            </a:r>
            <a:r>
              <a:rPr lang="en-GB" i="1" dirty="0">
                <a:latin typeface="Calisto MT" panose="02040603050505030304" pitchFamily="18" charset="0"/>
              </a:rPr>
              <a:t>27</a:t>
            </a:r>
            <a:r>
              <a:rPr lang="en-GB" dirty="0">
                <a:latin typeface="Calisto MT" panose="02040603050505030304" pitchFamily="18" charset="0"/>
              </a:rPr>
              <a:t>, 1-9. </a:t>
            </a:r>
            <a:r>
              <a:rPr lang="en-GB" u="sng" dirty="0">
                <a:latin typeface="Calisto MT" panose="02040603050505030304" pitchFamily="18" charset="0"/>
                <a:hlinkClick r:id="rId2"/>
              </a:rPr>
              <a:t>https://doi.org/10.1186/s43045-020-00050-z</a:t>
            </a:r>
            <a:endParaRPr lang="en-GB" dirty="0">
              <a:latin typeface="Calisto MT" panose="02040603050505030304" pitchFamily="18" charset="0"/>
            </a:endParaRPr>
          </a:p>
          <a:p>
            <a:r>
              <a:rPr lang="en-GB" dirty="0">
                <a:latin typeface="Calisto MT" panose="02040603050505030304" pitchFamily="18" charset="0"/>
              </a:rPr>
              <a:t>Birch, K., Ling, A., &amp; Phoenix, B. (2021). Psychiatric Nurse Practitioners as Leaders in </a:t>
            </a:r>
            <a:r>
              <a:rPr lang="en-GB" dirty="0" err="1">
                <a:latin typeface="Calisto MT" panose="02040603050505030304" pitchFamily="18" charset="0"/>
              </a:rPr>
              <a:t>Behavioral</a:t>
            </a:r>
            <a:r>
              <a:rPr lang="en-GB" dirty="0">
                <a:latin typeface="Calisto MT" panose="02040603050505030304" pitchFamily="18" charset="0"/>
              </a:rPr>
              <a:t> Health Integration. </a:t>
            </a:r>
            <a:r>
              <a:rPr lang="en-GB" i="1" dirty="0">
                <a:latin typeface="Calisto MT" panose="02040603050505030304" pitchFamily="18" charset="0"/>
              </a:rPr>
              <a:t>The journal for nurse practitioners : JNP</a:t>
            </a:r>
            <a:r>
              <a:rPr lang="en-GB" dirty="0">
                <a:latin typeface="Calisto MT" panose="02040603050505030304" pitchFamily="18" charset="0"/>
              </a:rPr>
              <a:t>, </a:t>
            </a:r>
            <a:r>
              <a:rPr lang="en-GB" i="1" dirty="0">
                <a:latin typeface="Calisto MT" panose="02040603050505030304" pitchFamily="18" charset="0"/>
              </a:rPr>
              <a:t>17</a:t>
            </a:r>
            <a:r>
              <a:rPr lang="en-GB" dirty="0">
                <a:latin typeface="Calisto MT" panose="02040603050505030304" pitchFamily="18" charset="0"/>
              </a:rPr>
              <a:t>(1), 112–115. </a:t>
            </a:r>
            <a:r>
              <a:rPr lang="en-GB" u="sng" dirty="0">
                <a:latin typeface="Calisto MT" panose="02040603050505030304" pitchFamily="18" charset="0"/>
                <a:hlinkClick r:id="rId3"/>
              </a:rPr>
              <a:t>https://doi.org/10.1016/j.nurpra.2020.09.001</a:t>
            </a:r>
            <a:r>
              <a:rPr lang="en-GB" dirty="0">
                <a:latin typeface="Calisto MT" panose="02040603050505030304" pitchFamily="18" charset="0"/>
              </a:rPr>
              <a:t> </a:t>
            </a:r>
          </a:p>
          <a:p>
            <a:r>
              <a:rPr lang="en-GB" dirty="0" err="1">
                <a:latin typeface="Calisto MT" panose="02040603050505030304" pitchFamily="18" charset="0"/>
              </a:rPr>
              <a:t>Cuijpers</a:t>
            </a:r>
            <a:r>
              <a:rPr lang="en-GB" dirty="0">
                <a:latin typeface="Calisto MT" panose="02040603050505030304" pitchFamily="18" charset="0"/>
              </a:rPr>
              <a:t>, P., Noma, H., </a:t>
            </a:r>
            <a:r>
              <a:rPr lang="en-GB" dirty="0" err="1">
                <a:latin typeface="Calisto MT" panose="02040603050505030304" pitchFamily="18" charset="0"/>
              </a:rPr>
              <a:t>Karyotaki</a:t>
            </a:r>
            <a:r>
              <a:rPr lang="en-GB" dirty="0">
                <a:latin typeface="Calisto MT" panose="02040603050505030304" pitchFamily="18" charset="0"/>
              </a:rPr>
              <a:t>, E., </a:t>
            </a:r>
            <a:r>
              <a:rPr lang="en-GB" dirty="0" err="1">
                <a:latin typeface="Calisto MT" panose="02040603050505030304" pitchFamily="18" charset="0"/>
              </a:rPr>
              <a:t>Vinkers</a:t>
            </a:r>
            <a:r>
              <a:rPr lang="en-GB" dirty="0">
                <a:latin typeface="Calisto MT" panose="02040603050505030304" pitchFamily="18" charset="0"/>
              </a:rPr>
              <a:t>, C. H., Cipriani, A., &amp; Furukawa, T. A. (2020). A network meta‐analysis of the effects of psychotherapies, pharmacotherapies and their combination in the treatment of adult depression. </a:t>
            </a:r>
            <a:r>
              <a:rPr lang="en-GB" i="1" dirty="0">
                <a:latin typeface="Calisto MT" panose="02040603050505030304" pitchFamily="18" charset="0"/>
              </a:rPr>
              <a:t>World Psychiatry</a:t>
            </a:r>
            <a:r>
              <a:rPr lang="en-GB" dirty="0">
                <a:latin typeface="Calisto MT" panose="02040603050505030304" pitchFamily="18" charset="0"/>
              </a:rPr>
              <a:t>, </a:t>
            </a:r>
            <a:r>
              <a:rPr lang="en-GB" i="1" dirty="0">
                <a:latin typeface="Calisto MT" panose="02040603050505030304" pitchFamily="18" charset="0"/>
              </a:rPr>
              <a:t>19</a:t>
            </a:r>
            <a:r>
              <a:rPr lang="en-GB" dirty="0">
                <a:latin typeface="Calisto MT" panose="02040603050505030304" pitchFamily="18" charset="0"/>
              </a:rPr>
              <a:t>(1), 92-107. </a:t>
            </a:r>
            <a:r>
              <a:rPr lang="en-GB" u="sng" dirty="0">
                <a:latin typeface="Calisto MT" panose="02040603050505030304" pitchFamily="18" charset="0"/>
                <a:hlinkClick r:id="rId4"/>
              </a:rPr>
              <a:t>https://doi.org/10.1002/wps.20701</a:t>
            </a:r>
            <a:r>
              <a:rPr lang="en-GB" dirty="0">
                <a:latin typeface="Calisto MT" panose="02040603050505030304" pitchFamily="18" charset="0"/>
              </a:rPr>
              <a:t> </a:t>
            </a:r>
          </a:p>
          <a:p>
            <a:r>
              <a:rPr lang="en-GB" dirty="0">
                <a:latin typeface="Calisto MT" panose="02040603050505030304" pitchFamily="18" charset="0"/>
              </a:rPr>
              <a:t>Dotson, V. M., McClintock, S. M., </a:t>
            </a:r>
            <a:r>
              <a:rPr lang="en-GB" dirty="0" err="1">
                <a:latin typeface="Calisto MT" panose="02040603050505030304" pitchFamily="18" charset="0"/>
              </a:rPr>
              <a:t>Verhaeghen</a:t>
            </a:r>
            <a:r>
              <a:rPr lang="en-GB" dirty="0">
                <a:latin typeface="Calisto MT" panose="02040603050505030304" pitchFamily="18" charset="0"/>
              </a:rPr>
              <a:t>, P., Kim, J. U., </a:t>
            </a:r>
            <a:r>
              <a:rPr lang="en-GB" dirty="0" err="1">
                <a:latin typeface="Calisto MT" panose="02040603050505030304" pitchFamily="18" charset="0"/>
              </a:rPr>
              <a:t>Draheim</a:t>
            </a:r>
            <a:r>
              <a:rPr lang="en-GB" dirty="0">
                <a:latin typeface="Calisto MT" panose="02040603050505030304" pitchFamily="18" charset="0"/>
              </a:rPr>
              <a:t>, A. A., </a:t>
            </a:r>
            <a:r>
              <a:rPr lang="en-GB" dirty="0" err="1">
                <a:latin typeface="Calisto MT" panose="02040603050505030304" pitchFamily="18" charset="0"/>
              </a:rPr>
              <a:t>Syzmkowicz</a:t>
            </a:r>
            <a:r>
              <a:rPr lang="en-GB" dirty="0">
                <a:latin typeface="Calisto MT" panose="02040603050505030304" pitchFamily="18" charset="0"/>
              </a:rPr>
              <a:t>, S. M., </a:t>
            </a:r>
            <a:r>
              <a:rPr lang="en-GB" dirty="0" err="1">
                <a:latin typeface="Calisto MT" panose="02040603050505030304" pitchFamily="18" charset="0"/>
              </a:rPr>
              <a:t>Gradone</a:t>
            </a:r>
            <a:r>
              <a:rPr lang="en-GB" dirty="0">
                <a:latin typeface="Calisto MT" panose="02040603050505030304" pitchFamily="18" charset="0"/>
              </a:rPr>
              <a:t>, A. M., </a:t>
            </a:r>
            <a:r>
              <a:rPr lang="en-GB" dirty="0" err="1">
                <a:latin typeface="Calisto MT" panose="02040603050505030304" pitchFamily="18" charset="0"/>
              </a:rPr>
              <a:t>Bogoian</a:t>
            </a:r>
            <a:r>
              <a:rPr lang="en-GB" dirty="0">
                <a:latin typeface="Calisto MT" panose="02040603050505030304" pitchFamily="18" charset="0"/>
              </a:rPr>
              <a:t>, H. R., &amp; Wit, L. (2020). Depression and Cognitive Control across the Lifespan: a Systematic Review and Meta-Analysis. </a:t>
            </a:r>
            <a:r>
              <a:rPr lang="en-GB" i="1" dirty="0">
                <a:latin typeface="Calisto MT" panose="02040603050505030304" pitchFamily="18" charset="0"/>
              </a:rPr>
              <a:t>Neuropsychology review</a:t>
            </a:r>
            <a:r>
              <a:rPr lang="en-GB" dirty="0">
                <a:latin typeface="Calisto MT" panose="02040603050505030304" pitchFamily="18" charset="0"/>
              </a:rPr>
              <a:t>, </a:t>
            </a:r>
            <a:r>
              <a:rPr lang="en-GB" i="1" dirty="0">
                <a:latin typeface="Calisto MT" panose="02040603050505030304" pitchFamily="18" charset="0"/>
              </a:rPr>
              <a:t>30</a:t>
            </a:r>
            <a:r>
              <a:rPr lang="en-GB" dirty="0">
                <a:latin typeface="Calisto MT" panose="02040603050505030304" pitchFamily="18" charset="0"/>
              </a:rPr>
              <a:t>(4), 461–476. </a:t>
            </a:r>
            <a:r>
              <a:rPr lang="en-GB" u="sng" dirty="0">
                <a:latin typeface="Calisto MT" panose="02040603050505030304" pitchFamily="18" charset="0"/>
                <a:hlinkClick r:id="rId5"/>
              </a:rPr>
              <a:t>https://doi.org/10.1007/s11065-020-09436-6</a:t>
            </a:r>
            <a:endParaRPr lang="en-GB" dirty="0">
              <a:latin typeface="Calisto MT" panose="02040603050505030304" pitchFamily="18" charset="0"/>
            </a:endParaRPr>
          </a:p>
          <a:p>
            <a:r>
              <a:rPr lang="en-GB" dirty="0" err="1">
                <a:latin typeface="Calisto MT" panose="02040603050505030304" pitchFamily="18" charset="0"/>
              </a:rPr>
              <a:t>Gerger</a:t>
            </a:r>
            <a:r>
              <a:rPr lang="en-GB" dirty="0">
                <a:latin typeface="Calisto MT" panose="02040603050505030304" pitchFamily="18" charset="0"/>
              </a:rPr>
              <a:t>, H., Nascimento, A. F., </a:t>
            </a:r>
            <a:r>
              <a:rPr lang="en-GB" dirty="0" err="1">
                <a:latin typeface="Calisto MT" panose="02040603050505030304" pitchFamily="18" charset="0"/>
              </a:rPr>
              <a:t>Locher</a:t>
            </a:r>
            <a:r>
              <a:rPr lang="en-GB" dirty="0">
                <a:latin typeface="Calisto MT" panose="02040603050505030304" pitchFamily="18" charset="0"/>
              </a:rPr>
              <a:t>, C., </a:t>
            </a:r>
            <a:r>
              <a:rPr lang="en-GB" dirty="0" err="1">
                <a:latin typeface="Calisto MT" panose="02040603050505030304" pitchFamily="18" charset="0"/>
              </a:rPr>
              <a:t>Gaab</a:t>
            </a:r>
            <a:r>
              <a:rPr lang="en-GB" dirty="0">
                <a:latin typeface="Calisto MT" panose="02040603050505030304" pitchFamily="18" charset="0"/>
              </a:rPr>
              <a:t>, J., &amp; </a:t>
            </a:r>
            <a:r>
              <a:rPr lang="en-GB" dirty="0" err="1">
                <a:latin typeface="Calisto MT" panose="02040603050505030304" pitchFamily="18" charset="0"/>
              </a:rPr>
              <a:t>Trachsel</a:t>
            </a:r>
            <a:r>
              <a:rPr lang="en-GB" dirty="0">
                <a:latin typeface="Calisto MT" panose="02040603050505030304" pitchFamily="18" charset="0"/>
              </a:rPr>
              <a:t>, M. (2020). What are the key characteristics of a ‘</a:t>
            </a:r>
            <a:r>
              <a:rPr lang="en-GB" dirty="0" err="1">
                <a:latin typeface="Calisto MT" panose="02040603050505030304" pitchFamily="18" charset="0"/>
              </a:rPr>
              <a:t>good’psychotherapy</a:t>
            </a:r>
            <a:r>
              <a:rPr lang="en-GB" dirty="0">
                <a:latin typeface="Calisto MT" panose="02040603050505030304" pitchFamily="18" charset="0"/>
              </a:rPr>
              <a:t>? Calling for ethical patient involvement. </a:t>
            </a:r>
            <a:r>
              <a:rPr lang="en-GB" i="1" dirty="0">
                <a:latin typeface="Calisto MT" panose="02040603050505030304" pitchFamily="18" charset="0"/>
              </a:rPr>
              <a:t>Frontiers in psychiatry</a:t>
            </a:r>
            <a:r>
              <a:rPr lang="en-GB" dirty="0">
                <a:latin typeface="Calisto MT" panose="02040603050505030304" pitchFamily="18" charset="0"/>
              </a:rPr>
              <a:t>, </a:t>
            </a:r>
            <a:r>
              <a:rPr lang="en-GB" i="1" dirty="0">
                <a:latin typeface="Calisto MT" panose="02040603050505030304" pitchFamily="18" charset="0"/>
              </a:rPr>
              <a:t>11</a:t>
            </a:r>
            <a:r>
              <a:rPr lang="en-GB" dirty="0">
                <a:latin typeface="Calisto MT" panose="02040603050505030304" pitchFamily="18" charset="0"/>
              </a:rPr>
              <a:t>, 517444. </a:t>
            </a:r>
            <a:r>
              <a:rPr lang="en-GB" u="sng" dirty="0">
                <a:latin typeface="Calisto MT" panose="02040603050505030304" pitchFamily="18" charset="0"/>
                <a:hlinkClick r:id="rId6"/>
              </a:rPr>
              <a:t>https://doi.org/10.3389/fpsyt.2020.00406</a:t>
            </a:r>
            <a:r>
              <a:rPr lang="en-GB" dirty="0">
                <a:latin typeface="Calisto MT" panose="02040603050505030304" pitchFamily="18" charset="0"/>
              </a:rPr>
              <a:t> </a:t>
            </a:r>
          </a:p>
          <a:p>
            <a:r>
              <a:rPr lang="en-GB" dirty="0" err="1">
                <a:latin typeface="Calisto MT" panose="02040603050505030304" pitchFamily="18" charset="0"/>
              </a:rPr>
              <a:t>Jeong</a:t>
            </a:r>
            <a:r>
              <a:rPr lang="en-GB" dirty="0">
                <a:latin typeface="Calisto MT" panose="02040603050505030304" pitchFamily="18" charset="0"/>
              </a:rPr>
              <a:t>, S., Kang, C., Cho, H., Kang, H. J., &amp; Jang, S. (2019). Socioeconomic determinants affecting the access and utilization of depression care services in immigrants: A population-based study. </a:t>
            </a:r>
            <a:r>
              <a:rPr lang="en-GB" i="1" dirty="0" err="1">
                <a:latin typeface="Calisto MT" panose="02040603050505030304" pitchFamily="18" charset="0"/>
              </a:rPr>
              <a:t>PloS</a:t>
            </a:r>
            <a:r>
              <a:rPr lang="en-GB" i="1" dirty="0">
                <a:latin typeface="Calisto MT" panose="02040603050505030304" pitchFamily="18" charset="0"/>
              </a:rPr>
              <a:t> one</a:t>
            </a:r>
            <a:r>
              <a:rPr lang="en-GB" dirty="0">
                <a:latin typeface="Calisto MT" panose="02040603050505030304" pitchFamily="18" charset="0"/>
              </a:rPr>
              <a:t>, </a:t>
            </a:r>
            <a:r>
              <a:rPr lang="en-GB" i="1" dirty="0">
                <a:latin typeface="Calisto MT" panose="02040603050505030304" pitchFamily="18" charset="0"/>
              </a:rPr>
              <a:t>14</a:t>
            </a:r>
            <a:r>
              <a:rPr lang="en-GB" dirty="0">
                <a:latin typeface="Calisto MT" panose="02040603050505030304" pitchFamily="18" charset="0"/>
              </a:rPr>
              <a:t>(3), e0213020. </a:t>
            </a:r>
            <a:r>
              <a:rPr lang="en-GB" u="sng" dirty="0">
                <a:latin typeface="Calisto MT" panose="02040603050505030304" pitchFamily="18" charset="0"/>
                <a:hlinkClick r:id="rId7"/>
              </a:rPr>
              <a:t>https://doi.org/10.1371/journal.pone.0213020</a:t>
            </a:r>
            <a:r>
              <a:rPr lang="en-GB" dirty="0">
                <a:latin typeface="Calisto MT" panose="02040603050505030304" pitchFamily="18" charset="0"/>
              </a:rPr>
              <a:t> </a:t>
            </a:r>
          </a:p>
          <a:p>
            <a:r>
              <a:rPr lang="en-GB" dirty="0">
                <a:latin typeface="Calisto MT" panose="02040603050505030304" pitchFamily="18" charset="0"/>
              </a:rPr>
              <a:t>Jimenez, D. E., Park, M., Rosen, D., hui </a:t>
            </a:r>
            <a:r>
              <a:rPr lang="en-GB" dirty="0" err="1">
                <a:latin typeface="Calisto MT" panose="02040603050505030304" pitchFamily="18" charset="0"/>
              </a:rPr>
              <a:t>Joo</a:t>
            </a:r>
            <a:r>
              <a:rPr lang="en-GB" dirty="0">
                <a:latin typeface="Calisto MT" panose="02040603050505030304" pitchFamily="18" charset="0"/>
              </a:rPr>
              <a:t>, J., Garza, D. M., Weinstein, E. R., Conner, </a:t>
            </a:r>
            <a:r>
              <a:rPr lang="en-GB" dirty="0" err="1">
                <a:latin typeface="Calisto MT" panose="02040603050505030304" pitchFamily="18" charset="0"/>
              </a:rPr>
              <a:t>K,m</a:t>
            </a:r>
            <a:r>
              <a:rPr lang="en-GB" dirty="0">
                <a:latin typeface="Calisto MT" panose="02040603050505030304" pitchFamily="18" charset="0"/>
              </a:rPr>
              <a:t> Silvia, C., &amp; Okereke, O. (2022). </a:t>
            </a:r>
            <a:r>
              <a:rPr lang="en-GB" dirty="0" err="1">
                <a:latin typeface="Calisto MT" panose="02040603050505030304" pitchFamily="18" charset="0"/>
              </a:rPr>
              <a:t>Centering</a:t>
            </a:r>
            <a:r>
              <a:rPr lang="en-GB" dirty="0">
                <a:latin typeface="Calisto MT" panose="02040603050505030304" pitchFamily="18" charset="0"/>
              </a:rPr>
              <a:t> culture in mental health: Differences in diagnosis, treatment, and access to care among older people of </a:t>
            </a:r>
            <a:r>
              <a:rPr lang="en-GB" dirty="0" err="1">
                <a:latin typeface="Calisto MT" panose="02040603050505030304" pitchFamily="18" charset="0"/>
              </a:rPr>
              <a:t>color</a:t>
            </a:r>
            <a:r>
              <a:rPr lang="en-GB" dirty="0">
                <a:latin typeface="Calisto MT" panose="02040603050505030304" pitchFamily="18" charset="0"/>
              </a:rPr>
              <a:t>. </a:t>
            </a:r>
            <a:r>
              <a:rPr lang="en-GB" i="1" dirty="0">
                <a:latin typeface="Calisto MT" panose="02040603050505030304" pitchFamily="18" charset="0"/>
              </a:rPr>
              <a:t>The American journal of geriatric psychiatry</a:t>
            </a:r>
            <a:r>
              <a:rPr lang="en-GB" dirty="0">
                <a:latin typeface="Calisto MT" panose="02040603050505030304" pitchFamily="18" charset="0"/>
              </a:rPr>
              <a:t>, </a:t>
            </a:r>
            <a:r>
              <a:rPr lang="en-GB" i="1" dirty="0">
                <a:latin typeface="Calisto MT" panose="02040603050505030304" pitchFamily="18" charset="0"/>
              </a:rPr>
              <a:t>30</a:t>
            </a:r>
            <a:r>
              <a:rPr lang="en-GB" dirty="0">
                <a:latin typeface="Calisto MT" panose="02040603050505030304" pitchFamily="18" charset="0"/>
              </a:rPr>
              <a:t>(11), 1234-1251. </a:t>
            </a:r>
            <a:r>
              <a:rPr lang="en-GB" u="sng" dirty="0">
                <a:latin typeface="Calisto MT" panose="02040603050505030304" pitchFamily="18" charset="0"/>
                <a:hlinkClick r:id="rId8"/>
              </a:rPr>
              <a:t>https://doi.org/10.1016/j.jagp.2022.07.001</a:t>
            </a:r>
            <a:r>
              <a:rPr lang="en-GB" dirty="0">
                <a:latin typeface="Calisto MT" panose="02040603050505030304" pitchFamily="18" charset="0"/>
              </a:rPr>
              <a:t> </a:t>
            </a:r>
          </a:p>
          <a:p>
            <a:r>
              <a:rPr lang="en-GB" dirty="0">
                <a:latin typeface="Calisto MT" panose="02040603050505030304" pitchFamily="18" charset="0"/>
              </a:rPr>
              <a:t>Mullen S. (2020). Major depressive disorder in children and adolescents. </a:t>
            </a:r>
            <a:r>
              <a:rPr lang="en-GB" i="1" dirty="0">
                <a:latin typeface="Calisto MT" panose="02040603050505030304" pitchFamily="18" charset="0"/>
              </a:rPr>
              <a:t>The mental health clinician</a:t>
            </a:r>
            <a:r>
              <a:rPr lang="en-GB" dirty="0">
                <a:latin typeface="Calisto MT" panose="02040603050505030304" pitchFamily="18" charset="0"/>
              </a:rPr>
              <a:t>, </a:t>
            </a:r>
            <a:r>
              <a:rPr lang="en-GB" i="1" dirty="0">
                <a:latin typeface="Calisto MT" panose="02040603050505030304" pitchFamily="18" charset="0"/>
              </a:rPr>
              <a:t>8</a:t>
            </a:r>
            <a:r>
              <a:rPr lang="en-GB" dirty="0">
                <a:latin typeface="Calisto MT" panose="02040603050505030304" pitchFamily="18" charset="0"/>
              </a:rPr>
              <a:t>(6), 275–283. </a:t>
            </a:r>
            <a:r>
              <a:rPr lang="en-GB" u="sng" dirty="0">
                <a:latin typeface="Calisto MT" panose="02040603050505030304" pitchFamily="18" charset="0"/>
                <a:hlinkClick r:id="rId9"/>
              </a:rPr>
              <a:t>https://doi.org/10.9740/mhc.2020.11.275</a:t>
            </a:r>
            <a:r>
              <a:rPr lang="en-GB" dirty="0">
                <a:latin typeface="Calisto MT" panose="02040603050505030304" pitchFamily="18" charset="0"/>
              </a:rPr>
              <a:t> </a:t>
            </a:r>
          </a:p>
          <a:p>
            <a:r>
              <a:rPr lang="en-GB" dirty="0" err="1">
                <a:latin typeface="Calisto MT" panose="02040603050505030304" pitchFamily="18" charset="0"/>
              </a:rPr>
              <a:t>Pabayo</a:t>
            </a:r>
            <a:r>
              <a:rPr lang="en-GB" dirty="0">
                <a:latin typeface="Calisto MT" panose="02040603050505030304" pitchFamily="18" charset="0"/>
              </a:rPr>
              <a:t>, R., Benny, C., Liu, S. Y., </a:t>
            </a:r>
            <a:r>
              <a:rPr lang="en-GB" dirty="0" err="1">
                <a:latin typeface="Calisto MT" panose="02040603050505030304" pitchFamily="18" charset="0"/>
              </a:rPr>
              <a:t>Grinshteyn</a:t>
            </a:r>
            <a:r>
              <a:rPr lang="en-GB" dirty="0">
                <a:latin typeface="Calisto MT" panose="02040603050505030304" pitchFamily="18" charset="0"/>
              </a:rPr>
              <a:t>, E., &amp; </a:t>
            </a:r>
            <a:r>
              <a:rPr lang="en-GB" dirty="0" err="1">
                <a:latin typeface="Calisto MT" panose="02040603050505030304" pitchFamily="18" charset="0"/>
              </a:rPr>
              <a:t>Muennig</a:t>
            </a:r>
            <a:r>
              <a:rPr lang="en-GB" dirty="0">
                <a:latin typeface="Calisto MT" panose="02040603050505030304" pitchFamily="18" charset="0"/>
              </a:rPr>
              <a:t>, P. (2022). Financial barriers to mental healthcare services and depressive symptoms among residents of Washington heights, New York city. </a:t>
            </a:r>
            <a:r>
              <a:rPr lang="en-GB" i="1" dirty="0">
                <a:latin typeface="Calisto MT" panose="02040603050505030304" pitchFamily="18" charset="0"/>
              </a:rPr>
              <a:t>Hispanic Health Care International</a:t>
            </a:r>
            <a:r>
              <a:rPr lang="en-GB" dirty="0">
                <a:latin typeface="Calisto MT" panose="02040603050505030304" pitchFamily="18" charset="0"/>
              </a:rPr>
              <a:t>, </a:t>
            </a:r>
            <a:r>
              <a:rPr lang="en-GB" i="1" dirty="0">
                <a:latin typeface="Calisto MT" panose="02040603050505030304" pitchFamily="18" charset="0"/>
              </a:rPr>
              <a:t>20</a:t>
            </a:r>
            <a:r>
              <a:rPr lang="en-GB" dirty="0">
                <a:latin typeface="Calisto MT" panose="02040603050505030304" pitchFamily="18" charset="0"/>
              </a:rPr>
              <a:t>(3), 184-194. </a:t>
            </a:r>
            <a:r>
              <a:rPr lang="en-GB" u="sng" dirty="0">
                <a:latin typeface="Calisto MT" panose="02040603050505030304" pitchFamily="18" charset="0"/>
                <a:hlinkClick r:id="rId10"/>
              </a:rPr>
              <a:t>https://doi.org/10.1177/15404153211057563</a:t>
            </a:r>
            <a:r>
              <a:rPr lang="en-GB" dirty="0">
                <a:latin typeface="Calisto MT" panose="02040603050505030304" pitchFamily="18" charset="0"/>
              </a:rPr>
              <a:t> </a:t>
            </a:r>
          </a:p>
          <a:p>
            <a:r>
              <a:rPr lang="en-GB" dirty="0">
                <a:latin typeface="Calisto MT" panose="02040603050505030304" pitchFamily="18" charset="0"/>
              </a:rPr>
              <a:t>Patra S. (2019). Assessment and management of </a:t>
            </a:r>
            <a:r>
              <a:rPr lang="en-GB" dirty="0" err="1">
                <a:latin typeface="Calisto MT" panose="02040603050505030304" pitchFamily="18" charset="0"/>
              </a:rPr>
              <a:t>pediatric</a:t>
            </a:r>
            <a:r>
              <a:rPr lang="en-GB" dirty="0">
                <a:latin typeface="Calisto MT" panose="02040603050505030304" pitchFamily="18" charset="0"/>
              </a:rPr>
              <a:t> depression. </a:t>
            </a:r>
            <a:r>
              <a:rPr lang="en-GB" i="1" dirty="0">
                <a:latin typeface="Calisto MT" panose="02040603050505030304" pitchFamily="18" charset="0"/>
              </a:rPr>
              <a:t>Indian journal of psychiatry</a:t>
            </a:r>
            <a:r>
              <a:rPr lang="en-GB" dirty="0">
                <a:latin typeface="Calisto MT" panose="02040603050505030304" pitchFamily="18" charset="0"/>
              </a:rPr>
              <a:t>, </a:t>
            </a:r>
            <a:r>
              <a:rPr lang="en-GB" i="1" dirty="0">
                <a:latin typeface="Calisto MT" panose="02040603050505030304" pitchFamily="18" charset="0"/>
              </a:rPr>
              <a:t>61</a:t>
            </a:r>
            <a:r>
              <a:rPr lang="en-GB" dirty="0">
                <a:latin typeface="Calisto MT" panose="02040603050505030304" pitchFamily="18" charset="0"/>
              </a:rPr>
              <a:t>(3), 300–306. </a:t>
            </a:r>
            <a:r>
              <a:rPr lang="en-GB" u="sng" dirty="0">
                <a:latin typeface="Calisto MT" panose="02040603050505030304" pitchFamily="18" charset="0"/>
                <a:hlinkClick r:id="rId11"/>
              </a:rPr>
              <a:t>https://doi.org/10.4103/psychiatry.IndianJPsychiatry_446_18</a:t>
            </a:r>
            <a:endParaRPr lang="en-GB" dirty="0">
              <a:latin typeface="Calisto MT" panose="02040603050505030304" pitchFamily="18" charset="0"/>
            </a:endParaRPr>
          </a:p>
          <a:p>
            <a:r>
              <a:rPr lang="en-GB" dirty="0">
                <a:latin typeface="Calisto MT" panose="02040603050505030304" pitchFamily="18" charset="0"/>
              </a:rPr>
              <a:t>Rice, F., </a:t>
            </a:r>
            <a:r>
              <a:rPr lang="en-GB" dirty="0" err="1">
                <a:latin typeface="Calisto MT" panose="02040603050505030304" pitchFamily="18" charset="0"/>
              </a:rPr>
              <a:t>Riglin</a:t>
            </a:r>
            <a:r>
              <a:rPr lang="en-GB" dirty="0">
                <a:latin typeface="Calisto MT" panose="02040603050505030304" pitchFamily="18" charset="0"/>
              </a:rPr>
              <a:t>, L., Lomax, T., Souter, E., Potter, R., Smith, D. J., Thapar, A. K., &amp; Thapar, A. (2019). Adolescent and adult differences in major depression symptom profiles. </a:t>
            </a:r>
            <a:r>
              <a:rPr lang="en-GB" i="1" dirty="0">
                <a:latin typeface="Calisto MT" panose="02040603050505030304" pitchFamily="18" charset="0"/>
              </a:rPr>
              <a:t>Journal of affective disorders</a:t>
            </a:r>
            <a:r>
              <a:rPr lang="en-GB" dirty="0">
                <a:latin typeface="Calisto MT" panose="02040603050505030304" pitchFamily="18" charset="0"/>
              </a:rPr>
              <a:t>, </a:t>
            </a:r>
            <a:r>
              <a:rPr lang="en-GB" i="1" dirty="0">
                <a:latin typeface="Calisto MT" panose="02040603050505030304" pitchFamily="18" charset="0"/>
              </a:rPr>
              <a:t>243</a:t>
            </a:r>
            <a:r>
              <a:rPr lang="en-GB" dirty="0">
                <a:latin typeface="Calisto MT" panose="02040603050505030304" pitchFamily="18" charset="0"/>
              </a:rPr>
              <a:t>, 175–181. </a:t>
            </a:r>
            <a:r>
              <a:rPr lang="en-GB" u="sng" dirty="0">
                <a:latin typeface="Calisto MT" panose="02040603050505030304" pitchFamily="18" charset="0"/>
                <a:hlinkClick r:id="rId12"/>
              </a:rPr>
              <a:t>https://doi.org/10.1016/j.jad.2018.09.015</a:t>
            </a:r>
            <a:endParaRPr lang="en-GB" dirty="0">
              <a:latin typeface="Calisto MT" panose="02040603050505030304" pitchFamily="18" charset="0"/>
            </a:endParaRPr>
          </a:p>
          <a:p>
            <a:r>
              <a:rPr lang="en-GB" dirty="0" err="1">
                <a:latin typeface="Calisto MT" panose="02040603050505030304" pitchFamily="18" charset="0"/>
              </a:rPr>
              <a:t>Waumans</a:t>
            </a:r>
            <a:r>
              <a:rPr lang="en-GB" dirty="0">
                <a:latin typeface="Calisto MT" panose="02040603050505030304" pitchFamily="18" charset="0"/>
              </a:rPr>
              <a:t>, R. C., </a:t>
            </a:r>
            <a:r>
              <a:rPr lang="en-GB" dirty="0" err="1">
                <a:latin typeface="Calisto MT" panose="02040603050505030304" pitchFamily="18" charset="0"/>
              </a:rPr>
              <a:t>Muntingh</a:t>
            </a:r>
            <a:r>
              <a:rPr lang="en-GB" dirty="0">
                <a:latin typeface="Calisto MT" panose="02040603050505030304" pitchFamily="18" charset="0"/>
              </a:rPr>
              <a:t>, A. D., </a:t>
            </a:r>
            <a:r>
              <a:rPr lang="en-GB" dirty="0" err="1">
                <a:latin typeface="Calisto MT" panose="02040603050505030304" pitchFamily="18" charset="0"/>
              </a:rPr>
              <a:t>Draisma</a:t>
            </a:r>
            <a:r>
              <a:rPr lang="en-GB" dirty="0">
                <a:latin typeface="Calisto MT" panose="02040603050505030304" pitchFamily="18" charset="0"/>
              </a:rPr>
              <a:t>, S., </a:t>
            </a:r>
            <a:r>
              <a:rPr lang="en-GB" dirty="0" err="1">
                <a:latin typeface="Calisto MT" panose="02040603050505030304" pitchFamily="18" charset="0"/>
              </a:rPr>
              <a:t>Huijbregts</a:t>
            </a:r>
            <a:r>
              <a:rPr lang="en-GB" dirty="0">
                <a:latin typeface="Calisto MT" panose="02040603050505030304" pitchFamily="18" charset="0"/>
              </a:rPr>
              <a:t>, K. M., van </a:t>
            </a:r>
            <a:r>
              <a:rPr lang="en-GB" dirty="0" err="1">
                <a:latin typeface="Calisto MT" panose="02040603050505030304" pitchFamily="18" charset="0"/>
              </a:rPr>
              <a:t>Balkom</a:t>
            </a:r>
            <a:r>
              <a:rPr lang="en-GB" dirty="0">
                <a:latin typeface="Calisto MT" panose="02040603050505030304" pitchFamily="18" charset="0"/>
              </a:rPr>
              <a:t>, A. J., &amp; </a:t>
            </a:r>
            <a:r>
              <a:rPr lang="en-GB" dirty="0" err="1">
                <a:latin typeface="Calisto MT" panose="02040603050505030304" pitchFamily="18" charset="0"/>
              </a:rPr>
              <a:t>Batelaan</a:t>
            </a:r>
            <a:r>
              <a:rPr lang="en-GB" dirty="0">
                <a:latin typeface="Calisto MT" panose="02040603050505030304" pitchFamily="18" charset="0"/>
              </a:rPr>
              <a:t>, N. M. (2022). Barriers and facilitators for treatment-seeking in adults with a depressive or anxiety disorder in a Western-European health care setting: a qualitative study. </a:t>
            </a:r>
            <a:r>
              <a:rPr lang="en-GB" i="1" dirty="0">
                <a:latin typeface="Calisto MT" panose="02040603050505030304" pitchFamily="18" charset="0"/>
              </a:rPr>
              <a:t>BMC psychiatry</a:t>
            </a:r>
            <a:r>
              <a:rPr lang="en-GB" dirty="0">
                <a:latin typeface="Calisto MT" panose="02040603050505030304" pitchFamily="18" charset="0"/>
              </a:rPr>
              <a:t>, </a:t>
            </a:r>
            <a:r>
              <a:rPr lang="en-GB" i="1" dirty="0">
                <a:latin typeface="Calisto MT" panose="02040603050505030304" pitchFamily="18" charset="0"/>
              </a:rPr>
              <a:t>22</a:t>
            </a:r>
            <a:r>
              <a:rPr lang="en-GB" dirty="0">
                <a:latin typeface="Calisto MT" panose="02040603050505030304" pitchFamily="18" charset="0"/>
              </a:rPr>
              <a:t>(1), 165. </a:t>
            </a:r>
            <a:r>
              <a:rPr lang="en-GB" u="sng" dirty="0">
                <a:latin typeface="Calisto MT" panose="02040603050505030304" pitchFamily="18" charset="0"/>
                <a:hlinkClick r:id="rId13"/>
              </a:rPr>
              <a:t>https://doi.org/10.1186/s12888-022-03806-5</a:t>
            </a:r>
            <a:r>
              <a:rPr lang="en-GB" dirty="0">
                <a:latin typeface="Calisto MT" panose="02040603050505030304" pitchFamily="18" charset="0"/>
              </a:rPr>
              <a:t> </a:t>
            </a:r>
          </a:p>
        </p:txBody>
      </p:sp>
    </p:spTree>
    <p:extLst>
      <p:ext uri="{BB962C8B-B14F-4D97-AF65-F5344CB8AC3E}">
        <p14:creationId xmlns:p14="http://schemas.microsoft.com/office/powerpoint/2010/main" val="284633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53652" y="96154"/>
            <a:ext cx="8325853" cy="725349"/>
          </a:xfrm>
          <a:solidFill>
            <a:schemeClr val="accent5">
              <a:lumMod val="40000"/>
              <a:lumOff val="60000"/>
            </a:schemeClr>
          </a:solidFill>
        </p:spPr>
        <p:txBody>
          <a:bodyPr>
            <a:normAutofit/>
          </a:bodyPr>
          <a:lstStyle/>
          <a:p>
            <a:pPr algn="ctr"/>
            <a:r>
              <a:rPr lang="en-US" sz="4000" b="1" dirty="0">
                <a:solidFill>
                  <a:schemeClr val="tx1"/>
                </a:solidFill>
                <a:latin typeface="Calisto MT" panose="02040603050505030304" pitchFamily="18" charset="0"/>
              </a:rPr>
              <a:t>Learning Objectives</a:t>
            </a:r>
          </a:p>
        </p:txBody>
      </p:sp>
      <p:sp>
        <p:nvSpPr>
          <p:cNvPr id="5" name="Content Placeholder 4"/>
          <p:cNvSpPr>
            <a:spLocks noGrp="1"/>
          </p:cNvSpPr>
          <p:nvPr>
            <p:ph idx="1"/>
          </p:nvPr>
        </p:nvSpPr>
        <p:spPr>
          <a:xfrm>
            <a:off x="2153652" y="821503"/>
            <a:ext cx="8325853" cy="4893497"/>
          </a:xfrm>
        </p:spPr>
        <p:txBody>
          <a:bodyPr>
            <a:normAutofit/>
          </a:bodyPr>
          <a:lstStyle/>
          <a:p>
            <a:pPr>
              <a:lnSpc>
                <a:spcPct val="150000"/>
              </a:lnSpc>
              <a:spcBef>
                <a:spcPts val="0"/>
              </a:spcBef>
            </a:pPr>
            <a:endParaRPr lang="en-US" dirty="0">
              <a:latin typeface="Calisto MT" panose="02040603050505030304" pitchFamily="18" charset="0"/>
            </a:endParaRPr>
          </a:p>
        </p:txBody>
      </p:sp>
    </p:spTree>
    <p:extLst>
      <p:ext uri="{BB962C8B-B14F-4D97-AF65-F5344CB8AC3E}">
        <p14:creationId xmlns:p14="http://schemas.microsoft.com/office/powerpoint/2010/main" val="1101633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98033" y="41832"/>
            <a:ext cx="8181472"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DSM-5 Criteria</a:t>
            </a:r>
          </a:p>
        </p:txBody>
      </p:sp>
      <p:sp>
        <p:nvSpPr>
          <p:cNvPr id="5" name="Content Placeholder 4"/>
          <p:cNvSpPr>
            <a:spLocks noGrp="1"/>
          </p:cNvSpPr>
          <p:nvPr>
            <p:ph idx="1"/>
          </p:nvPr>
        </p:nvSpPr>
        <p:spPr>
          <a:xfrm>
            <a:off x="2298032" y="914400"/>
            <a:ext cx="8181473" cy="4908883"/>
          </a:xfrm>
        </p:spPr>
        <p:txBody>
          <a:bodyPr>
            <a:normAutofit/>
          </a:bodyPr>
          <a:lstStyle/>
          <a:p>
            <a:pPr>
              <a:lnSpc>
                <a:spcPct val="150000"/>
              </a:lnSpc>
              <a:spcBef>
                <a:spcPts val="0"/>
              </a:spcBef>
            </a:pPr>
            <a:endParaRPr lang="en-US" dirty="0">
              <a:latin typeface="Calisto MT" panose="02040603050505030304" pitchFamily="18" charset="0"/>
            </a:endParaRPr>
          </a:p>
        </p:txBody>
      </p:sp>
    </p:spTree>
    <p:extLst>
      <p:ext uri="{BB962C8B-B14F-4D97-AF65-F5344CB8AC3E}">
        <p14:creationId xmlns:p14="http://schemas.microsoft.com/office/powerpoint/2010/main" val="1429157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78505" y="89645"/>
            <a:ext cx="7856621"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DSM-5 Criteria</a:t>
            </a:r>
          </a:p>
        </p:txBody>
      </p:sp>
      <p:sp>
        <p:nvSpPr>
          <p:cNvPr id="5" name="Content Placeholder 4"/>
          <p:cNvSpPr>
            <a:spLocks noGrp="1"/>
          </p:cNvSpPr>
          <p:nvPr>
            <p:ph idx="1"/>
          </p:nvPr>
        </p:nvSpPr>
        <p:spPr>
          <a:xfrm>
            <a:off x="2478505" y="922562"/>
            <a:ext cx="7856621" cy="4809177"/>
          </a:xfrm>
        </p:spPr>
        <p:txBody>
          <a:bodyPr/>
          <a:lstStyle/>
          <a:p>
            <a:endParaRPr lang="en-US" dirty="0">
              <a:latin typeface="Calisto MT" panose="02040603050505030304" pitchFamily="18" charset="0"/>
            </a:endParaRPr>
          </a:p>
        </p:txBody>
      </p:sp>
    </p:spTree>
    <p:extLst>
      <p:ext uri="{BB962C8B-B14F-4D97-AF65-F5344CB8AC3E}">
        <p14:creationId xmlns:p14="http://schemas.microsoft.com/office/powerpoint/2010/main" val="138095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10853" y="0"/>
            <a:ext cx="7615987"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DSM-5 CRITERIA</a:t>
            </a:r>
          </a:p>
        </p:txBody>
      </p:sp>
      <p:sp>
        <p:nvSpPr>
          <p:cNvPr id="5" name="Content Placeholder 4"/>
          <p:cNvSpPr>
            <a:spLocks noGrp="1"/>
          </p:cNvSpPr>
          <p:nvPr>
            <p:ph idx="1"/>
          </p:nvPr>
        </p:nvSpPr>
        <p:spPr>
          <a:xfrm>
            <a:off x="2610854" y="725349"/>
            <a:ext cx="7615988" cy="4361611"/>
          </a:xfrm>
        </p:spPr>
        <p:txBody>
          <a:bodyPr/>
          <a:lstStyle/>
          <a:p>
            <a:endParaRPr lang="en-US" dirty="0">
              <a:latin typeface="Calisto MT" panose="02040603050505030304" pitchFamily="18" charset="0"/>
            </a:endParaRPr>
          </a:p>
        </p:txBody>
      </p:sp>
    </p:spTree>
    <p:extLst>
      <p:ext uri="{BB962C8B-B14F-4D97-AF65-F5344CB8AC3E}">
        <p14:creationId xmlns:p14="http://schemas.microsoft.com/office/powerpoint/2010/main" val="345981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73969" y="62998"/>
            <a:ext cx="8097252"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Screening Tools</a:t>
            </a:r>
          </a:p>
        </p:txBody>
      </p:sp>
      <p:sp>
        <p:nvSpPr>
          <p:cNvPr id="5" name="Content Placeholder 4"/>
          <p:cNvSpPr>
            <a:spLocks noGrp="1"/>
          </p:cNvSpPr>
          <p:nvPr>
            <p:ph idx="1"/>
          </p:nvPr>
        </p:nvSpPr>
        <p:spPr>
          <a:xfrm>
            <a:off x="2273969" y="901892"/>
            <a:ext cx="8097252" cy="4969042"/>
          </a:xfrm>
        </p:spPr>
        <p:txBody>
          <a:bodyPr>
            <a:normAutofit/>
          </a:bodyPr>
          <a:lstStyle/>
          <a:p>
            <a:endParaRPr lang="en-US" dirty="0">
              <a:latin typeface="Calisto MT" panose="02040603050505030304" pitchFamily="18" charset="0"/>
            </a:endParaRPr>
          </a:p>
        </p:txBody>
      </p:sp>
    </p:spTree>
    <p:extLst>
      <p:ext uri="{BB962C8B-B14F-4D97-AF65-F5344CB8AC3E}">
        <p14:creationId xmlns:p14="http://schemas.microsoft.com/office/powerpoint/2010/main" val="3848186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37874" y="136290"/>
            <a:ext cx="8205537" cy="725349"/>
          </a:xfrm>
          <a:solidFill>
            <a:schemeClr val="accent5">
              <a:lumMod val="40000"/>
              <a:lumOff val="60000"/>
            </a:schemeClr>
          </a:solidFill>
        </p:spPr>
        <p:txBody>
          <a:bodyPr>
            <a:normAutofit/>
          </a:bodyPr>
          <a:lstStyle/>
          <a:p>
            <a:pPr algn="ctr"/>
            <a:r>
              <a:rPr lang="en-US" b="1" dirty="0">
                <a:solidFill>
                  <a:schemeClr val="tx1"/>
                </a:solidFill>
                <a:latin typeface="Calisto MT" panose="02040603050505030304" pitchFamily="18" charset="0"/>
              </a:rPr>
              <a:t>Pharmacological interventions</a:t>
            </a:r>
          </a:p>
        </p:txBody>
      </p:sp>
      <p:sp>
        <p:nvSpPr>
          <p:cNvPr id="5" name="Content Placeholder 4"/>
          <p:cNvSpPr>
            <a:spLocks noGrp="1"/>
          </p:cNvSpPr>
          <p:nvPr>
            <p:ph idx="1"/>
          </p:nvPr>
        </p:nvSpPr>
        <p:spPr>
          <a:xfrm>
            <a:off x="2237874" y="1070811"/>
            <a:ext cx="8205537" cy="4656221"/>
          </a:xfrm>
        </p:spPr>
        <p:txBody>
          <a:bodyPr/>
          <a:lstStyle/>
          <a:p>
            <a:endParaRPr lang="en-US" dirty="0">
              <a:latin typeface="Calisto MT" panose="02040603050505030304" pitchFamily="18" charset="0"/>
            </a:endParaRPr>
          </a:p>
        </p:txBody>
      </p:sp>
    </p:spTree>
    <p:extLst>
      <p:ext uri="{BB962C8B-B14F-4D97-AF65-F5344CB8AC3E}">
        <p14:creationId xmlns:p14="http://schemas.microsoft.com/office/powerpoint/2010/main" val="2838575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0063" y="0"/>
            <a:ext cx="8037095" cy="725349"/>
          </a:xfrm>
          <a:solidFill>
            <a:schemeClr val="accent5">
              <a:lumMod val="40000"/>
              <a:lumOff val="60000"/>
            </a:schemeClr>
          </a:solidFill>
        </p:spPr>
        <p:txBody>
          <a:bodyPr>
            <a:normAutofit/>
          </a:bodyPr>
          <a:lstStyle/>
          <a:p>
            <a:pPr algn="ctr"/>
            <a:r>
              <a:rPr lang="en-US" sz="3000" b="1" dirty="0">
                <a:solidFill>
                  <a:schemeClr val="tx1"/>
                </a:solidFill>
                <a:latin typeface="Calisto MT" panose="02040603050505030304" pitchFamily="18" charset="0"/>
              </a:rPr>
              <a:t>Non-pharmacological interventions</a:t>
            </a:r>
          </a:p>
        </p:txBody>
      </p:sp>
      <p:sp>
        <p:nvSpPr>
          <p:cNvPr id="5" name="Content Placeholder 4"/>
          <p:cNvSpPr>
            <a:spLocks noGrp="1"/>
          </p:cNvSpPr>
          <p:nvPr>
            <p:ph idx="1"/>
          </p:nvPr>
        </p:nvSpPr>
        <p:spPr>
          <a:xfrm>
            <a:off x="2310064" y="818147"/>
            <a:ext cx="8037094" cy="5017169"/>
          </a:xfrm>
        </p:spPr>
        <p:txBody>
          <a:bodyPr>
            <a:normAutofit/>
          </a:bodyPr>
          <a:lstStyle/>
          <a:p>
            <a:pPr>
              <a:spcBef>
                <a:spcPts val="0"/>
              </a:spcBef>
            </a:pPr>
            <a:endParaRPr lang="en-US" dirty="0">
              <a:latin typeface="Calisto MT" panose="02040603050505030304" pitchFamily="18" charset="0"/>
            </a:endParaRPr>
          </a:p>
        </p:txBody>
      </p:sp>
    </p:spTree>
    <p:extLst>
      <p:ext uri="{BB962C8B-B14F-4D97-AF65-F5344CB8AC3E}">
        <p14:creationId xmlns:p14="http://schemas.microsoft.com/office/powerpoint/2010/main" val="1372213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56328" y="77694"/>
            <a:ext cx="8008471" cy="647655"/>
          </a:xfrm>
          <a:solidFill>
            <a:schemeClr val="accent5">
              <a:lumMod val="40000"/>
              <a:lumOff val="60000"/>
            </a:schemeClr>
          </a:solidFill>
        </p:spPr>
        <p:txBody>
          <a:bodyPr>
            <a:normAutofit/>
          </a:bodyPr>
          <a:lstStyle/>
          <a:p>
            <a:pPr algn="ctr"/>
            <a:r>
              <a:rPr lang="en-US" sz="2800" b="1" dirty="0">
                <a:solidFill>
                  <a:schemeClr val="tx1"/>
                </a:solidFill>
                <a:latin typeface="Calisto MT" panose="02040603050505030304" pitchFamily="18" charset="0"/>
              </a:rPr>
              <a:t>Differences across the Lifespan - Symptoms</a:t>
            </a:r>
          </a:p>
        </p:txBody>
      </p:sp>
      <p:sp>
        <p:nvSpPr>
          <p:cNvPr id="5" name="Content Placeholder 4"/>
          <p:cNvSpPr>
            <a:spLocks noGrp="1"/>
          </p:cNvSpPr>
          <p:nvPr>
            <p:ph idx="1"/>
          </p:nvPr>
        </p:nvSpPr>
        <p:spPr>
          <a:xfrm>
            <a:off x="2498165" y="830179"/>
            <a:ext cx="7966635" cy="4776537"/>
          </a:xfrm>
        </p:spPr>
        <p:txBody>
          <a:bodyPr>
            <a:normAutofit fontScale="70000" lnSpcReduction="20000"/>
          </a:bodyPr>
          <a:lstStyle/>
          <a:p>
            <a:pPr>
              <a:lnSpc>
                <a:spcPct val="170000"/>
              </a:lnSpc>
              <a:spcBef>
                <a:spcPts val="0"/>
              </a:spcBef>
            </a:pPr>
            <a:r>
              <a:rPr lang="en-US" dirty="0">
                <a:latin typeface="Calisto MT" panose="02040603050505030304" pitchFamily="18" charset="0"/>
              </a:rPr>
              <a:t>Irritability, crankiness, tantrums, and low frustration tolerance in children (</a:t>
            </a:r>
            <a:r>
              <a:rPr lang="en-US" dirty="0" err="1">
                <a:latin typeface="Calisto MT" panose="02040603050505030304" pitchFamily="18" charset="0"/>
              </a:rPr>
              <a:t>Beirao</a:t>
            </a:r>
            <a:r>
              <a:rPr lang="en-US" dirty="0">
                <a:latin typeface="Calisto MT" panose="02040603050505030304" pitchFamily="18" charset="0"/>
              </a:rPr>
              <a:t> et al., 2020; Patra, 2019)</a:t>
            </a:r>
          </a:p>
          <a:p>
            <a:pPr>
              <a:lnSpc>
                <a:spcPct val="170000"/>
              </a:lnSpc>
              <a:spcBef>
                <a:spcPts val="0"/>
              </a:spcBef>
            </a:pPr>
            <a:r>
              <a:rPr lang="en-US" dirty="0">
                <a:latin typeface="Calisto MT" panose="02040603050505030304" pitchFamily="18" charset="0"/>
              </a:rPr>
              <a:t>Vegetative symptoms common in young patients</a:t>
            </a:r>
          </a:p>
          <a:p>
            <a:pPr lvl="1">
              <a:lnSpc>
                <a:spcPct val="170000"/>
              </a:lnSpc>
              <a:spcBef>
                <a:spcPts val="0"/>
              </a:spcBef>
            </a:pPr>
            <a:r>
              <a:rPr lang="en-US" dirty="0">
                <a:latin typeface="Calisto MT" panose="02040603050505030304" pitchFamily="18" charset="0"/>
              </a:rPr>
              <a:t>Weight and appetite changes, insomnia, and loss of energy (Rice et al., 2019)</a:t>
            </a:r>
          </a:p>
          <a:p>
            <a:pPr>
              <a:lnSpc>
                <a:spcPct val="170000"/>
              </a:lnSpc>
              <a:spcBef>
                <a:spcPts val="0"/>
              </a:spcBef>
            </a:pPr>
            <a:r>
              <a:rPr lang="en-US" dirty="0">
                <a:latin typeface="Calisto MT" panose="02040603050505030304" pitchFamily="18" charset="0"/>
              </a:rPr>
              <a:t>Melancholic symptoms, e.g. psychomotor disturbances, common in older patients (American Psychiatric Association, 2022)</a:t>
            </a:r>
          </a:p>
          <a:p>
            <a:pPr>
              <a:lnSpc>
                <a:spcPct val="170000"/>
              </a:lnSpc>
              <a:spcBef>
                <a:spcPts val="0"/>
              </a:spcBef>
            </a:pPr>
            <a:r>
              <a:rPr lang="en-US" dirty="0">
                <a:latin typeface="Calisto MT" panose="02040603050505030304" pitchFamily="18" charset="0"/>
              </a:rPr>
              <a:t>Anhedonia and concentration problems common in older patients (Dotson et al., 2020; Rice et al., 2019) </a:t>
            </a:r>
          </a:p>
        </p:txBody>
      </p:sp>
    </p:spTree>
    <p:extLst>
      <p:ext uri="{BB962C8B-B14F-4D97-AF65-F5344CB8AC3E}">
        <p14:creationId xmlns:p14="http://schemas.microsoft.com/office/powerpoint/2010/main" val="2217819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1275</Words>
  <Application>Microsoft Office PowerPoint</Application>
  <PresentationFormat>Custom</PresentationFormat>
  <Paragraphs>88</Paragraphs>
  <Slides>15</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Calisto MT</vt:lpstr>
      <vt:lpstr>Office Theme</vt:lpstr>
      <vt:lpstr>Depression</vt:lpstr>
      <vt:lpstr>Learning Objectives</vt:lpstr>
      <vt:lpstr>DSM-5 Criteria</vt:lpstr>
      <vt:lpstr>DSM-5 Criteria</vt:lpstr>
      <vt:lpstr>DSM-5 CRITERIA</vt:lpstr>
      <vt:lpstr>Screening Tools</vt:lpstr>
      <vt:lpstr>Pharmacological interventions</vt:lpstr>
      <vt:lpstr>Non-pharmacological interventions</vt:lpstr>
      <vt:lpstr>Differences across the Lifespan - Symptoms</vt:lpstr>
      <vt:lpstr>Differences across the Lifespan - Treatment</vt:lpstr>
      <vt:lpstr>Ethical and Legal Considerations</vt:lpstr>
      <vt:lpstr>Barriers – Cultural Factors</vt:lpstr>
      <vt:lpstr>Barriers – Socioeconomic Factors</vt:lpstr>
      <vt:lpstr>PMHNP role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2024-05-15T02:40:41Z</dcterms:modified>
</cp:coreProperties>
</file>