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53" d="100"/>
          <a:sy n="53" d="100"/>
        </p:scale>
        <p:origin x="1176" y="3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593EEB-EBDB-429C-BADF-C9B93C4DD697}" type="datetimeFigureOut">
              <a:rPr lang="en-US" smtClean="0"/>
              <a:t>11/15/2024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3B5FE-D46A-48F5-88BC-DB319F408C03}" type="slidenum">
              <a:rPr lang="en-US" smtClean="0"/>
              <a:t>‹#›</a:t>
            </a:fld>
            <a:endParaRPr lang="en-US"/>
          </a:p>
        </p:txBody>
      </p:sp>
    </p:spTree>
    <p:extLst>
      <p:ext uri="{BB962C8B-B14F-4D97-AF65-F5344CB8AC3E}">
        <p14:creationId xmlns:p14="http://schemas.microsoft.com/office/powerpoint/2010/main" val="2318007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Los Angeles is one of the largest cities in the United States, with a higher number of individuals who are homeless. Homelessness increases the risks of various health hazards, including increasing risks of mental illness and cardiovascular disorders such as stroke because of increased stress levels. It is essential to ensure there is a comprehensive assessment of the population and implement the necessary interventions to improve their quality of life and prevent furrier health complications.</a:t>
            </a:r>
          </a:p>
        </p:txBody>
      </p:sp>
      <p:sp>
        <p:nvSpPr>
          <p:cNvPr id="4" name="Slide Number Placeholder 3"/>
          <p:cNvSpPr>
            <a:spLocks noGrp="1"/>
          </p:cNvSpPr>
          <p:nvPr>
            <p:ph type="sldNum" sz="quarter" idx="5"/>
          </p:nvPr>
        </p:nvSpPr>
        <p:spPr/>
        <p:txBody>
          <a:bodyPr/>
          <a:lstStyle/>
          <a:p>
            <a:fld id="{5873B5FE-D46A-48F5-88BC-DB319F408C03}" type="slidenum">
              <a:rPr lang="en-US" smtClean="0"/>
              <a:t>2</a:t>
            </a:fld>
            <a:endParaRPr lang="en-US"/>
          </a:p>
        </p:txBody>
      </p:sp>
    </p:spTree>
    <p:extLst>
      <p:ext uri="{BB962C8B-B14F-4D97-AF65-F5344CB8AC3E}">
        <p14:creationId xmlns:p14="http://schemas.microsoft.com/office/powerpoint/2010/main" val="1774428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Los Angeles is a metropolitan city comprising various individuals from different cities. Due to the higher number of immigrants, the population continues to grow, resulting in an increased number of homeless individuals. Due to low levels of social income, it is difficult to afford the necessary housing. To earn a living, homeless individuals seek shelter in emergency shelters, encampments, and support from homeless housing programs. Additionally, they engage in street activities like street vending or seek social services like food meal programs.</a:t>
            </a:r>
          </a:p>
        </p:txBody>
      </p:sp>
      <p:sp>
        <p:nvSpPr>
          <p:cNvPr id="4" name="Slide Number Placeholder 3"/>
          <p:cNvSpPr>
            <a:spLocks noGrp="1"/>
          </p:cNvSpPr>
          <p:nvPr>
            <p:ph type="sldNum" sz="quarter" idx="5"/>
          </p:nvPr>
        </p:nvSpPr>
        <p:spPr/>
        <p:txBody>
          <a:bodyPr/>
          <a:lstStyle/>
          <a:p>
            <a:fld id="{5873B5FE-D46A-48F5-88BC-DB319F408C03}" type="slidenum">
              <a:rPr lang="en-US" smtClean="0"/>
              <a:t>3</a:t>
            </a:fld>
            <a:endParaRPr lang="en-US"/>
          </a:p>
        </p:txBody>
      </p:sp>
    </p:spTree>
    <p:extLst>
      <p:ext uri="{BB962C8B-B14F-4D97-AF65-F5344CB8AC3E}">
        <p14:creationId xmlns:p14="http://schemas.microsoft.com/office/powerpoint/2010/main" val="475951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It is vital to ensure a comprehensive assessment and evaluation of the needs of homeless individuals. Various challenges exist that make it difficult for them to seek and access the necessary care </a:t>
            </a:r>
            <a:r>
              <a:rPr lang="en-US" sz="1800" dirty="0">
                <a:effectLst/>
                <a:latin typeface="Times New Roman" panose="02020603050405020304" pitchFamily="18" charset="0"/>
                <a:cs typeface="Times New Roman" panose="02020603050405020304" pitchFamily="18" charset="0"/>
              </a:rPr>
              <a:t>(Moledina et al., 2021)</a:t>
            </a:r>
            <a:r>
              <a:rPr lang="en-US" dirty="0">
                <a:latin typeface="Times New Roman" panose="02020603050405020304" pitchFamily="18" charset="0"/>
                <a:cs typeface="Times New Roman" panose="02020603050405020304" pitchFamily="18" charset="0"/>
              </a:rPr>
              <a:t>. There are increased cases of drug and substance abuse, such as heroin and alcohol abuse. Schizophrenia is a common mental health disorder that results in increased cases of delusions and hallucinations. It is essential to address such challenges to improve their living standards.</a:t>
            </a:r>
          </a:p>
        </p:txBody>
      </p:sp>
      <p:sp>
        <p:nvSpPr>
          <p:cNvPr id="4" name="Slide Number Placeholder 3"/>
          <p:cNvSpPr>
            <a:spLocks noGrp="1"/>
          </p:cNvSpPr>
          <p:nvPr>
            <p:ph type="sldNum" sz="quarter" idx="5"/>
          </p:nvPr>
        </p:nvSpPr>
        <p:spPr/>
        <p:txBody>
          <a:bodyPr/>
          <a:lstStyle/>
          <a:p>
            <a:fld id="{5873B5FE-D46A-48F5-88BC-DB319F408C03}" type="slidenum">
              <a:rPr lang="en-US" smtClean="0"/>
              <a:t>4</a:t>
            </a:fld>
            <a:endParaRPr lang="en-US"/>
          </a:p>
        </p:txBody>
      </p:sp>
    </p:spTree>
    <p:extLst>
      <p:ext uri="{BB962C8B-B14F-4D97-AF65-F5344CB8AC3E}">
        <p14:creationId xmlns:p14="http://schemas.microsoft.com/office/powerpoint/2010/main" val="1988989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There are various health disparities among the homeless individuals living in Los Angeles, such as higher cases of mental health disorders, drug and substance abuse, and chronic illnesses like hypertension. It is essential to make the correct recommendations to improve their living and health standards </a:t>
            </a:r>
            <a:r>
              <a:rPr lang="en-US" sz="1800" dirty="0">
                <a:effectLst/>
                <a:latin typeface="Times New Roman" panose="02020603050405020304" pitchFamily="18" charset="0"/>
                <a:cs typeface="Times New Roman" panose="02020603050405020304" pitchFamily="18" charset="0"/>
              </a:rPr>
              <a:t>(Bedmar et al., 2022)</a:t>
            </a:r>
            <a:r>
              <a:rPr lang="en-US" dirty="0">
                <a:latin typeface="Times New Roman" panose="02020603050405020304" pitchFamily="18" charset="0"/>
                <a:cs typeface="Times New Roman" panose="02020603050405020304" pitchFamily="18" charset="0"/>
              </a:rPr>
              <a:t>. An adequate funding model will make necessary healthcare interventions for homeless individuals available. Through the creation of affordable housing programs, homeless individuals will have the option to acquire long-term shelter. The collaborative team includes the healthcare team, housing agencies, and social workers who assist homeless individuals.</a:t>
            </a:r>
          </a:p>
        </p:txBody>
      </p:sp>
      <p:sp>
        <p:nvSpPr>
          <p:cNvPr id="4" name="Slide Number Placeholder 3"/>
          <p:cNvSpPr>
            <a:spLocks noGrp="1"/>
          </p:cNvSpPr>
          <p:nvPr>
            <p:ph type="sldNum" sz="quarter" idx="5"/>
          </p:nvPr>
        </p:nvSpPr>
        <p:spPr/>
        <p:txBody>
          <a:bodyPr/>
          <a:lstStyle/>
          <a:p>
            <a:fld id="{5873B5FE-D46A-48F5-88BC-DB319F408C03}" type="slidenum">
              <a:rPr lang="en-US" smtClean="0"/>
              <a:t>5</a:t>
            </a:fld>
            <a:endParaRPr lang="en-US"/>
          </a:p>
        </p:txBody>
      </p:sp>
    </p:spTree>
    <p:extLst>
      <p:ext uri="{BB962C8B-B14F-4D97-AF65-F5344CB8AC3E}">
        <p14:creationId xmlns:p14="http://schemas.microsoft.com/office/powerpoint/2010/main" val="214997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Los Angeles community still has some strengths despite the increased number of homeless individuals. Examples of existing nonprofitable organizations include the Union Rescue Mission, which provides support to individuals. A Bridge Home is one of the government initiatives that focuses on ensuring temporary shelters for the homeless and supportive services like food and transportation to healthcare facilities.</a:t>
            </a:r>
          </a:p>
        </p:txBody>
      </p:sp>
      <p:sp>
        <p:nvSpPr>
          <p:cNvPr id="4" name="Slide Number Placeholder 3"/>
          <p:cNvSpPr>
            <a:spLocks noGrp="1"/>
          </p:cNvSpPr>
          <p:nvPr>
            <p:ph type="sldNum" sz="quarter" idx="5"/>
          </p:nvPr>
        </p:nvSpPr>
        <p:spPr/>
        <p:txBody>
          <a:bodyPr/>
          <a:lstStyle/>
          <a:p>
            <a:fld id="{5873B5FE-D46A-48F5-88BC-DB319F408C03}" type="slidenum">
              <a:rPr lang="en-US" smtClean="0"/>
              <a:t>6</a:t>
            </a:fld>
            <a:endParaRPr lang="en-US"/>
          </a:p>
        </p:txBody>
      </p:sp>
    </p:spTree>
    <p:extLst>
      <p:ext uri="{BB962C8B-B14F-4D97-AF65-F5344CB8AC3E}">
        <p14:creationId xmlns:p14="http://schemas.microsoft.com/office/powerpoint/2010/main" val="2021835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LAHSA agency plays a vital role in ensuring there is the coordination of various services among homeless individuals, including the management of mental illnesses associated with homelessness. The challenges of the agency includes the overwhelming number of the homeless than the available temporary shelter and the affordable housing </a:t>
            </a:r>
            <a:r>
              <a:rPr lang="en-US" sz="1800" dirty="0">
                <a:effectLst/>
                <a:latin typeface="Times New Roman" panose="02020603050405020304" pitchFamily="18" charset="0"/>
                <a:cs typeface="Times New Roman" panose="02020603050405020304" pitchFamily="18" charset="0"/>
              </a:rPr>
              <a:t>(Bedmar et al., 2022)</a:t>
            </a:r>
            <a:r>
              <a:rPr lang="en-US" dirty="0">
                <a:latin typeface="Times New Roman" panose="02020603050405020304" pitchFamily="18" charset="0"/>
                <a:cs typeface="Times New Roman" panose="02020603050405020304" pitchFamily="18" charset="0"/>
              </a:rPr>
              <a:t>. The strengths include collaborating with nonprofitable organizations, healthcare teams, and government agencies to offer the necessary financial support. The recommendations for the agency include the need to increase the funding to provide adequate shelter and to necessitate the expansion of the various healthcare facilities to ensure there is adequate provision of healthcare services to the elderly.</a:t>
            </a:r>
          </a:p>
        </p:txBody>
      </p:sp>
      <p:sp>
        <p:nvSpPr>
          <p:cNvPr id="4" name="Slide Number Placeholder 3"/>
          <p:cNvSpPr>
            <a:spLocks noGrp="1"/>
          </p:cNvSpPr>
          <p:nvPr>
            <p:ph type="sldNum" sz="quarter" idx="5"/>
          </p:nvPr>
        </p:nvSpPr>
        <p:spPr/>
        <p:txBody>
          <a:bodyPr/>
          <a:lstStyle/>
          <a:p>
            <a:fld id="{5873B5FE-D46A-48F5-88BC-DB319F408C03}" type="slidenum">
              <a:rPr lang="en-US" smtClean="0"/>
              <a:t>7</a:t>
            </a:fld>
            <a:endParaRPr lang="en-US"/>
          </a:p>
        </p:txBody>
      </p:sp>
    </p:spTree>
    <p:extLst>
      <p:ext uri="{BB962C8B-B14F-4D97-AF65-F5344CB8AC3E}">
        <p14:creationId xmlns:p14="http://schemas.microsoft.com/office/powerpoint/2010/main" val="2970492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My plan functions in various ways to ensure quality service delivery to homeless individuals. It ensures the delivery of culturally competent care by recognizing the cultural values of the homeless while delivering their interventions. Through affordable housing programs, there will be the provision of long-term housing programs. As a result, there will be a reduced risk of getting mental illnesses and other chronic diseases, including cardiac disorders.</a:t>
            </a:r>
          </a:p>
        </p:txBody>
      </p:sp>
      <p:sp>
        <p:nvSpPr>
          <p:cNvPr id="4" name="Slide Number Placeholder 3"/>
          <p:cNvSpPr>
            <a:spLocks noGrp="1"/>
          </p:cNvSpPr>
          <p:nvPr>
            <p:ph type="sldNum" sz="quarter" idx="5"/>
          </p:nvPr>
        </p:nvSpPr>
        <p:spPr/>
        <p:txBody>
          <a:bodyPr/>
          <a:lstStyle/>
          <a:p>
            <a:fld id="{5873B5FE-D46A-48F5-88BC-DB319F408C03}" type="slidenum">
              <a:rPr lang="en-US" smtClean="0"/>
              <a:t>8</a:t>
            </a:fld>
            <a:endParaRPr lang="en-US"/>
          </a:p>
        </p:txBody>
      </p:sp>
    </p:spTree>
    <p:extLst>
      <p:ext uri="{BB962C8B-B14F-4D97-AF65-F5344CB8AC3E}">
        <p14:creationId xmlns:p14="http://schemas.microsoft.com/office/powerpoint/2010/main" val="2601703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From the evaluation, most participants found it useful to address the various challenges affecting homeless individuals in Los Angeles. The recommendations include the increasing the funding capacity and having maximum collaboration with the other healthcare teams help in maximizing the addressing of the various homeless challenges. There is a need to ensure there is equity in providing the healthcare interventions irrespective of the ethnicities to improve the care quality.</a:t>
            </a:r>
          </a:p>
        </p:txBody>
      </p:sp>
      <p:sp>
        <p:nvSpPr>
          <p:cNvPr id="4" name="Slide Number Placeholder 3"/>
          <p:cNvSpPr>
            <a:spLocks noGrp="1"/>
          </p:cNvSpPr>
          <p:nvPr>
            <p:ph type="sldNum" sz="quarter" idx="5"/>
          </p:nvPr>
        </p:nvSpPr>
        <p:spPr/>
        <p:txBody>
          <a:bodyPr/>
          <a:lstStyle/>
          <a:p>
            <a:fld id="{5873B5FE-D46A-48F5-88BC-DB319F408C03}" type="slidenum">
              <a:rPr lang="en-US" smtClean="0"/>
              <a:t>9</a:t>
            </a:fld>
            <a:endParaRPr lang="en-US"/>
          </a:p>
        </p:txBody>
      </p:sp>
    </p:spTree>
    <p:extLst>
      <p:ext uri="{BB962C8B-B14F-4D97-AF65-F5344CB8AC3E}">
        <p14:creationId xmlns:p14="http://schemas.microsoft.com/office/powerpoint/2010/main" val="568814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144796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3B188C-B8B5-4E66-A7C2-C03BE1D5ECBD}"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151286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494450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18169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1305055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3685921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38996207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1423341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69559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2100861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359654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3B188C-B8B5-4E66-A7C2-C03BE1D5ECBD}"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650976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3B188C-B8B5-4E66-A7C2-C03BE1D5ECBD}" type="datetimeFigureOut">
              <a:rPr lang="en-US" smtClean="0"/>
              <a:t>11/15/2024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230954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339922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171692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F3B188C-B8B5-4E66-A7C2-C03BE1D5ECBD}" type="datetimeFigureOut">
              <a:rPr lang="en-US" smtClean="0"/>
              <a:t>11/15/2024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2769911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3B188C-B8B5-4E66-A7C2-C03BE1D5ECBD}"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E33E64-215D-436C-AEBF-888F80FCF501}" type="slidenum">
              <a:rPr lang="en-US" smtClean="0"/>
              <a:t>‹#›</a:t>
            </a:fld>
            <a:endParaRPr lang="en-US"/>
          </a:p>
        </p:txBody>
      </p:sp>
    </p:spTree>
    <p:extLst>
      <p:ext uri="{BB962C8B-B14F-4D97-AF65-F5344CB8AC3E}">
        <p14:creationId xmlns:p14="http://schemas.microsoft.com/office/powerpoint/2010/main" val="3705203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F3B188C-B8B5-4E66-A7C2-C03BE1D5ECBD}" type="datetimeFigureOut">
              <a:rPr lang="en-US" smtClean="0"/>
              <a:t>11/15/2024</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DE33E64-215D-436C-AEBF-888F80FCF501}" type="slidenum">
              <a:rPr lang="en-US" smtClean="0"/>
              <a:t>‹#›</a:t>
            </a:fld>
            <a:endParaRPr lang="en-US"/>
          </a:p>
        </p:txBody>
      </p:sp>
    </p:spTree>
    <p:extLst>
      <p:ext uri="{BB962C8B-B14F-4D97-AF65-F5344CB8AC3E}">
        <p14:creationId xmlns:p14="http://schemas.microsoft.com/office/powerpoint/2010/main" val="472844944"/>
      </p:ext>
    </p:extLst>
  </p:cSld>
  <p:clrMap bg1="dk1" tx1="lt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02/cl2.1154" TargetMode="External"/><Relationship Id="rId2" Type="http://schemas.openxmlformats.org/officeDocument/2006/relationships/hyperlink" Target="https://doi.org/10.1097/MD.0000000000028816" TargetMode="External"/><Relationship Id="rId1" Type="http://schemas.openxmlformats.org/officeDocument/2006/relationships/slideLayout" Target="../slideLayouts/slideLayout2.xml"/><Relationship Id="rId4" Type="http://schemas.openxmlformats.org/officeDocument/2006/relationships/hyperlink" Target="https://doi.org/10.1016/j.focus.2022.10004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08F8F-78D3-028C-581D-C425BDFC49C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3A8E69F-611F-9FD7-68B8-4DA211B01431}"/>
              </a:ext>
            </a:extLst>
          </p:cNvPr>
          <p:cNvSpPr>
            <a:spLocks noGrp="1"/>
          </p:cNvSpPr>
          <p:nvPr>
            <p:ph idx="1"/>
          </p:nvPr>
        </p:nvSpPr>
        <p:spPr/>
        <p:txBody>
          <a:bodyPr>
            <a:normAutofit/>
          </a:bodyPr>
          <a:lstStyle/>
          <a:p>
            <a:pPr marL="0" indent="0" algn="ctr">
              <a:buNone/>
            </a:pPr>
            <a:r>
              <a:rPr lang="en-US" sz="4400" b="1" dirty="0">
                <a:latin typeface="Times New Roman" panose="02020603050405020304" pitchFamily="18" charset="0"/>
                <a:cs typeface="Times New Roman" panose="02020603050405020304" pitchFamily="18" charset="0"/>
              </a:rPr>
              <a:t>Practicum Step 4</a:t>
            </a:r>
          </a:p>
          <a:p>
            <a:pPr algn="ctr"/>
            <a:endParaRPr lang="en-US" b="1"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Student Name</a:t>
            </a:r>
          </a:p>
          <a:p>
            <a:pPr marL="0" indent="0" algn="ctr">
              <a:buNone/>
            </a:pPr>
            <a:r>
              <a:rPr lang="en-US" dirty="0">
                <a:latin typeface="Times New Roman" panose="02020603050405020304" pitchFamily="18" charset="0"/>
                <a:cs typeface="Times New Roman" panose="02020603050405020304" pitchFamily="18" charset="0"/>
              </a:rPr>
              <a:t>Institutional Affiliation</a:t>
            </a:r>
          </a:p>
          <a:p>
            <a:pPr marL="0" indent="0" algn="ctr">
              <a:buNone/>
            </a:pPr>
            <a:r>
              <a:rPr lang="en-US" dirty="0">
                <a:latin typeface="Times New Roman" panose="02020603050405020304" pitchFamily="18" charset="0"/>
                <a:cs typeface="Times New Roman" panose="02020603050405020304" pitchFamily="18" charset="0"/>
              </a:rPr>
              <a:t>Course Code</a:t>
            </a:r>
          </a:p>
          <a:p>
            <a:pPr marL="0" indent="0" algn="ctr">
              <a:buNone/>
            </a:pPr>
            <a:r>
              <a:rPr lang="en-US" dirty="0">
                <a:latin typeface="Times New Roman" panose="02020603050405020304" pitchFamily="18" charset="0"/>
                <a:cs typeface="Times New Roman" panose="02020603050405020304" pitchFamily="18" charset="0"/>
              </a:rPr>
              <a:t>Professor</a:t>
            </a:r>
          </a:p>
          <a:p>
            <a:pPr marL="0" indent="0" algn="ctr">
              <a:buNone/>
            </a:pPr>
            <a:r>
              <a:rPr lang="en-US"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4060411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7E1E5-F6BB-88BA-AFBC-1F457619346F}"/>
              </a:ext>
            </a:extLst>
          </p:cNvPr>
          <p:cNvSpPr>
            <a:spLocks noGrp="1"/>
          </p:cNvSpPr>
          <p:nvPr>
            <p:ph type="title"/>
          </p:nvPr>
        </p:nvSpPr>
        <p:spPr/>
        <p:txBody>
          <a:bodyPr/>
          <a:lstStyle/>
          <a:p>
            <a:endParaRPr lang="en-US"/>
          </a:p>
        </p:txBody>
      </p:sp>
      <p:sp>
        <p:nvSpPr>
          <p:cNvPr id="4" name="Rectangle 1">
            <a:extLst>
              <a:ext uri="{FF2B5EF4-FFF2-40B4-BE49-F238E27FC236}">
                <a16:creationId xmlns:a16="http://schemas.microsoft.com/office/drawing/2014/main" id="{0136799B-C76B-F815-B576-F562D5DAB770}"/>
              </a:ext>
            </a:extLst>
          </p:cNvPr>
          <p:cNvSpPr>
            <a:spLocks noGrp="1" noChangeArrowheads="1"/>
          </p:cNvSpPr>
          <p:nvPr>
            <p:ph idx="1"/>
          </p:nvPr>
        </p:nvSpPr>
        <p:spPr bwMode="auto">
          <a:xfrm>
            <a:off x="1263315" y="1818841"/>
            <a:ext cx="1027496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References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Bedmar, M. A.,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Veny</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 B., Lelong, B. A., Mut, F. S., Pou, J., Moyano, L. C., Toro, M. G., &amp;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Yáñez</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M. (2022). Health and access to healthcare in homeless people: Protocol for a mixed-methods study.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Medicine</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101</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(7). </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2"/>
              </a:rPr>
              <a:t>https://doi.org/10.1097/MD.0000000000028816</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Moledina, A., Magwood, O.,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Agbata</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 Hung, J., Saad, A.,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Thavorn</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 &amp;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Pottie</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K. (2021). A comprehensive review of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prioritised</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interventions to improve the health and wellbeing of persons with lived experience of homelessness.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Campbell Systematic Reviews</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17</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 </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3"/>
              </a:rPr>
              <a:t>https://doi.org/10.1002/cl2.1154</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Richards, J., &amp; Kuhn, R. (2022). Unsheltered homelessness and health: A literature review.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AJPM Focus</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 100043. </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4"/>
              </a:rPr>
              <a:t>https://doi.org/10.1016/j.focus.2022.100043</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3063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732DB-F225-3364-AA87-8BC83B92AF2C}"/>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F3D10E4F-F218-9312-22DE-4C8F10160814}"/>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homeless in Los Angeles face various economic, social and health challenges.</a:t>
            </a:r>
          </a:p>
          <a:p>
            <a:r>
              <a:rPr lang="en-US" dirty="0">
                <a:latin typeface="Times New Roman" panose="02020603050405020304" pitchFamily="18" charset="0"/>
                <a:cs typeface="Times New Roman" panose="02020603050405020304" pitchFamily="18" charset="0"/>
              </a:rPr>
              <a:t>Approximately 69,000 of the population in Los Angeles are homeless.</a:t>
            </a:r>
          </a:p>
          <a:p>
            <a:r>
              <a:rPr lang="en-US" dirty="0">
                <a:latin typeface="Times New Roman" panose="02020603050405020304" pitchFamily="18" charset="0"/>
                <a:cs typeface="Times New Roman" panose="02020603050405020304" pitchFamily="18" charset="0"/>
              </a:rPr>
              <a:t>It includes individuals from diverse ethnicities and economic backgrounds.</a:t>
            </a:r>
          </a:p>
          <a:p>
            <a:r>
              <a:rPr lang="en-US" dirty="0">
                <a:latin typeface="Times New Roman" panose="02020603050405020304" pitchFamily="18" charset="0"/>
                <a:cs typeface="Times New Roman" panose="02020603050405020304" pitchFamily="18" charset="0"/>
              </a:rPr>
              <a:t>The most affected individuals are those with mental illnesses, veterans, and African Americans.</a:t>
            </a:r>
          </a:p>
          <a:p>
            <a:pPr marL="0" indent="0" algn="r">
              <a:buNone/>
            </a:pPr>
            <a:endParaRPr lang="en-US" dirty="0">
              <a:latin typeface="Times New Roman" panose="02020603050405020304" pitchFamily="18" charset="0"/>
              <a:cs typeface="Times New Roman" panose="02020603050405020304" pitchFamily="18" charset="0"/>
            </a:endParaRPr>
          </a:p>
          <a:p>
            <a:pPr marL="0" indent="0" algn="r">
              <a:buNone/>
            </a:pPr>
            <a:r>
              <a:rPr lang="en-US" dirty="0">
                <a:latin typeface="Times New Roman" panose="02020603050405020304" pitchFamily="18" charset="0"/>
                <a:cs typeface="Times New Roman" panose="02020603050405020304" pitchFamily="18" charset="0"/>
              </a:rPr>
              <a:t>(Richard &amp;Kuhn,2022)</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2427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9A7F3-CC90-A200-6DAF-0F433DB52D7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Description of the Community</a:t>
            </a:r>
          </a:p>
        </p:txBody>
      </p:sp>
      <p:sp>
        <p:nvSpPr>
          <p:cNvPr id="3" name="Content Placeholder 2">
            <a:extLst>
              <a:ext uri="{FF2B5EF4-FFF2-40B4-BE49-F238E27FC236}">
                <a16:creationId xmlns:a16="http://schemas.microsoft.com/office/drawing/2014/main" id="{532717C5-7D82-554D-23A8-07F5F56FFA16}"/>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Los Angeles has an approximate population of above four million people of various ethnicities.</a:t>
            </a:r>
          </a:p>
          <a:p>
            <a:r>
              <a:rPr lang="en-US" dirty="0">
                <a:latin typeface="Times New Roman" panose="02020603050405020304" pitchFamily="18" charset="0"/>
                <a:cs typeface="Times New Roman" panose="02020603050405020304" pitchFamily="18" charset="0"/>
              </a:rPr>
              <a:t> Recreational, economic, and cultural activities take place in the city.</a:t>
            </a:r>
          </a:p>
          <a:p>
            <a:r>
              <a:rPr lang="en-US" dirty="0">
                <a:latin typeface="Times New Roman" panose="02020603050405020304" pitchFamily="18" charset="0"/>
                <a:cs typeface="Times New Roman" panose="02020603050405020304" pitchFamily="18" charset="0"/>
              </a:rPr>
              <a:t>The city still suffers from socioeconomic disparities, including homelessness</a:t>
            </a:r>
          </a:p>
          <a:p>
            <a:r>
              <a:rPr lang="en-US" dirty="0">
                <a:latin typeface="Times New Roman" panose="02020603050405020304" pitchFamily="18" charset="0"/>
                <a:cs typeface="Times New Roman" panose="02020603050405020304" pitchFamily="18" charset="0"/>
              </a:rPr>
              <a:t>The homelessness intersects with various mental illness and substance abuse.</a:t>
            </a:r>
          </a:p>
          <a:p>
            <a:r>
              <a:rPr lang="en-US" dirty="0">
                <a:latin typeface="Times New Roman" panose="02020603050405020304" pitchFamily="18" charset="0"/>
                <a:cs typeface="Times New Roman" panose="02020603050405020304" pitchFamily="18" charset="0"/>
              </a:rPr>
              <a:t>Majority of the homeless population are the immigrants who have fled to the state.</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2402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8B9BB-FFAE-2DE1-2A0E-DBAF290B1FF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Summary of the Needs Assessment (Step 1)</a:t>
            </a:r>
          </a:p>
        </p:txBody>
      </p:sp>
      <p:sp>
        <p:nvSpPr>
          <p:cNvPr id="3" name="Content Placeholder 2">
            <a:extLst>
              <a:ext uri="{FF2B5EF4-FFF2-40B4-BE49-F238E27FC236}">
                <a16:creationId xmlns:a16="http://schemas.microsoft.com/office/drawing/2014/main" id="{1C97BD82-EC33-E07E-46A0-10904B7A09A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There are various healthcare needs of the homeless in Los Angeles.</a:t>
            </a:r>
          </a:p>
          <a:p>
            <a:r>
              <a:rPr lang="en-US" dirty="0">
                <a:latin typeface="Times New Roman" panose="02020603050405020304" pitchFamily="18" charset="0"/>
                <a:cs typeface="Times New Roman" panose="02020603050405020304" pitchFamily="18" charset="0"/>
              </a:rPr>
              <a:t>There are various barriers to seeking quality healthcare, including mobility challenges.</a:t>
            </a:r>
          </a:p>
          <a:p>
            <a:r>
              <a:rPr lang="en-US" dirty="0">
                <a:latin typeface="Times New Roman" panose="02020603050405020304" pitchFamily="18" charset="0"/>
                <a:cs typeface="Times New Roman" panose="02020603050405020304" pitchFamily="18" charset="0"/>
              </a:rPr>
              <a:t>There is a shortage of affordable housing, causing an increased recycling of temporary shelters.</a:t>
            </a:r>
          </a:p>
          <a:p>
            <a:r>
              <a:rPr lang="en-US" dirty="0">
                <a:latin typeface="Times New Roman" panose="02020603050405020304" pitchFamily="18" charset="0"/>
                <a:cs typeface="Times New Roman" panose="02020603050405020304" pitchFamily="18" charset="0"/>
              </a:rPr>
              <a:t>The homeless suffer from various mental illnesses, including schizophrenia and depression.</a:t>
            </a:r>
          </a:p>
          <a:p>
            <a:r>
              <a:rPr lang="en-US" dirty="0">
                <a:latin typeface="Times New Roman" panose="02020603050405020304" pitchFamily="18" charset="0"/>
                <a:cs typeface="Times New Roman" panose="02020603050405020304" pitchFamily="18" charset="0"/>
              </a:rPr>
              <a:t>Although supportive social services exist, there is underfunding and overwhelming.</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599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A6F49-222F-206C-449C-2AC1C69083E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 Summary of Health Disparity Recommendation (Step 2)</a:t>
            </a:r>
          </a:p>
        </p:txBody>
      </p:sp>
      <p:sp>
        <p:nvSpPr>
          <p:cNvPr id="3" name="Content Placeholder 2">
            <a:extLst>
              <a:ext uri="{FF2B5EF4-FFF2-40B4-BE49-F238E27FC236}">
                <a16:creationId xmlns:a16="http://schemas.microsoft.com/office/drawing/2014/main" id="{6CDDDD11-496D-1688-D676-1D34119B5E9E}"/>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 recommendations include:</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Increase the funding system to healthcare facilities serving the homeless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Expand substance abuse and mental health treatment programs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Create affordable house programs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Collaborate with various stakeholders to address homeless needs</a:t>
            </a: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p:txBody>
      </p:sp>
      <p:pic>
        <p:nvPicPr>
          <p:cNvPr id="3074" name="Picture 2" descr="Resources">
            <a:extLst>
              <a:ext uri="{FF2B5EF4-FFF2-40B4-BE49-F238E27FC236}">
                <a16:creationId xmlns:a16="http://schemas.microsoft.com/office/drawing/2014/main" id="{FD77174E-B318-4875-3399-42CCAEA22B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7890" y="4627417"/>
            <a:ext cx="3075709" cy="1228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499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E2393-6476-2CC1-95E8-41C1025696D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Summary of the Community Assets, Strengths, and Programs ( Step 3)</a:t>
            </a:r>
          </a:p>
        </p:txBody>
      </p:sp>
      <p:sp>
        <p:nvSpPr>
          <p:cNvPr id="3" name="Content Placeholder 2">
            <a:extLst>
              <a:ext uri="{FF2B5EF4-FFF2-40B4-BE49-F238E27FC236}">
                <a16:creationId xmlns:a16="http://schemas.microsoft.com/office/drawing/2014/main" id="{76148648-875F-3ED0-F8D3-3CD47E889DD8}"/>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There is the existence of various nonprofitable organizations to offer support</a:t>
            </a:r>
          </a:p>
          <a:p>
            <a:r>
              <a:rPr lang="en-US" dirty="0">
                <a:latin typeface="Times New Roman" panose="02020603050405020304" pitchFamily="18" charset="0"/>
                <a:cs typeface="Times New Roman" panose="02020603050405020304" pitchFamily="18" charset="0"/>
              </a:rPr>
              <a:t>Health programs exist</a:t>
            </a:r>
          </a:p>
          <a:p>
            <a:r>
              <a:rPr lang="en-US" dirty="0">
                <a:latin typeface="Times New Roman" panose="02020603050405020304" pitchFamily="18" charset="0"/>
                <a:cs typeface="Times New Roman" panose="02020603050405020304" pitchFamily="18" charset="0"/>
              </a:rPr>
              <a:t>There are government initiatives</a:t>
            </a:r>
          </a:p>
          <a:p>
            <a:r>
              <a:rPr lang="en-US" dirty="0">
                <a:latin typeface="Times New Roman" panose="02020603050405020304" pitchFamily="18" charset="0"/>
                <a:cs typeface="Times New Roman" panose="02020603050405020304" pitchFamily="18" charset="0"/>
              </a:rPr>
              <a:t>There are community advocates and volunteers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lgn="r">
              <a:buNone/>
            </a:pPr>
            <a:r>
              <a:rPr lang="en-US" dirty="0">
                <a:latin typeface="Times New Roman" panose="02020603050405020304" pitchFamily="18" charset="0"/>
                <a:cs typeface="Times New Roman" panose="02020603050405020304" pitchFamily="18" charset="0"/>
              </a:rPr>
              <a:t>(Moledina et al., 2021)</a:t>
            </a:r>
          </a:p>
        </p:txBody>
      </p:sp>
    </p:spTree>
    <p:extLst>
      <p:ext uri="{BB962C8B-B14F-4D97-AF65-F5344CB8AC3E}">
        <p14:creationId xmlns:p14="http://schemas.microsoft.com/office/powerpoint/2010/main" val="708216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620AA-C9A7-E8E7-ABE1-D20E068C0D7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Description of the Agency and Summary of the Interview</a:t>
            </a:r>
          </a:p>
        </p:txBody>
      </p:sp>
      <p:sp>
        <p:nvSpPr>
          <p:cNvPr id="3" name="Content Placeholder 2">
            <a:extLst>
              <a:ext uri="{FF2B5EF4-FFF2-40B4-BE49-F238E27FC236}">
                <a16:creationId xmlns:a16="http://schemas.microsoft.com/office/drawing/2014/main" id="{13930B12-7364-F51A-0D92-9176CD2DA089}"/>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responsible agency for the homeless is The Los Angeles Homeless Services Authority (LAHSA).</a:t>
            </a:r>
          </a:p>
          <a:p>
            <a:r>
              <a:rPr lang="en-US" dirty="0">
                <a:latin typeface="Times New Roman" panose="02020603050405020304" pitchFamily="18" charset="0"/>
                <a:cs typeface="Times New Roman" panose="02020603050405020304" pitchFamily="18" charset="0"/>
              </a:rPr>
              <a:t>It coordinates various homeless activities.</a:t>
            </a:r>
          </a:p>
          <a:p>
            <a:r>
              <a:rPr lang="en-US" dirty="0">
                <a:latin typeface="Times New Roman" panose="02020603050405020304" pitchFamily="18" charset="0"/>
                <a:cs typeface="Times New Roman" panose="02020603050405020304" pitchFamily="18" charset="0"/>
              </a:rPr>
              <a:t>It conducts outreach programs and provides necessary shelter.</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2052" name="Picture 4" descr="L.A. Sheriff's outreach program ...">
            <a:extLst>
              <a:ext uri="{FF2B5EF4-FFF2-40B4-BE49-F238E27FC236}">
                <a16:creationId xmlns:a16="http://schemas.microsoft.com/office/drawing/2014/main" id="{AB425AA8-8E3D-4BA8-0775-6FA0D60A26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2595" y="3620654"/>
            <a:ext cx="4892386" cy="1838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539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4D904-8F04-77B2-9A46-998942B452F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How My Plan Supports Social Justice Advocacy to Improve Health</a:t>
            </a:r>
          </a:p>
        </p:txBody>
      </p:sp>
      <p:sp>
        <p:nvSpPr>
          <p:cNvPr id="3" name="Content Placeholder 2">
            <a:extLst>
              <a:ext uri="{FF2B5EF4-FFF2-40B4-BE49-F238E27FC236}">
                <a16:creationId xmlns:a16="http://schemas.microsoft.com/office/drawing/2014/main" id="{D1B5F5FA-B81D-ECF1-C600-916BBE5B8675}"/>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It ensures equitable access to the various healthcare services</a:t>
            </a:r>
          </a:p>
          <a:p>
            <a:r>
              <a:rPr lang="en-US" dirty="0">
                <a:latin typeface="Times New Roman" panose="02020603050405020304" pitchFamily="18" charset="0"/>
                <a:cs typeface="Times New Roman" panose="02020603050405020304" pitchFamily="18" charset="0"/>
              </a:rPr>
              <a:t>It provides affordable housing programs</a:t>
            </a:r>
          </a:p>
          <a:p>
            <a:r>
              <a:rPr lang="en-US" dirty="0">
                <a:latin typeface="Times New Roman" panose="02020603050405020304" pitchFamily="18" charset="0"/>
                <a:cs typeface="Times New Roman" panose="02020603050405020304" pitchFamily="18" charset="0"/>
              </a:rPr>
              <a:t>It ensures the delivery of culturally competent care.</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lgn="r">
              <a:buNone/>
            </a:pPr>
            <a:r>
              <a:rPr lang="en-US" dirty="0">
                <a:latin typeface="Times New Roman" panose="02020603050405020304" pitchFamily="18" charset="0"/>
                <a:cs typeface="Times New Roman" panose="02020603050405020304" pitchFamily="18" charset="0"/>
              </a:rPr>
              <a:t>(Bedmar et al., 2022)</a:t>
            </a:r>
          </a:p>
          <a:p>
            <a:endParaRPr lang="en-US" dirty="0">
              <a:latin typeface="Times New Roman" panose="02020603050405020304" pitchFamily="18" charset="0"/>
              <a:cs typeface="Times New Roman" panose="02020603050405020304" pitchFamily="18" charset="0"/>
            </a:endParaRPr>
          </a:p>
        </p:txBody>
      </p:sp>
      <p:pic>
        <p:nvPicPr>
          <p:cNvPr id="1028" name="Picture 4" descr="Homeless Outreach &amp; Mobile Engagement ...">
            <a:extLst>
              <a:ext uri="{FF2B5EF4-FFF2-40B4-BE49-F238E27FC236}">
                <a16:creationId xmlns:a16="http://schemas.microsoft.com/office/drawing/2014/main" id="{6F99D4D6-C168-4FC3-3DB1-C3F92EFD40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8213" y="3429000"/>
            <a:ext cx="2695575" cy="1965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7787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D7CA-F09D-5348-0036-F084D804C2D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Evaluation of the Presentation</a:t>
            </a:r>
          </a:p>
        </p:txBody>
      </p:sp>
      <p:sp>
        <p:nvSpPr>
          <p:cNvPr id="3" name="Content Placeholder 2">
            <a:extLst>
              <a:ext uri="{FF2B5EF4-FFF2-40B4-BE49-F238E27FC236}">
                <a16:creationId xmlns:a16="http://schemas.microsoft.com/office/drawing/2014/main" id="{BA142F4F-EF64-FA07-0696-E8BEC43B13C7}"/>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90% of the participants found the collected information insightful, well-researched, and appropriate.</a:t>
            </a:r>
          </a:p>
          <a:p>
            <a:r>
              <a:rPr lang="en-US" dirty="0">
                <a:latin typeface="Times New Roman" panose="02020603050405020304" pitchFamily="18" charset="0"/>
                <a:cs typeface="Times New Roman" panose="02020603050405020304" pitchFamily="18" charset="0"/>
              </a:rPr>
              <a:t>80% of the participants focused on addressing the challenges of homeless individuals in Los Angeles.</a:t>
            </a:r>
          </a:p>
          <a:p>
            <a:r>
              <a:rPr lang="en-US" dirty="0">
                <a:latin typeface="Times New Roman" panose="02020603050405020304" pitchFamily="18" charset="0"/>
                <a:cs typeface="Times New Roman" panose="02020603050405020304" pitchFamily="18" charset="0"/>
              </a:rPr>
              <a:t>95% of the respondents emphasized addressing the critical healthcare challenges of homeless people.</a:t>
            </a:r>
          </a:p>
          <a:p>
            <a:r>
              <a:rPr lang="en-US" dirty="0">
                <a:latin typeface="Times New Roman" panose="02020603050405020304" pitchFamily="18" charset="0"/>
                <a:cs typeface="Times New Roman" panose="02020603050405020304" pitchFamily="18" charset="0"/>
              </a:rPr>
              <a:t>90% of the participants considered the recommendations as actionable and practical.</a:t>
            </a:r>
          </a:p>
          <a:p>
            <a:pPr marL="0" indent="0" algn="r">
              <a:buNone/>
            </a:pPr>
            <a:r>
              <a:rPr lang="en-US" dirty="0">
                <a:latin typeface="Times New Roman" panose="02020603050405020304" pitchFamily="18" charset="0"/>
                <a:cs typeface="Times New Roman" panose="02020603050405020304" pitchFamily="18" charset="0"/>
              </a:rPr>
              <a:t>(Richard &amp;Kuhn,2022)</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8013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252</TotalTime>
  <Words>1349</Words>
  <Application>Microsoft Office PowerPoint</Application>
  <PresentationFormat>Widescreen</PresentationFormat>
  <Paragraphs>86</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Century Gothic</vt:lpstr>
      <vt:lpstr>Times New Roman</vt:lpstr>
      <vt:lpstr>Wingdings</vt:lpstr>
      <vt:lpstr>Wingdings 3</vt:lpstr>
      <vt:lpstr>Ion</vt:lpstr>
      <vt:lpstr>PowerPoint Presentation</vt:lpstr>
      <vt:lpstr>Introduction</vt:lpstr>
      <vt:lpstr>Description of the Community</vt:lpstr>
      <vt:lpstr>Summary of the Needs Assessment (Step 1)</vt:lpstr>
      <vt:lpstr> Summary of Health Disparity Recommendation (Step 2)</vt:lpstr>
      <vt:lpstr>Summary of the Community Assets, Strengths, and Programs ( Step 3)</vt:lpstr>
      <vt:lpstr>Description of the Agency and Summary of the Interview</vt:lpstr>
      <vt:lpstr>How My Plan Supports Social Justice Advocacy to Improve Health</vt:lpstr>
      <vt:lpstr>Evaluation of the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38</cp:revision>
  <dcterms:created xsi:type="dcterms:W3CDTF">2024-11-15T09:33:21Z</dcterms:created>
  <dcterms:modified xsi:type="dcterms:W3CDTF">2024-11-15T13:46:07Z</dcterms:modified>
</cp:coreProperties>
</file>