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  <p:sldMasterId id="2147483653" r:id="rId5"/>
  </p:sldMasterIdLst>
  <p:notesMasterIdLst>
    <p:notesMasterId r:id="rId7"/>
  </p:notesMasterIdLst>
  <p:handoutMasterIdLst>
    <p:handoutMasterId r:id="rId8"/>
  </p:handoutMasterIdLst>
  <p:sldIdLst>
    <p:sldId id="258" r:id="rId6"/>
  </p:sldIdLst>
  <p:sldSz cx="27432000" cy="18288000"/>
  <p:notesSz cx="6858000" cy="9144000"/>
  <p:defaultTextStyle>
    <a:defPPr>
      <a:defRPr lang="en-US"/>
    </a:defPPr>
    <a:lvl1pPr marL="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8640" userDrawn="1">
          <p15:clr>
            <a:srgbClr val="A4A3A4"/>
          </p15:clr>
        </p15:guide>
        <p15:guide id="3" orient="horz" pos="57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99"/>
    <a:srgbClr val="C7D5ED"/>
    <a:srgbClr val="F6F8FC"/>
    <a:srgbClr val="545554"/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98" autoAdjust="0"/>
    <p:restoredTop sz="94632" autoAdjust="0"/>
  </p:normalViewPr>
  <p:slideViewPr>
    <p:cSldViewPr snapToObjects="1" showGuides="1">
      <p:cViewPr>
        <p:scale>
          <a:sx n="40" d="100"/>
          <a:sy n="40" d="100"/>
        </p:scale>
        <p:origin x="279" y="-48"/>
      </p:cViewPr>
      <p:guideLst>
        <p:guide pos="8640"/>
        <p:guide orient="horz"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79" d="100"/>
          <a:sy n="79" d="100"/>
        </p:scale>
        <p:origin x="-376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0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3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1577A563-1DFB-A148-8992-034734602A2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81400" y="369717"/>
            <a:ext cx="20574000" cy="79142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4572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Poster presentation title</a:t>
            </a:r>
          </a:p>
        </p:txBody>
      </p: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96DA654B-51EF-7D48-BB09-09FBB829AD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81400" y="1161146"/>
            <a:ext cx="20574000" cy="61555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429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Authors and co-Authors / collaborators</a:t>
            </a:r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51520EFC-303B-B948-949B-08B234FA88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400" y="1819703"/>
            <a:ext cx="20574000" cy="5569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048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affiliated programs, institutions, organizations, schools, etc.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F0BE95D8-3F03-5843-BCAB-4C11949F34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4800" y="3193143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89A7C310-1CDD-4F48-943C-F7978D1EB1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3914" y="875851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METHODOLOGY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B16F2EB0-C131-4241-A6C2-2E4CBD0258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086600" y="3182775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CLINICAL QUESTION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AB7AD0AA-A50F-D34C-A759-F2DDA7323D2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68400" y="316204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RESULTS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65335A9C-A13A-1544-AD37-0C89F7E3D3B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693744" y="304800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IMPLICATIONS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EAC7053-C72D-5348-819B-36784C2EF31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661087" y="9155029"/>
            <a:ext cx="6466114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CONCLUSIONS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4EFA90DA-87B9-A946-9C4A-551DC46A898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0661087" y="14020800"/>
            <a:ext cx="6444343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REFERENCES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372552D2-E0BE-044B-B32B-FC7C7197123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800" y="39738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CB3EA696-8799-8246-9DAB-ECA3F2FBAE9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04800" y="93840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BC9DC11-AFC9-BB4E-8155-301AB1FC793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30144" y="4333623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C56CB46E-73C2-324B-92AC-F43451D295F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3868400" y="42024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CBA5135E-79B4-1945-BC28-A7D184BDB2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0693744" y="4682924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17EB2D0-3B44-3F46-910B-6F669368BD1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0682857" y="982571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2980F4DB-89B0-0246-8784-F8358D57653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0682858" y="14782802"/>
            <a:ext cx="6433457" cy="2880789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2400" dirty="0"/>
            </a:lvl1pPr>
            <a:lvl2pPr marL="219231" indent="0">
              <a:buNone/>
              <a:tabLst/>
              <a:defRPr lang="en-US" sz="2400" dirty="0"/>
            </a:lvl2pPr>
            <a:lvl3pPr marL="219231" indent="0">
              <a:buNone/>
              <a:tabLst/>
              <a:defRPr lang="en-US" sz="2400" dirty="0"/>
            </a:lvl3pPr>
            <a:lvl4pPr marL="439974" indent="-220743">
              <a:tabLst/>
              <a:defRPr lang="en-US" sz="2400" dirty="0"/>
            </a:lvl4pPr>
            <a:lvl5pPr marL="439974" indent="-220743">
              <a:tabLst/>
              <a:defRPr lang="en-US" sz="24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</a:t>
            </a:r>
            <a:r>
              <a:rPr lang="en-US" dirty="0" err="1"/>
              <a:t>leveL</a:t>
            </a:r>
            <a:endParaRPr lang="en-US" dirty="0"/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CAC3B77C-1766-4E7B-8B0B-FA087AD4AE7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086600" y="8758511"/>
            <a:ext cx="6477000" cy="132343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PROJECT EVALUATION/RESULTS</a:t>
            </a:r>
          </a:p>
        </p:txBody>
      </p:sp>
      <p:sp>
        <p:nvSpPr>
          <p:cNvPr id="22" name="Text Placeholder 13">
            <a:extLst>
              <a:ext uri="{FF2B5EF4-FFF2-40B4-BE49-F238E27FC236}">
                <a16:creationId xmlns:a16="http://schemas.microsoft.com/office/drawing/2014/main" id="{C2FCF207-754E-418A-9461-B28EB9C5AEF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086600" y="102222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74" userDrawn="1">
          <p15:clr>
            <a:srgbClr val="FBAE40"/>
          </p15:clr>
        </p15:guide>
        <p15:guide id="2" orient="horz" pos="11246" userDrawn="1">
          <p15:clr>
            <a:srgbClr val="FBAE40"/>
          </p15:clr>
        </p15:guide>
        <p15:guide id="3" pos="192" userDrawn="1">
          <p15:clr>
            <a:srgbClr val="FBAE40"/>
          </p15:clr>
        </p15:guide>
        <p15:guide id="4" pos="4272" userDrawn="1">
          <p15:clr>
            <a:srgbClr val="FBAE40"/>
          </p15:clr>
        </p15:guide>
        <p15:guide id="5" pos="4464" userDrawn="1">
          <p15:clr>
            <a:srgbClr val="FBAE40"/>
          </p15:clr>
        </p15:guide>
        <p15:guide id="6" pos="8544" userDrawn="1">
          <p15:clr>
            <a:srgbClr val="FBAE40"/>
          </p15:clr>
        </p15:guide>
        <p15:guide id="7" pos="8736" userDrawn="1">
          <p15:clr>
            <a:srgbClr val="FBAE40"/>
          </p15:clr>
        </p15:guide>
        <p15:guide id="8" pos="12816" userDrawn="1">
          <p15:clr>
            <a:srgbClr val="FBAE40"/>
          </p15:clr>
        </p15:guide>
        <p15:guide id="9" pos="13008" userDrawn="1">
          <p15:clr>
            <a:srgbClr val="FBAE40"/>
          </p15:clr>
        </p15:guide>
        <p15:guide id="10" pos="1708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1140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9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152401" y="2986589"/>
            <a:ext cx="6781801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629399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629398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629398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304800" y="2986589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477001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477000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  <p:extLst>
      <p:ext uri="{BB962C8B-B14F-4D97-AF65-F5344CB8AC3E}">
        <p14:creationId xmlns:p14="http://schemas.microsoft.com/office/powerpoint/2010/main" val="318420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6/j.amepre.2022.05.014" TargetMode="External"/><Relationship Id="rId2" Type="http://schemas.openxmlformats.org/officeDocument/2006/relationships/hyperlink" Target="https://doi.org/10.1097/QAI.0000000000002790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who.int/news-room/fact-sheets/detail/depression" TargetMode="External"/><Relationship Id="rId5" Type="http://schemas.openxmlformats.org/officeDocument/2006/relationships/hyperlink" Target="https://doi.org/10.15585/mmwr.mm7224a1" TargetMode="External"/><Relationship Id="rId4" Type="http://schemas.openxmlformats.org/officeDocument/2006/relationships/hyperlink" Target="https://doi.org/10.1007/s12325-023-02622-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023262-4614-1A4C-8F48-867592ED43F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1734" y="203537"/>
            <a:ext cx="27105157" cy="1015663"/>
          </a:xfrm>
        </p:spPr>
        <p:txBody>
          <a:bodyPr/>
          <a:lstStyle/>
          <a:p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FACE-T0-FACE COGNITIVE BEHAVIORAL THERAPY FOR ADULTS WITH DEPRESSION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2CFC6-E25A-C045-A3CA-D28E57F73F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7732" y="1884485"/>
            <a:ext cx="21869400" cy="646331"/>
          </a:xfrm>
        </p:spPr>
        <p:txBody>
          <a:bodyPr/>
          <a:lstStyle/>
          <a:p>
            <a:r>
              <a:rPr lang="en-US" sz="3600" b="0" dirty="0">
                <a:latin typeface="Calibri" panose="020F0502020204030204" pitchFamily="34" charset="0"/>
                <a:cs typeface="Calibri" panose="020F0502020204030204" pitchFamily="34" charset="0"/>
              </a:rPr>
              <a:t>Chinyere E. </a:t>
            </a:r>
            <a:r>
              <a:rPr lang="en-US" sz="3600" b="0" dirty="0" err="1">
                <a:latin typeface="Calibri" panose="020F0502020204030204" pitchFamily="34" charset="0"/>
                <a:cs typeface="Calibri" panose="020F0502020204030204" pitchFamily="34" charset="0"/>
              </a:rPr>
              <a:t>Uzoukwu</a:t>
            </a:r>
            <a:endParaRPr lang="en-US" sz="3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EF424-4DB5-C546-A802-50FC3B742A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2971800"/>
            <a:ext cx="6779904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2BAE0C8-6CA6-0D42-93A8-F176DEDB95A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100770" y="2971800"/>
            <a:ext cx="6615232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METHODOLOGY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4176C86-0D66-B644-96DD-6BA8C83A119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4775" y="3505203"/>
            <a:ext cx="6787524" cy="1144928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Depression is among the most prevalent mental health disorders, affecting over 3.8% of the global population. However, less than 25% of the global population receives adequate or optimal care (World Health Organization, 2023).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18% of the American population has depression (Lee et al., 2023).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the disorder costs the country an excess of $330 billion (Greenberg et al., 2023), less than 50% of the adults diagnosed with depression in the U.S. receive adequate care (Goodwin et al., 2022).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Delayed treatment of depression increases the risk of disability, morbidity, and high cost of care.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demonstrates the utility of cognitive behavioral therapy (CBT) in reducing depressive symptoms and improving patients’ quality of life (Brown et al., 2021).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Aim: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integrate motivational interviewing techniques in current behavioral health practice to enhance long-term adherence to psychotropic medications among adult patients at the behavioral health clinic.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9ACCF44-3857-DA40-9FB6-08724D07ECF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172065" y="15474648"/>
            <a:ext cx="6787524" cy="2585323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adults diagnosed with depression in a mental health clinic, does implementing nurse-led face-to-face cognitive behavioral therapy compared to the current practice impact PHQ-9 scores over 10 weeks?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12D9379-792D-4F4F-8EDB-A4EB0C6EE25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7121714" y="3581400"/>
            <a:ext cx="6594285" cy="1307434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Translational Science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odel: 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Knowledge-to-Action (KTA) model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Setting: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Outpatient mental and behavioral health clinic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Population: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40-50 new and existing patients with a confirmed diagnosis of depression</a:t>
            </a:r>
            <a:endParaRPr lang="en-US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Inclusion Criteria: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18-65 years and not currently receiving another psychological intervention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Exclusion Criteria: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Individuals less than 18 years of age, no confirmed diagnosis of depression, individuals with other psychiatric disorders, comorbid psychiatric disorders, and cognitive impairments that could compromise participation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Face-to-face cognitive behavioral therapy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Formative Evaluation: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Chart audits done twice a week and weekly staff meetings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Summative Evaluation: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PHQ-9 scores post-implementation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Outcome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Changes in depressive symptoms</a:t>
            </a:r>
            <a:endParaRPr lang="en-US" sz="240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Collection: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Patient-reported surveys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Source: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Patient Health Questionnaire (PHQ-9)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Analysis:</a:t>
            </a:r>
            <a:r>
              <a:rPr lang="en-US" sz="2400" b="1" i="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Wilcoxon signed-rank test or paired samples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ttest</a:t>
            </a:r>
            <a:endParaRPr lang="en-US" sz="240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Timeframe: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Intervention implementation: 8 weeks; Total implementation: 10 weeks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4BF6C29-3EA5-D143-8743-C49F6BAD29F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0774522" y="3686414"/>
            <a:ext cx="6581278" cy="4212840"/>
          </a:xfrm>
          <a:noFill/>
        </p:spPr>
        <p:txBody>
          <a:bodyPr/>
          <a:lstStyle/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Improvement of patients’ outcomes, including reduction of depressive symptoms and improvement of their quality of life.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Enhance the adoption of evidence-based practice (EBP) interventions such as CBT in addressing depression.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Motivate the implementation of staff training programs to ensure the sustainability of changes in using CBT as an intervention for depression.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94FC43D-C451-BE4B-916B-7339DCD03C33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20695362" y="10711913"/>
            <a:ext cx="6631582" cy="7155805"/>
          </a:xfrm>
        </p:spPr>
        <p:txBody>
          <a:bodyPr/>
          <a:lstStyle/>
          <a:p>
            <a:r>
              <a:rPr lang="en-US" sz="1500" dirty="0"/>
              <a:t>Brown, L. K., Chernoff, M., Kennard, B. D., Emslie, G. J., Lypen, K., Buisson, S., Weinberg, A., Whiteley, L. B., Traite, S., Krotje, C., Harriff, L., Townley, E., Bunch, A., Purswani, M., Shaw, R., Spector, S. A., Agwu, A., Shapiro, D. E., &amp; IMPAACT 2002 team (2021). Site-randomized controlled trial of a combined cognitive behavioral therapy and a medication management algorithm for treatment of depression among youth living with hiv in the United States. </a:t>
            </a:r>
            <a:r>
              <a:rPr lang="en-US" sz="1500" i="1" dirty="0"/>
              <a:t>Journal of acquired immune deficiency syndromes (1999)</a:t>
            </a:r>
            <a:r>
              <a:rPr lang="en-US" sz="1500" dirty="0"/>
              <a:t>, </a:t>
            </a:r>
            <a:r>
              <a:rPr lang="en-US" sz="1500" i="1" dirty="0"/>
              <a:t>88</a:t>
            </a:r>
            <a:r>
              <a:rPr lang="en-US" sz="1500" dirty="0"/>
              <a:t>(5), 497–505</a:t>
            </a:r>
            <a:r>
              <a:rPr lang="en-US" sz="1500" u="sng" dirty="0"/>
              <a:t>. </a:t>
            </a:r>
            <a:r>
              <a:rPr lang="en-US" sz="1500" u="sng" dirty="0">
                <a:hlinkClick r:id="rId2"/>
              </a:rPr>
              <a:t>https://doi.org/10.1097/QAI.0000000000002790</a:t>
            </a:r>
            <a:r>
              <a:rPr lang="en-US" sz="1500" dirty="0"/>
              <a:t> </a:t>
            </a:r>
            <a:endParaRPr lang="en-GB" sz="1500" dirty="0"/>
          </a:p>
          <a:p>
            <a:r>
              <a:rPr lang="en-US" sz="1500" dirty="0"/>
              <a:t>Goodwin, R. D., Dierker, L. C., Wu, M., Galea, S., Hoven, C. W., &amp; Weinberger, A. H. (2022). Trends in U.S. depression prevalence from 2015 to 2020: The widening treatment gap. </a:t>
            </a:r>
            <a:r>
              <a:rPr lang="en-US" sz="1500" i="1" dirty="0"/>
              <a:t>American Journal of Preventive Medicine</a:t>
            </a:r>
            <a:r>
              <a:rPr lang="en-US" sz="1500" dirty="0"/>
              <a:t>, </a:t>
            </a:r>
            <a:r>
              <a:rPr lang="en-US" sz="1500" i="1" dirty="0"/>
              <a:t>63</a:t>
            </a:r>
            <a:r>
              <a:rPr lang="en-US" sz="1500" dirty="0"/>
              <a:t>(5), 726–733. </a:t>
            </a:r>
            <a:r>
              <a:rPr lang="en-US" sz="1500" u="sng" dirty="0">
                <a:hlinkClick r:id="rId3"/>
              </a:rPr>
              <a:t>https://doi.org/10.1016/j.amepre.2022.05.014</a:t>
            </a:r>
            <a:r>
              <a:rPr lang="en-US" sz="1500" dirty="0"/>
              <a:t> </a:t>
            </a:r>
            <a:endParaRPr lang="en-GB" sz="1500" dirty="0"/>
          </a:p>
          <a:p>
            <a:r>
              <a:rPr lang="en-US" sz="1500" dirty="0"/>
              <a:t>Greenberg, P., Chitnis, A., Louie, D., Suthoff, E., Chen, S. Y., Maitland, J., Gagnon-Sanschagrin, P., Fournier, A. A., &amp; Kessler, R. C. (2023). The economic burden of adults with major depressive disorder in the United States (2019). </a:t>
            </a:r>
            <a:r>
              <a:rPr lang="en-US" sz="1500" i="1" dirty="0"/>
              <a:t>Advances in Therapy</a:t>
            </a:r>
            <a:r>
              <a:rPr lang="en-US" sz="1500" dirty="0"/>
              <a:t>, </a:t>
            </a:r>
            <a:r>
              <a:rPr lang="en-US" sz="1500" i="1" dirty="0"/>
              <a:t>40</a:t>
            </a:r>
            <a:r>
              <a:rPr lang="en-US" sz="1500" dirty="0"/>
              <a:t>(10), 4460–4479. </a:t>
            </a:r>
            <a:r>
              <a:rPr lang="en-US" sz="1500" u="sng" dirty="0">
                <a:hlinkClick r:id="rId4"/>
              </a:rPr>
              <a:t>https://doi.org/10.1007/s12325-023-02622-x</a:t>
            </a:r>
            <a:r>
              <a:rPr lang="en-US" sz="1500" dirty="0"/>
              <a:t> </a:t>
            </a:r>
            <a:endParaRPr lang="en-GB" sz="1500" dirty="0"/>
          </a:p>
          <a:p>
            <a:r>
              <a:rPr lang="en-US" sz="1500" dirty="0"/>
              <a:t>Lee, B., Wang, Y., Carlson, S. A., Greenlund, K. J., Lu, H., Liu, Y., Croft, J. B., Eke, P. I., Town, M., &amp; Thomas, C. W. (2023). National, state-level, and county-level prevalence estimates of adults aged ≥18 years self-reporting a lifetime diagnosis of depression - United States, 2020. </a:t>
            </a:r>
            <a:r>
              <a:rPr lang="en-US" sz="1500" i="1" dirty="0"/>
              <a:t>MMWR. Morbidity and Mortality Weekly Report</a:t>
            </a:r>
            <a:r>
              <a:rPr lang="en-US" sz="1500" dirty="0"/>
              <a:t>, </a:t>
            </a:r>
            <a:r>
              <a:rPr lang="en-US" sz="1500" i="1" dirty="0"/>
              <a:t>72</a:t>
            </a:r>
            <a:r>
              <a:rPr lang="en-US" sz="1500" dirty="0"/>
              <a:t>(24), 644–650. </a:t>
            </a:r>
            <a:r>
              <a:rPr lang="en-US" sz="1500" u="sng" dirty="0">
                <a:hlinkClick r:id="rId5"/>
              </a:rPr>
              <a:t>https://doi.org/10.15585/mmwr.mm7224a1</a:t>
            </a:r>
            <a:r>
              <a:rPr lang="en-US" sz="1500" dirty="0"/>
              <a:t> </a:t>
            </a:r>
            <a:endParaRPr lang="en-GB" sz="1500" dirty="0"/>
          </a:p>
          <a:p>
            <a:r>
              <a:rPr lang="en-US" sz="1500" dirty="0"/>
              <a:t>World Health Organization. (2023). </a:t>
            </a:r>
            <a:r>
              <a:rPr lang="en-US" sz="1500" i="1" dirty="0"/>
              <a:t>Depressive disorder (depression)</a:t>
            </a:r>
            <a:r>
              <a:rPr lang="en-US" sz="1500" dirty="0"/>
              <a:t>. </a:t>
            </a:r>
            <a:r>
              <a:rPr lang="en-US" sz="1500" u="sng" dirty="0">
                <a:hlinkClick r:id="rId6"/>
              </a:rPr>
              <a:t>https://www.who.int/news-room/fact-sheets/detail/depression</a:t>
            </a:r>
            <a:r>
              <a:rPr lang="en-US" sz="1500" dirty="0"/>
              <a:t> </a:t>
            </a:r>
            <a:endParaRPr lang="en-GB" sz="1500" dirty="0"/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6711078C-9D9E-4DF8-A713-352487EB51E9}"/>
              </a:ext>
            </a:extLst>
          </p:cNvPr>
          <p:cNvSpPr txBox="1">
            <a:spLocks/>
          </p:cNvSpPr>
          <p:nvPr/>
        </p:nvSpPr>
        <p:spPr>
          <a:xfrm>
            <a:off x="13868400" y="2971800"/>
            <a:ext cx="6629400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86DB004B-B891-4316-8143-83B375A2FC17}"/>
              </a:ext>
            </a:extLst>
          </p:cNvPr>
          <p:cNvSpPr txBox="1">
            <a:spLocks/>
          </p:cNvSpPr>
          <p:nvPr/>
        </p:nvSpPr>
        <p:spPr>
          <a:xfrm>
            <a:off x="20666265" y="2971800"/>
            <a:ext cx="6613335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IMPLICATIONS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D7357AA3-7767-4293-903A-C909398D03AF}"/>
              </a:ext>
            </a:extLst>
          </p:cNvPr>
          <p:cNvSpPr txBox="1">
            <a:spLocks/>
          </p:cNvSpPr>
          <p:nvPr/>
        </p:nvSpPr>
        <p:spPr>
          <a:xfrm>
            <a:off x="20808043" y="7946843"/>
            <a:ext cx="6623957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CONCLUSIONS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113BEA7F-632F-4FFE-A7AE-BE745561D9AF}"/>
              </a:ext>
            </a:extLst>
          </p:cNvPr>
          <p:cNvSpPr txBox="1">
            <a:spLocks/>
          </p:cNvSpPr>
          <p:nvPr/>
        </p:nvSpPr>
        <p:spPr>
          <a:xfrm>
            <a:off x="161026" y="15145107"/>
            <a:ext cx="679132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QUESTION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4E05F94-CA43-4D6F-B07F-38C6973773A4}"/>
              </a:ext>
            </a:extLst>
          </p:cNvPr>
          <p:cNvSpPr txBox="1">
            <a:spLocks/>
          </p:cNvSpPr>
          <p:nvPr/>
        </p:nvSpPr>
        <p:spPr>
          <a:xfrm>
            <a:off x="20668324" y="10388747"/>
            <a:ext cx="662395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368233799"/>
      </p:ext>
    </p:extLst>
  </p:cSld>
  <p:clrMapOvr>
    <a:masterClrMapping/>
  </p:clrMapOvr>
</p:sld>
</file>

<file path=ppt/theme/theme1.xml><?xml version="1.0" encoding="utf-8"?>
<a:theme xmlns:a="http://schemas.openxmlformats.org/drawingml/2006/main" name="With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39AE24C9-BE46-B142-8FDB-84C70E8283D9}"/>
    </a:ext>
  </a:extLst>
</a:theme>
</file>

<file path=ppt/theme/theme2.xml><?xml version="1.0" encoding="utf-8"?>
<a:theme xmlns:a="http://schemas.openxmlformats.org/drawingml/2006/main" name="Without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B8008906-C728-D147-9DBA-2156C83D3A8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b7412cc2-8c54-4109-8bdb-a0d9e879cd0e" xsi:nil="true"/>
    <TaxCatchAll xmlns="ebf7c323-d544-45fe-96ae-e20868859bfe" xsi:nil="true"/>
    <lcf76f155ced4ddcb4097134ff3c332f xmlns="b7412cc2-8c54-4109-8bdb-a0d9e879cd0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22D65F7A54174E98A28353DA67A368" ma:contentTypeVersion="18" ma:contentTypeDescription="Create a new document." ma:contentTypeScope="" ma:versionID="47b6b655efb31a0b60361fdd0bdae503">
  <xsd:schema xmlns:xsd="http://www.w3.org/2001/XMLSchema" xmlns:xs="http://www.w3.org/2001/XMLSchema" xmlns:p="http://schemas.microsoft.com/office/2006/metadata/properties" xmlns:ns2="b7412cc2-8c54-4109-8bdb-a0d9e879cd0e" xmlns:ns3="ebf7c323-d544-45fe-96ae-e20868859bfe" targetNamespace="http://schemas.microsoft.com/office/2006/metadata/properties" ma:root="true" ma:fieldsID="f72c1ce9593b4f0ed80ed357cee48c47" ns2:_="" ns3:_="">
    <xsd:import namespace="b7412cc2-8c54-4109-8bdb-a0d9e879cd0e"/>
    <xsd:import namespace="ebf7c323-d544-45fe-96ae-e20868859b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Comment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412cc2-8c54-4109-8bdb-a0d9e879cd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Comments" ma:index="18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bbb6d5a3-f596-450b-b1ba-fe4d84599c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f7c323-d544-45fe-96ae-e20868859bf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ff5dca5c-f859-4ec1-93db-7f1f4bb2187b}" ma:internalName="TaxCatchAll" ma:showField="CatchAllData" ma:web="ebf7c323-d544-45fe-96ae-e20868859b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2E3C1F-0856-42DD-8FC4-F62984DFEBCD}">
  <ds:schemaRefs>
    <ds:schemaRef ds:uri="http://purl.org/dc/terms/"/>
    <ds:schemaRef ds:uri="206d4e98-133b-49dc-8987-a81603ec3b31"/>
    <ds:schemaRef ds:uri="4f713e13-41aa-44b4-85c0-8602a305a90b"/>
    <ds:schemaRef ds:uri="http://www.w3.org/XML/1998/namespace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b7412cc2-8c54-4109-8bdb-a0d9e879cd0e"/>
    <ds:schemaRef ds:uri="ebf7c323-d544-45fe-96ae-e20868859bfe"/>
  </ds:schemaRefs>
</ds:datastoreItem>
</file>

<file path=customXml/itemProps2.xml><?xml version="1.0" encoding="utf-8"?>
<ds:datastoreItem xmlns:ds="http://schemas.openxmlformats.org/officeDocument/2006/customXml" ds:itemID="{5DD1A1CD-F5B6-43A1-A6F1-8CEEA73556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A6A4CD-F949-4D3D-914B-F2B53E4A80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412cc2-8c54-4109-8bdb-a0d9e879cd0e"/>
    <ds:schemaRef ds:uri="ebf7c323-d544-45fe-96ae-e20868859b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36x48-Template-V2b</Template>
  <TotalTime>17472</TotalTime>
  <Words>628</Words>
  <Application>Microsoft Office PowerPoint</Application>
  <PresentationFormat>Custom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Narrow</vt:lpstr>
      <vt:lpstr>Calibri</vt:lpstr>
      <vt:lpstr>Times New Roman</vt:lpstr>
      <vt:lpstr>Trebuchet MS</vt:lpstr>
      <vt:lpstr>With Guides</vt:lpstr>
      <vt:lpstr>Without Guides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Station 5</dc:creator>
  <dc:description>This template is the property of PosterPresentations.com. Call us if you need help with this poster template._x000d_
1-866-649-3004           _x000d_
 (c)PosterPresentations.com</dc:description>
  <cp:lastModifiedBy>Admin</cp:lastModifiedBy>
  <cp:revision>166</cp:revision>
  <dcterms:created xsi:type="dcterms:W3CDTF">2019-01-09T23:43:53Z</dcterms:created>
  <dcterms:modified xsi:type="dcterms:W3CDTF">2024-11-16T18:06:02Z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0x0101005922D65F7A54174E98A28353DA67A368</vt:lpwstr>
  </property>
</Properties>
</file>