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7.xml" ContentType="application/vnd.openxmlformats-officedocument.presentationml.tags+xml"/>
  <Override PartName="/ppt/notesSlides/notesSlide1.xml" ContentType="application/vnd.openxmlformats-officedocument.presentationml.notesSlide+xml"/>
  <Override PartName="/ppt/tags/tag18.xml" ContentType="application/vnd.openxmlformats-officedocument.presentationml.tags+xml"/>
  <Override PartName="/ppt/notesSlides/notesSlide2.xml" ContentType="application/vnd.openxmlformats-officedocument.presentationml.notesSlide+xml"/>
  <Override PartName="/ppt/tags/tag19.xml" ContentType="application/vnd.openxmlformats-officedocument.presentationml.tags+xml"/>
  <Override PartName="/ppt/notesSlides/notesSlide3.xml" ContentType="application/vnd.openxmlformats-officedocument.presentationml.notesSlide+xml"/>
  <Override PartName="/ppt/tags/tag20.xml" ContentType="application/vnd.openxmlformats-officedocument.presentationml.tags+xml"/>
  <Override PartName="/ppt/notesSlides/notesSlide4.xml" ContentType="application/vnd.openxmlformats-officedocument.presentationml.notesSlide+xml"/>
  <Override PartName="/ppt/tags/tag21.xml" ContentType="application/vnd.openxmlformats-officedocument.presentationml.tags+xml"/>
  <Override PartName="/ppt/notesSlides/notesSlide5.xml" ContentType="application/vnd.openxmlformats-officedocument.presentationml.notesSlide+xml"/>
  <Override PartName="/ppt/tags/tag22.xml" ContentType="application/vnd.openxmlformats-officedocument.presentationml.tags+xml"/>
  <Override PartName="/ppt/notesSlides/notesSlide6.xml" ContentType="application/vnd.openxmlformats-officedocument.presentationml.notesSlide+xml"/>
  <Override PartName="/ppt/tags/tag23.xml" ContentType="application/vnd.openxmlformats-officedocument.presentationml.tags+xml"/>
  <Override PartName="/ppt/notesSlides/notesSlide7.xml" ContentType="application/vnd.openxmlformats-officedocument.presentationml.notesSlide+xml"/>
  <Override PartName="/ppt/tags/tag24.xml" ContentType="application/vnd.openxmlformats-officedocument.presentationml.tags+xml"/>
  <Override PartName="/ppt/notesSlides/notesSlide8.xml" ContentType="application/vnd.openxmlformats-officedocument.presentationml.notesSlide+xml"/>
  <Override PartName="/ppt/tags/tag25.xml" ContentType="application/vnd.openxmlformats-officedocument.presentationml.tags+xml"/>
  <Override PartName="/ppt/notesSlides/notesSlide9.xml" ContentType="application/vnd.openxmlformats-officedocument.presentationml.notesSlide+xml"/>
  <Override PartName="/ppt/tags/tag26.xml" ContentType="application/vnd.openxmlformats-officedocument.presentationml.tags+xml"/>
  <Override PartName="/ppt/notesSlides/notesSlide10.xml" ContentType="application/vnd.openxmlformats-officedocument.presentationml.notesSlide+xml"/>
  <Override PartName="/ppt/tags/tag27.xml" ContentType="application/vnd.openxmlformats-officedocument.presentationml.tags+xml"/>
  <Override PartName="/ppt/notesSlides/notesSlide11.xml" ContentType="application/vnd.openxmlformats-officedocument.presentationml.notesSlide+xml"/>
  <Override PartName="/ppt/tags/tag28.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8" r:id="rId2"/>
  </p:sldMasterIdLst>
  <p:notesMasterIdLst>
    <p:notesMasterId r:id="rId20"/>
  </p:notesMasterIdLst>
  <p:handoutMasterIdLst>
    <p:handoutMasterId r:id="rId21"/>
  </p:handoutMasterIdLst>
  <p:sldIdLst>
    <p:sldId id="256" r:id="rId3"/>
    <p:sldId id="281" r:id="rId4"/>
    <p:sldId id="285" r:id="rId5"/>
    <p:sldId id="286" r:id="rId6"/>
    <p:sldId id="287" r:id="rId7"/>
    <p:sldId id="288" r:id="rId8"/>
    <p:sldId id="290" r:id="rId9"/>
    <p:sldId id="291" r:id="rId10"/>
    <p:sldId id="292" r:id="rId11"/>
    <p:sldId id="293" r:id="rId12"/>
    <p:sldId id="294" r:id="rId13"/>
    <p:sldId id="295" r:id="rId14"/>
    <p:sldId id="297" r:id="rId15"/>
    <p:sldId id="296" r:id="rId16"/>
    <p:sldId id="298" r:id="rId17"/>
    <p:sldId id="299" r:id="rId18"/>
    <p:sldId id="300" r:id="rId19"/>
  </p:sldIdLst>
  <p:sldSz cx="9144000" cy="6858000" type="screen4x3"/>
  <p:notesSz cx="6953250" cy="9239250"/>
  <p:custDataLst>
    <p:tags r:id="rId2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autoAdjust="0"/>
    <p:restoredTop sz="91765" autoAdjust="0"/>
  </p:normalViewPr>
  <p:slideViewPr>
    <p:cSldViewPr snapToGrid="0" snapToObjects="1">
      <p:cViewPr>
        <p:scale>
          <a:sx n="75" d="100"/>
          <a:sy n="75" d="100"/>
        </p:scale>
        <p:origin x="1182" y="42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3567"/>
          </a:xfrm>
          <a:prstGeom prst="rect">
            <a:avLst/>
          </a:prstGeom>
        </p:spPr>
        <p:txBody>
          <a:bodyPr vert="horz" lIns="92528" tIns="46264" rIns="92528" bIns="46264" rtlCol="0"/>
          <a:lstStyle>
            <a:lvl1pPr algn="l">
              <a:defRPr sz="1200"/>
            </a:lvl1pPr>
          </a:lstStyle>
          <a:p>
            <a:endParaRPr lang="en-US"/>
          </a:p>
        </p:txBody>
      </p:sp>
      <p:sp>
        <p:nvSpPr>
          <p:cNvPr id="3" name="Date Placeholder 2"/>
          <p:cNvSpPr>
            <a:spLocks noGrp="1"/>
          </p:cNvSpPr>
          <p:nvPr>
            <p:ph type="dt" sz="quarter" idx="1"/>
          </p:nvPr>
        </p:nvSpPr>
        <p:spPr>
          <a:xfrm>
            <a:off x="3938566" y="0"/>
            <a:ext cx="3013075" cy="463567"/>
          </a:xfrm>
          <a:prstGeom prst="rect">
            <a:avLst/>
          </a:prstGeom>
        </p:spPr>
        <p:txBody>
          <a:bodyPr vert="horz" lIns="92528" tIns="46264" rIns="92528" bIns="46264" rtlCol="0"/>
          <a:lstStyle>
            <a:lvl1pPr algn="r">
              <a:defRPr sz="1200"/>
            </a:lvl1pPr>
          </a:lstStyle>
          <a:p>
            <a:fld id="{D18E68D5-E57C-4C4C-8F28-5794B18C4519}" type="datetimeFigureOut">
              <a:rPr lang="en-US" smtClean="0"/>
              <a:t>10/9/2024</a:t>
            </a:fld>
            <a:endParaRPr lang="en-US"/>
          </a:p>
        </p:txBody>
      </p:sp>
      <p:sp>
        <p:nvSpPr>
          <p:cNvPr id="4" name="Footer Placeholder 3"/>
          <p:cNvSpPr>
            <a:spLocks noGrp="1"/>
          </p:cNvSpPr>
          <p:nvPr>
            <p:ph type="ftr" sz="quarter" idx="2"/>
          </p:nvPr>
        </p:nvSpPr>
        <p:spPr>
          <a:xfrm>
            <a:off x="0" y="8775684"/>
            <a:ext cx="3013075" cy="463566"/>
          </a:xfrm>
          <a:prstGeom prst="rect">
            <a:avLst/>
          </a:prstGeom>
        </p:spPr>
        <p:txBody>
          <a:bodyPr vert="horz" lIns="92528" tIns="46264" rIns="92528" bIns="46264" rtlCol="0" anchor="b"/>
          <a:lstStyle>
            <a:lvl1pPr algn="l">
              <a:defRPr sz="1200"/>
            </a:lvl1pPr>
          </a:lstStyle>
          <a:p>
            <a:endParaRPr lang="en-US"/>
          </a:p>
        </p:txBody>
      </p:sp>
      <p:sp>
        <p:nvSpPr>
          <p:cNvPr id="5" name="Slide Number Placeholder 4"/>
          <p:cNvSpPr>
            <a:spLocks noGrp="1"/>
          </p:cNvSpPr>
          <p:nvPr>
            <p:ph type="sldNum" sz="quarter" idx="3"/>
          </p:nvPr>
        </p:nvSpPr>
        <p:spPr>
          <a:xfrm>
            <a:off x="3938566" y="8775684"/>
            <a:ext cx="3013075" cy="463566"/>
          </a:xfrm>
          <a:prstGeom prst="rect">
            <a:avLst/>
          </a:prstGeom>
        </p:spPr>
        <p:txBody>
          <a:bodyPr vert="horz" lIns="92528" tIns="46264" rIns="92528" bIns="46264" rtlCol="0" anchor="b"/>
          <a:lstStyle>
            <a:lvl1pPr algn="r">
              <a:defRPr sz="1200"/>
            </a:lvl1pPr>
          </a:lstStyle>
          <a:p>
            <a:fld id="{DD29FB01-7595-40EF-B4F4-72FA90C3DC43}" type="slidenum">
              <a:rPr lang="en-US" smtClean="0"/>
              <a:t>‹#›</a:t>
            </a:fld>
            <a:endParaRPr lang="en-US"/>
          </a:p>
        </p:txBody>
      </p:sp>
    </p:spTree>
    <p:extLst>
      <p:ext uri="{BB962C8B-B14F-4D97-AF65-F5344CB8AC3E}">
        <p14:creationId xmlns:p14="http://schemas.microsoft.com/office/powerpoint/2010/main" val="41946944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3567"/>
          </a:xfrm>
          <a:prstGeom prst="rect">
            <a:avLst/>
          </a:prstGeom>
        </p:spPr>
        <p:txBody>
          <a:bodyPr vert="horz" lIns="92528" tIns="46264" rIns="92528" bIns="46264" rtlCol="0"/>
          <a:lstStyle>
            <a:lvl1pPr algn="l">
              <a:defRPr sz="1200"/>
            </a:lvl1pPr>
          </a:lstStyle>
          <a:p>
            <a:endParaRPr lang="en-US"/>
          </a:p>
        </p:txBody>
      </p:sp>
      <p:sp>
        <p:nvSpPr>
          <p:cNvPr id="3" name="Date Placeholder 2"/>
          <p:cNvSpPr>
            <a:spLocks noGrp="1"/>
          </p:cNvSpPr>
          <p:nvPr>
            <p:ph type="dt" idx="1"/>
          </p:nvPr>
        </p:nvSpPr>
        <p:spPr>
          <a:xfrm>
            <a:off x="3938566" y="0"/>
            <a:ext cx="3013075" cy="463567"/>
          </a:xfrm>
          <a:prstGeom prst="rect">
            <a:avLst/>
          </a:prstGeom>
        </p:spPr>
        <p:txBody>
          <a:bodyPr vert="horz" lIns="92528" tIns="46264" rIns="92528" bIns="46264" rtlCol="0"/>
          <a:lstStyle>
            <a:lvl1pPr algn="r">
              <a:defRPr sz="1200"/>
            </a:lvl1pPr>
          </a:lstStyle>
          <a:p>
            <a:fld id="{CC05EB12-54B6-4791-9C5E-3C546EA6B9CF}" type="datetimeFigureOut">
              <a:rPr lang="en-US" smtClean="0"/>
              <a:t>10/9/2024</a:t>
            </a:fld>
            <a:endParaRPr lang="en-US"/>
          </a:p>
        </p:txBody>
      </p:sp>
      <p:sp>
        <p:nvSpPr>
          <p:cNvPr id="4" name="Slide Image Placeholder 3"/>
          <p:cNvSpPr>
            <a:spLocks noGrp="1" noRot="1" noChangeAspect="1"/>
          </p:cNvSpPr>
          <p:nvPr>
            <p:ph type="sldImg" idx="2"/>
          </p:nvPr>
        </p:nvSpPr>
        <p:spPr>
          <a:xfrm>
            <a:off x="1397000" y="1154113"/>
            <a:ext cx="4159250" cy="3119437"/>
          </a:xfrm>
          <a:prstGeom prst="rect">
            <a:avLst/>
          </a:prstGeom>
          <a:noFill/>
          <a:ln w="12700">
            <a:solidFill>
              <a:prstClr val="black"/>
            </a:solidFill>
          </a:ln>
        </p:spPr>
        <p:txBody>
          <a:bodyPr vert="horz" lIns="92528" tIns="46264" rIns="92528" bIns="46264" rtlCol="0" anchor="ctr"/>
          <a:lstStyle/>
          <a:p>
            <a:endParaRPr lang="en-US"/>
          </a:p>
        </p:txBody>
      </p:sp>
      <p:sp>
        <p:nvSpPr>
          <p:cNvPr id="5" name="Notes Placeholder 4"/>
          <p:cNvSpPr>
            <a:spLocks noGrp="1"/>
          </p:cNvSpPr>
          <p:nvPr>
            <p:ph type="body" sz="quarter" idx="3"/>
          </p:nvPr>
        </p:nvSpPr>
        <p:spPr>
          <a:xfrm>
            <a:off x="695325" y="4446389"/>
            <a:ext cx="5562600" cy="3637955"/>
          </a:xfrm>
          <a:prstGeom prst="rect">
            <a:avLst/>
          </a:prstGeom>
        </p:spPr>
        <p:txBody>
          <a:bodyPr vert="horz" lIns="92528" tIns="46264" rIns="92528" bIns="4626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5684"/>
            <a:ext cx="3013075" cy="463566"/>
          </a:xfrm>
          <a:prstGeom prst="rect">
            <a:avLst/>
          </a:prstGeom>
        </p:spPr>
        <p:txBody>
          <a:bodyPr vert="horz" lIns="92528" tIns="46264" rIns="92528" bIns="46264" rtlCol="0" anchor="b"/>
          <a:lstStyle>
            <a:lvl1pPr algn="l">
              <a:defRPr sz="1200"/>
            </a:lvl1pPr>
          </a:lstStyle>
          <a:p>
            <a:endParaRPr lang="en-US"/>
          </a:p>
        </p:txBody>
      </p:sp>
      <p:sp>
        <p:nvSpPr>
          <p:cNvPr id="7" name="Slide Number Placeholder 6"/>
          <p:cNvSpPr>
            <a:spLocks noGrp="1"/>
          </p:cNvSpPr>
          <p:nvPr>
            <p:ph type="sldNum" sz="quarter" idx="5"/>
          </p:nvPr>
        </p:nvSpPr>
        <p:spPr>
          <a:xfrm>
            <a:off x="3938566" y="8775684"/>
            <a:ext cx="3013075" cy="463566"/>
          </a:xfrm>
          <a:prstGeom prst="rect">
            <a:avLst/>
          </a:prstGeom>
        </p:spPr>
        <p:txBody>
          <a:bodyPr vert="horz" lIns="92528" tIns="46264" rIns="92528" bIns="46264" rtlCol="0" anchor="b"/>
          <a:lstStyle>
            <a:lvl1pPr algn="r">
              <a:defRPr sz="1200"/>
            </a:lvl1pPr>
          </a:lstStyle>
          <a:p>
            <a:fld id="{25E566C9-C62E-4C06-A81B-9413F393AD7B}" type="slidenum">
              <a:rPr lang="en-US" smtClean="0"/>
              <a:t>‹#›</a:t>
            </a:fld>
            <a:endParaRPr lang="en-US"/>
          </a:p>
        </p:txBody>
      </p:sp>
    </p:spTree>
    <p:extLst>
      <p:ext uri="{BB962C8B-B14F-4D97-AF65-F5344CB8AC3E}">
        <p14:creationId xmlns:p14="http://schemas.microsoft.com/office/powerpoint/2010/main" val="2113169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Hello all. I am Martin </a:t>
            </a:r>
            <a:r>
              <a:rPr lang="en-GB" dirty="0" err="1"/>
              <a:t>Mutesasira</a:t>
            </a:r>
            <a:r>
              <a:rPr lang="en-GB" dirty="0"/>
              <a:t>. In this presentation, I will be providing a summary of the culture paper with a focus on the care for the urban population living in poverty.</a:t>
            </a:r>
          </a:p>
        </p:txBody>
      </p:sp>
      <p:sp>
        <p:nvSpPr>
          <p:cNvPr id="4" name="Slide Number Placeholder 3"/>
          <p:cNvSpPr>
            <a:spLocks noGrp="1"/>
          </p:cNvSpPr>
          <p:nvPr>
            <p:ph type="sldNum" sz="quarter" idx="5"/>
          </p:nvPr>
        </p:nvSpPr>
        <p:spPr/>
        <p:txBody>
          <a:bodyPr/>
          <a:lstStyle/>
          <a:p>
            <a:fld id="{25E566C9-C62E-4C06-A81B-9413F393AD7B}" type="slidenum">
              <a:rPr lang="en-US" smtClean="0"/>
              <a:t>1</a:t>
            </a:fld>
            <a:endParaRPr lang="en-US"/>
          </a:p>
        </p:txBody>
      </p:sp>
    </p:spTree>
    <p:extLst>
      <p:ext uri="{BB962C8B-B14F-4D97-AF65-F5344CB8AC3E}">
        <p14:creationId xmlns:p14="http://schemas.microsoft.com/office/powerpoint/2010/main" val="11851014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expectations for a DNP-prepared nurse would involve establishing a culturally safe environment that would lead to the development of a trust-based relationship. Based on the conceptualization of cultural competence as a process (Campinha-Bacote, 2002), this expectation would require frequent cultural encounters to enhance knowledge about the beliefs and values of the group in which the patient belongs. Secondly, this would require self-reflection to address personal biases and prejudices towards the group. Thirdly, the care would benefit from commitment to lifelong learning (cultural desire) and tailoring care to meet the patient’s needs (cultural skill). </a:t>
            </a:r>
          </a:p>
        </p:txBody>
      </p:sp>
      <p:sp>
        <p:nvSpPr>
          <p:cNvPr id="4" name="Slide Number Placeholder 3"/>
          <p:cNvSpPr>
            <a:spLocks noGrp="1"/>
          </p:cNvSpPr>
          <p:nvPr>
            <p:ph type="sldNum" sz="quarter" idx="5"/>
          </p:nvPr>
        </p:nvSpPr>
        <p:spPr/>
        <p:txBody>
          <a:bodyPr/>
          <a:lstStyle/>
          <a:p>
            <a:fld id="{25E566C9-C62E-4C06-A81B-9413F393AD7B}" type="slidenum">
              <a:rPr lang="en-US" smtClean="0"/>
              <a:t>10</a:t>
            </a:fld>
            <a:endParaRPr lang="en-US"/>
          </a:p>
        </p:txBody>
      </p:sp>
    </p:spTree>
    <p:extLst>
      <p:ext uri="{BB962C8B-B14F-4D97-AF65-F5344CB8AC3E}">
        <p14:creationId xmlns:p14="http://schemas.microsoft.com/office/powerpoint/2010/main" val="4155687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second critical expectation is to acknowledge the patient’s experiences, which would inform the assessment process. As noted by Kaiser et al. (2020), cross-culturally translated assessment tools may contain stigmatizing items that may hinder optimal care. The third expectation is to contextualize the assessment to the patient’s cultural context and address the broader social determinants of health. Contextualizing assessment allows the embedment of culturally relevant language or idioms (</a:t>
            </a:r>
            <a:r>
              <a:rPr lang="en-US" dirty="0" err="1"/>
              <a:t>Kyrillos</a:t>
            </a:r>
            <a:r>
              <a:rPr lang="en-US" dirty="0"/>
              <a:t> et al., 2023). In addition, a broader perspective to addressing social determinants would foster collaborative efforts and integrated care (</a:t>
            </a:r>
            <a:r>
              <a:rPr lang="en-US" dirty="0" err="1"/>
              <a:t>Rishki</a:t>
            </a:r>
            <a:r>
              <a:rPr lang="en-US" dirty="0"/>
              <a:t> </a:t>
            </a:r>
            <a:r>
              <a:rPr lang="en-US" dirty="0" err="1"/>
              <a:t>Kemmak</a:t>
            </a:r>
            <a:r>
              <a:rPr lang="en-US" dirty="0"/>
              <a:t> et al., 2021).</a:t>
            </a:r>
          </a:p>
        </p:txBody>
      </p:sp>
      <p:sp>
        <p:nvSpPr>
          <p:cNvPr id="4" name="Slide Number Placeholder 3"/>
          <p:cNvSpPr>
            <a:spLocks noGrp="1"/>
          </p:cNvSpPr>
          <p:nvPr>
            <p:ph type="sldNum" sz="quarter" idx="5"/>
          </p:nvPr>
        </p:nvSpPr>
        <p:spPr/>
        <p:txBody>
          <a:bodyPr/>
          <a:lstStyle/>
          <a:p>
            <a:fld id="{25E566C9-C62E-4C06-A81B-9413F393AD7B}" type="slidenum">
              <a:rPr lang="en-US" smtClean="0"/>
              <a:t>11</a:t>
            </a:fld>
            <a:endParaRPr lang="en-US"/>
          </a:p>
        </p:txBody>
      </p:sp>
    </p:spTree>
    <p:extLst>
      <p:ext uri="{BB962C8B-B14F-4D97-AF65-F5344CB8AC3E}">
        <p14:creationId xmlns:p14="http://schemas.microsoft.com/office/powerpoint/2010/main" val="14659024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summary, the presentation has shown that the urban population living in poverty is highly diverse. Regardless, the members are exposed to multiple social determinant risks, including unemployment, housing insecurity, violence, and crime. In addition, the population characterizes disparate experiences of systemic racism, discrimination, and marginalization. The Campinha-Bacote model offers a framework for cultural competence that could be applied to this group. DNP-prepare nurses are obliged to use cultural competence as an approach to reducing health disparities that relate to cultural diversity. </a:t>
            </a:r>
          </a:p>
        </p:txBody>
      </p:sp>
      <p:sp>
        <p:nvSpPr>
          <p:cNvPr id="4" name="Slide Number Placeholder 3"/>
          <p:cNvSpPr>
            <a:spLocks noGrp="1"/>
          </p:cNvSpPr>
          <p:nvPr>
            <p:ph type="sldNum" sz="quarter" idx="5"/>
          </p:nvPr>
        </p:nvSpPr>
        <p:spPr/>
        <p:txBody>
          <a:bodyPr/>
          <a:lstStyle/>
          <a:p>
            <a:fld id="{25E566C9-C62E-4C06-A81B-9413F393AD7B}" type="slidenum">
              <a:rPr lang="en-US" smtClean="0"/>
              <a:t>12</a:t>
            </a:fld>
            <a:endParaRPr lang="en-US"/>
          </a:p>
        </p:txBody>
      </p:sp>
    </p:spTree>
    <p:extLst>
      <p:ext uri="{BB962C8B-B14F-4D97-AF65-F5344CB8AC3E}">
        <p14:creationId xmlns:p14="http://schemas.microsoft.com/office/powerpoint/2010/main" val="19053245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E566C9-C62E-4C06-A81B-9413F393AD7B}" type="slidenum">
              <a:rPr lang="en-US" smtClean="0"/>
              <a:t>15</a:t>
            </a:fld>
            <a:endParaRPr lang="en-US"/>
          </a:p>
        </p:txBody>
      </p:sp>
    </p:spTree>
    <p:extLst>
      <p:ext uri="{BB962C8B-B14F-4D97-AF65-F5344CB8AC3E}">
        <p14:creationId xmlns:p14="http://schemas.microsoft.com/office/powerpoint/2010/main" val="10492283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E566C9-C62E-4C06-A81B-9413F393AD7B}" type="slidenum">
              <a:rPr lang="en-US" smtClean="0"/>
              <a:t>17</a:t>
            </a:fld>
            <a:endParaRPr lang="en-US"/>
          </a:p>
        </p:txBody>
      </p:sp>
    </p:spTree>
    <p:extLst>
      <p:ext uri="{BB962C8B-B14F-4D97-AF65-F5344CB8AC3E}">
        <p14:creationId xmlns:p14="http://schemas.microsoft.com/office/powerpoint/2010/main" val="1199399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At the end of this presentation, the participant will be able to understand the characteristics of the urban population living in poverty, understand the Campinha-Bacote transcultural theoretical model, analyse the use </a:t>
            </a:r>
            <a:r>
              <a:rPr lang="en-GB" dirty="0" err="1"/>
              <a:t>use</a:t>
            </a:r>
            <a:r>
              <a:rPr lang="en-GB" dirty="0"/>
              <a:t> of the model in the care for the urban population living in poverty, and evaluate the role of cultural competence in Advanced Nursing Practice as a DNP.</a:t>
            </a:r>
          </a:p>
        </p:txBody>
      </p:sp>
      <p:sp>
        <p:nvSpPr>
          <p:cNvPr id="4" name="Slide Number Placeholder 3"/>
          <p:cNvSpPr>
            <a:spLocks noGrp="1"/>
          </p:cNvSpPr>
          <p:nvPr>
            <p:ph type="sldNum" sz="quarter" idx="5"/>
          </p:nvPr>
        </p:nvSpPr>
        <p:spPr/>
        <p:txBody>
          <a:bodyPr/>
          <a:lstStyle/>
          <a:p>
            <a:fld id="{25E566C9-C62E-4C06-A81B-9413F393AD7B}" type="slidenum">
              <a:rPr lang="en-US" smtClean="0"/>
              <a:t>2</a:t>
            </a:fld>
            <a:endParaRPr lang="en-US"/>
          </a:p>
        </p:txBody>
      </p:sp>
    </p:spTree>
    <p:extLst>
      <p:ext uri="{BB962C8B-B14F-4D97-AF65-F5344CB8AC3E}">
        <p14:creationId xmlns:p14="http://schemas.microsoft.com/office/powerpoint/2010/main" val="20330399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urban population living in poverty is highly diverse but the primary characteristics include experiences of limited economic security and social mobility. Demographically, racial/ethnic minorities and undocumented immigrants are overrepresented in the urban population living in poverty (</a:t>
            </a:r>
            <a:r>
              <a:rPr lang="en-US" sz="1200" dirty="0">
                <a:latin typeface="+mn-lt"/>
              </a:rPr>
              <a:t>Christie-Mizell, 2022). The group faces high levels of social exclusion and inequality, limited access to healthcare services, high unemployment rates or unstable employment status, barriers to educational advancement, housing insecurity, and a high risk of homelessness.</a:t>
            </a:r>
            <a:endParaRPr lang="en-GB" dirty="0"/>
          </a:p>
        </p:txBody>
      </p:sp>
      <p:sp>
        <p:nvSpPr>
          <p:cNvPr id="4" name="Slide Number Placeholder 3"/>
          <p:cNvSpPr>
            <a:spLocks noGrp="1"/>
          </p:cNvSpPr>
          <p:nvPr>
            <p:ph type="sldNum" sz="quarter" idx="5"/>
          </p:nvPr>
        </p:nvSpPr>
        <p:spPr/>
        <p:txBody>
          <a:bodyPr/>
          <a:lstStyle/>
          <a:p>
            <a:fld id="{25E566C9-C62E-4C06-A81B-9413F393AD7B}" type="slidenum">
              <a:rPr lang="en-US" smtClean="0"/>
              <a:t>3</a:t>
            </a:fld>
            <a:endParaRPr lang="en-US"/>
          </a:p>
        </p:txBody>
      </p:sp>
    </p:spTree>
    <p:extLst>
      <p:ext uri="{BB962C8B-B14F-4D97-AF65-F5344CB8AC3E}">
        <p14:creationId xmlns:p14="http://schemas.microsoft.com/office/powerpoint/2010/main" val="37358766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noProof="0" dirty="0"/>
              <a:t>The cultural norms and traditions vary within the group pertinent to race/ethnicity, language, immigration status, and historical experiences such as racism and discrimination. Broadly, the group espouses both collectivist and individualistic values. For example, values such as community bonding, family closeness, solidarity, and autonomy are common within this group. Kinship ties often influence care-seeking behaviors based on the support given by family and community members (Lopez et al., 2022). In addition, the group also uses religion, faith, and spirituality as a coping mechanism against racism and mental health problems (Johnson &amp; Carter, 2020).</a:t>
            </a:r>
          </a:p>
        </p:txBody>
      </p:sp>
      <p:sp>
        <p:nvSpPr>
          <p:cNvPr id="4" name="Slide Number Placeholder 3"/>
          <p:cNvSpPr>
            <a:spLocks noGrp="1"/>
          </p:cNvSpPr>
          <p:nvPr>
            <p:ph type="sldNum" sz="quarter" idx="5"/>
          </p:nvPr>
        </p:nvSpPr>
        <p:spPr/>
        <p:txBody>
          <a:bodyPr/>
          <a:lstStyle/>
          <a:p>
            <a:fld id="{25E566C9-C62E-4C06-A81B-9413F393AD7B}" type="slidenum">
              <a:rPr lang="en-US" smtClean="0"/>
              <a:t>4</a:t>
            </a:fld>
            <a:endParaRPr lang="en-US"/>
          </a:p>
        </p:txBody>
      </p:sp>
    </p:spTree>
    <p:extLst>
      <p:ext uri="{BB962C8B-B14F-4D97-AF65-F5344CB8AC3E}">
        <p14:creationId xmlns:p14="http://schemas.microsoft.com/office/powerpoint/2010/main" val="16969286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Poverty is a direct cause of health disparities and could also influence the occurrence of health disparities indirectly. For example, poverty is associated with a high risk of chronic diseases, including cardiovascular disease, diabetes, and hypertension, as well as mental health problems. In addition, the group is exposed to multiple stressors, including housing insecurity, food insecurity, social isolation, violence, crime, and unemployment that exacerbate the risk of mental health disorders (</a:t>
            </a:r>
            <a:r>
              <a:rPr lang="en-US" dirty="0" err="1"/>
              <a:t>Egede</a:t>
            </a:r>
            <a:r>
              <a:rPr lang="en-US" dirty="0"/>
              <a:t> et al., 2021). Disparities in accessing optimal mental health services are also well documented, with financial constraints, stigma, and shortage of culturally competent providers contributing to the disparity (Jimenez et al., 2022). </a:t>
            </a:r>
          </a:p>
        </p:txBody>
      </p:sp>
      <p:sp>
        <p:nvSpPr>
          <p:cNvPr id="4" name="Slide Number Placeholder 3"/>
          <p:cNvSpPr>
            <a:spLocks noGrp="1"/>
          </p:cNvSpPr>
          <p:nvPr>
            <p:ph type="sldNum" sz="quarter" idx="5"/>
          </p:nvPr>
        </p:nvSpPr>
        <p:spPr/>
        <p:txBody>
          <a:bodyPr/>
          <a:lstStyle/>
          <a:p>
            <a:fld id="{25E566C9-C62E-4C06-A81B-9413F393AD7B}" type="slidenum">
              <a:rPr lang="en-US" smtClean="0"/>
              <a:t>5</a:t>
            </a:fld>
            <a:endParaRPr lang="en-US"/>
          </a:p>
        </p:txBody>
      </p:sp>
    </p:spTree>
    <p:extLst>
      <p:ext uri="{BB962C8B-B14F-4D97-AF65-F5344CB8AC3E}">
        <p14:creationId xmlns:p14="http://schemas.microsoft.com/office/powerpoint/2010/main" val="15524337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Campinha-Bacote (2002) model, also referred to as the Process of Cultural Competence in the Delivery of Healthcare Services, is essential to improving cultural competence among nurses. The model incorporates five components: cultural awareness, cultural skills, cultural knowledge, cultural encounters, and cultural desire. I will discuss the components in detail</a:t>
            </a:r>
          </a:p>
        </p:txBody>
      </p:sp>
      <p:sp>
        <p:nvSpPr>
          <p:cNvPr id="4" name="Slide Number Placeholder 3"/>
          <p:cNvSpPr>
            <a:spLocks noGrp="1"/>
          </p:cNvSpPr>
          <p:nvPr>
            <p:ph type="sldNum" sz="quarter" idx="5"/>
          </p:nvPr>
        </p:nvSpPr>
        <p:spPr/>
        <p:txBody>
          <a:bodyPr/>
          <a:lstStyle/>
          <a:p>
            <a:fld id="{25E566C9-C62E-4C06-A81B-9413F393AD7B}" type="slidenum">
              <a:rPr lang="en-US" smtClean="0"/>
              <a:t>6</a:t>
            </a:fld>
            <a:endParaRPr lang="en-US"/>
          </a:p>
        </p:txBody>
      </p:sp>
    </p:spTree>
    <p:extLst>
      <p:ext uri="{BB962C8B-B14F-4D97-AF65-F5344CB8AC3E}">
        <p14:creationId xmlns:p14="http://schemas.microsoft.com/office/powerpoint/2010/main" val="3912383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component, cultural awareness, involves a conscious introspection of individual cultural background to ensure an understanding of personal biases towards people from different cultures. Secondly, cultural knowledge involves maintain open-mindedness, resulting in the acknowledgment of differences in cultural beliefs and traits that shape individual’s attitudes to health and illness. Thirdly, cultural skills involves adjusting care to match with patients’ cultural beliefs, values, and practices that they express during care episodes. Cultural encounters involve proactive engagement and encouragement of interactions with people from culturally diverse backgrounds. Finally, cultural desire involves personal inclination to interact with culturally diverse groups with the goal of enhancing one’s self-efficacy in delivering culturally congruent care. </a:t>
            </a:r>
          </a:p>
        </p:txBody>
      </p:sp>
      <p:sp>
        <p:nvSpPr>
          <p:cNvPr id="4" name="Slide Number Placeholder 3"/>
          <p:cNvSpPr>
            <a:spLocks noGrp="1"/>
          </p:cNvSpPr>
          <p:nvPr>
            <p:ph type="sldNum" sz="quarter" idx="5"/>
          </p:nvPr>
        </p:nvSpPr>
        <p:spPr/>
        <p:txBody>
          <a:bodyPr/>
          <a:lstStyle/>
          <a:p>
            <a:fld id="{25E566C9-C62E-4C06-A81B-9413F393AD7B}" type="slidenum">
              <a:rPr lang="en-US" smtClean="0"/>
              <a:t>7</a:t>
            </a:fld>
            <a:endParaRPr lang="en-US"/>
          </a:p>
        </p:txBody>
      </p:sp>
    </p:spTree>
    <p:extLst>
      <p:ext uri="{BB962C8B-B14F-4D97-AF65-F5344CB8AC3E}">
        <p14:creationId xmlns:p14="http://schemas.microsoft.com/office/powerpoint/2010/main" val="17363956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model could be applied in the care for the urban population living in poverty. For example, this would require acknowledging different cultural dimensions of mental health. For instance, this could focus on beliefs about psychiatric disorders and attitudes to Western treatments, religious and cultural factors that influence health-seeking behaviors, and historical experiences of stigma and discrimination. In addition, the model would inform cultural encounters (engagement with the group) to improve knowledge about the diverse beliefs that could influence health. The model would also inform engagement in reflective practices to acknowledge personal biases that could influence care delivery to the group. </a:t>
            </a:r>
          </a:p>
        </p:txBody>
      </p:sp>
      <p:sp>
        <p:nvSpPr>
          <p:cNvPr id="4" name="Slide Number Placeholder 3"/>
          <p:cNvSpPr>
            <a:spLocks noGrp="1"/>
          </p:cNvSpPr>
          <p:nvPr>
            <p:ph type="sldNum" sz="quarter" idx="5"/>
          </p:nvPr>
        </p:nvSpPr>
        <p:spPr/>
        <p:txBody>
          <a:bodyPr/>
          <a:lstStyle/>
          <a:p>
            <a:fld id="{25E566C9-C62E-4C06-A81B-9413F393AD7B}" type="slidenum">
              <a:rPr lang="en-US" smtClean="0"/>
              <a:t>8</a:t>
            </a:fld>
            <a:endParaRPr lang="en-US"/>
          </a:p>
        </p:txBody>
      </p:sp>
    </p:spTree>
    <p:extLst>
      <p:ext uri="{BB962C8B-B14F-4D97-AF65-F5344CB8AC3E}">
        <p14:creationId xmlns:p14="http://schemas.microsoft.com/office/powerpoint/2010/main" val="4844806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model highlights the importance of demonstrating cultural competence among DNP-prepared nurses. At the advanced level of practice, cultural competence would require DNP-prepared nurses to adopt a vision for transcultural synergy (Teixeira et al., 2023). The vision would ensure a culturally safe care environment, acknowledgment of cultural differences, and support for therapeutic relationship with culturally diverse groups. The case scenario of a recent immigrant from a conflict-affected part of Nigeria could illustrate the use of the model and expectations of a DNP-prepared nurse. The patient presents with multiple challenges, including food insecurity, housing insecurity, recent experiences of discrimination in the immigration and healthcare systems, and mistrust of healthcare providers and Western medications.</a:t>
            </a:r>
          </a:p>
        </p:txBody>
      </p:sp>
      <p:sp>
        <p:nvSpPr>
          <p:cNvPr id="4" name="Slide Number Placeholder 3"/>
          <p:cNvSpPr>
            <a:spLocks noGrp="1"/>
          </p:cNvSpPr>
          <p:nvPr>
            <p:ph type="sldNum" sz="quarter" idx="5"/>
          </p:nvPr>
        </p:nvSpPr>
        <p:spPr/>
        <p:txBody>
          <a:bodyPr/>
          <a:lstStyle/>
          <a:p>
            <a:fld id="{25E566C9-C62E-4C06-A81B-9413F393AD7B}" type="slidenum">
              <a:rPr lang="en-US" smtClean="0"/>
              <a:t>9</a:t>
            </a:fld>
            <a:endParaRPr lang="en-US"/>
          </a:p>
        </p:txBody>
      </p:sp>
    </p:spTree>
    <p:extLst>
      <p:ext uri="{BB962C8B-B14F-4D97-AF65-F5344CB8AC3E}">
        <p14:creationId xmlns:p14="http://schemas.microsoft.com/office/powerpoint/2010/main" val="16245351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3.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4.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5.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6.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6.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7.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8.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9.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0.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accent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custDataLst>
      <p:tags r:id="rId1"/>
    </p:custDataLst>
    <p:extLst>
      <p:ext uri="{BB962C8B-B14F-4D97-AF65-F5344CB8AC3E}">
        <p14:creationId xmlns:p14="http://schemas.microsoft.com/office/powerpoint/2010/main" val="1978280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008C4E-D98F-744A-BF44-41EC7D36738C}" type="datetimeFigureOut">
              <a:rPr lang="en-US" smtClean="0"/>
              <a:t>10/9/2024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86BCDE-1F70-884F-80BE-49B19D90B090}" type="slidenum">
              <a:rPr lang="en-US" smtClean="0"/>
              <a:t>‹#›</a:t>
            </a:fld>
            <a:endParaRPr lang="en-US"/>
          </a:p>
        </p:txBody>
      </p:sp>
    </p:spTree>
    <p:custDataLst>
      <p:tags r:id="rId1"/>
    </p:custDataLst>
    <p:extLst>
      <p:ext uri="{BB962C8B-B14F-4D97-AF65-F5344CB8AC3E}">
        <p14:creationId xmlns:p14="http://schemas.microsoft.com/office/powerpoint/2010/main" val="3873842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008C4E-D98F-744A-BF44-41EC7D36738C}" type="datetimeFigureOut">
              <a:rPr lang="en-US" smtClean="0"/>
              <a:t>10/9/2024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86BCDE-1F70-884F-80BE-49B19D90B090}" type="slidenum">
              <a:rPr lang="en-US" smtClean="0"/>
              <a:t>‹#›</a:t>
            </a:fld>
            <a:endParaRPr lang="en-US"/>
          </a:p>
        </p:txBody>
      </p:sp>
    </p:spTree>
    <p:custDataLst>
      <p:tags r:id="rId1"/>
    </p:custDataLst>
    <p:extLst>
      <p:ext uri="{BB962C8B-B14F-4D97-AF65-F5344CB8AC3E}">
        <p14:creationId xmlns:p14="http://schemas.microsoft.com/office/powerpoint/2010/main" val="28820021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008C4E-D98F-744A-BF44-41EC7D36738C}" type="datetimeFigureOut">
              <a:rPr lang="en-US" smtClean="0"/>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86BCDE-1F70-884F-80BE-49B19D90B090}" type="slidenum">
              <a:rPr lang="en-US" smtClean="0"/>
              <a:t>‹#›</a:t>
            </a:fld>
            <a:endParaRPr lang="en-US"/>
          </a:p>
        </p:txBody>
      </p:sp>
    </p:spTree>
    <p:custDataLst>
      <p:tags r:id="rId1"/>
    </p:custDataLst>
    <p:extLst>
      <p:ext uri="{BB962C8B-B14F-4D97-AF65-F5344CB8AC3E}">
        <p14:creationId xmlns:p14="http://schemas.microsoft.com/office/powerpoint/2010/main" val="37916631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008C4E-D98F-744A-BF44-41EC7D36738C}" type="datetimeFigureOut">
              <a:rPr lang="en-US" smtClean="0"/>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86BCDE-1F70-884F-80BE-49B19D90B090}" type="slidenum">
              <a:rPr lang="en-US" smtClean="0"/>
              <a:t>‹#›</a:t>
            </a:fld>
            <a:endParaRPr lang="en-US"/>
          </a:p>
        </p:txBody>
      </p:sp>
    </p:spTree>
    <p:custDataLst>
      <p:tags r:id="rId1"/>
    </p:custDataLst>
    <p:extLst>
      <p:ext uri="{BB962C8B-B14F-4D97-AF65-F5344CB8AC3E}">
        <p14:creationId xmlns:p14="http://schemas.microsoft.com/office/powerpoint/2010/main" val="811268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idx="1"/>
          </p:nvPr>
        </p:nvSpPr>
        <p:spPr>
          <a:xfrm>
            <a:off x="1038004" y="1802296"/>
            <a:ext cx="7076747" cy="3992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Tree>
    <p:custDataLst>
      <p:tags r:id="rId1"/>
    </p:custDataLst>
    <p:extLst>
      <p:ext uri="{BB962C8B-B14F-4D97-AF65-F5344CB8AC3E}">
        <p14:creationId xmlns:p14="http://schemas.microsoft.com/office/powerpoint/2010/main" val="682074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9008C4E-D98F-744A-BF44-41EC7D36738C}" type="datetimeFigureOut">
              <a:rPr lang="en-US" smtClean="0"/>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86BCDE-1F70-884F-80BE-49B19D90B090}" type="slidenum">
              <a:rPr lang="en-US" smtClean="0"/>
              <a:t>‹#›</a:t>
            </a:fld>
            <a:endParaRPr lang="en-US"/>
          </a:p>
        </p:txBody>
      </p:sp>
    </p:spTree>
    <p:custDataLst>
      <p:tags r:id="rId1"/>
    </p:custDataLst>
    <p:extLst>
      <p:ext uri="{BB962C8B-B14F-4D97-AF65-F5344CB8AC3E}">
        <p14:creationId xmlns:p14="http://schemas.microsoft.com/office/powerpoint/2010/main" val="4028787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008C4E-D98F-744A-BF44-41EC7D36738C}" type="datetimeFigureOut">
              <a:rPr lang="en-US" smtClean="0"/>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86BCDE-1F70-884F-80BE-49B19D90B090}" type="slidenum">
              <a:rPr lang="en-US" smtClean="0"/>
              <a:t>‹#›</a:t>
            </a:fld>
            <a:endParaRPr lang="en-US"/>
          </a:p>
        </p:txBody>
      </p:sp>
    </p:spTree>
    <p:custDataLst>
      <p:tags r:id="rId1"/>
    </p:custDataLst>
    <p:extLst>
      <p:ext uri="{BB962C8B-B14F-4D97-AF65-F5344CB8AC3E}">
        <p14:creationId xmlns:p14="http://schemas.microsoft.com/office/powerpoint/2010/main" val="1313609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008C4E-D98F-744A-BF44-41EC7D36738C}" type="datetimeFigureOut">
              <a:rPr lang="en-US" smtClean="0"/>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86BCDE-1F70-884F-80BE-49B19D90B090}" type="slidenum">
              <a:rPr lang="en-US" smtClean="0"/>
              <a:t>‹#›</a:t>
            </a:fld>
            <a:endParaRPr lang="en-US"/>
          </a:p>
        </p:txBody>
      </p:sp>
    </p:spTree>
    <p:custDataLst>
      <p:tags r:id="rId1"/>
    </p:custDataLst>
    <p:extLst>
      <p:ext uri="{BB962C8B-B14F-4D97-AF65-F5344CB8AC3E}">
        <p14:creationId xmlns:p14="http://schemas.microsoft.com/office/powerpoint/2010/main" val="1833837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9008C4E-D98F-744A-BF44-41EC7D36738C}" type="datetimeFigureOut">
              <a:rPr lang="en-US" smtClean="0"/>
              <a:t>10/9/2024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86BCDE-1F70-884F-80BE-49B19D90B090}" type="slidenum">
              <a:rPr lang="en-US" smtClean="0"/>
              <a:t>‹#›</a:t>
            </a:fld>
            <a:endParaRPr lang="en-US"/>
          </a:p>
        </p:txBody>
      </p:sp>
    </p:spTree>
    <p:custDataLst>
      <p:tags r:id="rId1"/>
    </p:custDataLst>
    <p:extLst>
      <p:ext uri="{BB962C8B-B14F-4D97-AF65-F5344CB8AC3E}">
        <p14:creationId xmlns:p14="http://schemas.microsoft.com/office/powerpoint/2010/main" val="2009734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9008C4E-D98F-744A-BF44-41EC7D36738C}" type="datetimeFigureOut">
              <a:rPr lang="en-US" smtClean="0"/>
              <a:t>10/9/2024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86BCDE-1F70-884F-80BE-49B19D90B090}" type="slidenum">
              <a:rPr lang="en-US" smtClean="0"/>
              <a:t>‹#›</a:t>
            </a:fld>
            <a:endParaRPr lang="en-US"/>
          </a:p>
        </p:txBody>
      </p:sp>
    </p:spTree>
    <p:custDataLst>
      <p:tags r:id="rId1"/>
    </p:custDataLst>
    <p:extLst>
      <p:ext uri="{BB962C8B-B14F-4D97-AF65-F5344CB8AC3E}">
        <p14:creationId xmlns:p14="http://schemas.microsoft.com/office/powerpoint/2010/main" val="341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9008C4E-D98F-744A-BF44-41EC7D36738C}" type="datetimeFigureOut">
              <a:rPr lang="en-US" smtClean="0"/>
              <a:t>10/9/2024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86BCDE-1F70-884F-80BE-49B19D90B090}" type="slidenum">
              <a:rPr lang="en-US" smtClean="0"/>
              <a:t>‹#›</a:t>
            </a:fld>
            <a:endParaRPr lang="en-US"/>
          </a:p>
        </p:txBody>
      </p:sp>
    </p:spTree>
    <p:custDataLst>
      <p:tags r:id="rId1"/>
    </p:custDataLst>
    <p:extLst>
      <p:ext uri="{BB962C8B-B14F-4D97-AF65-F5344CB8AC3E}">
        <p14:creationId xmlns:p14="http://schemas.microsoft.com/office/powerpoint/2010/main" val="3093044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008C4E-D98F-744A-BF44-41EC7D36738C}" type="datetimeFigureOut">
              <a:rPr lang="en-US" smtClean="0"/>
              <a:t>10/9/2024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86BCDE-1F70-884F-80BE-49B19D90B090}" type="slidenum">
              <a:rPr lang="en-US" smtClean="0"/>
              <a:t>‹#›</a:t>
            </a:fld>
            <a:endParaRPr lang="en-US"/>
          </a:p>
        </p:txBody>
      </p:sp>
    </p:spTree>
    <p:custDataLst>
      <p:tags r:id="rId1"/>
    </p:custDataLst>
    <p:extLst>
      <p:ext uri="{BB962C8B-B14F-4D97-AF65-F5344CB8AC3E}">
        <p14:creationId xmlns:p14="http://schemas.microsoft.com/office/powerpoint/2010/main" val="35857270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emf"/><Relationship Id="rId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tags" Target="../tags/tag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6126163"/>
            <a:ext cx="9144000" cy="810665"/>
          </a:xfrm>
          <a:prstGeom prst="rect">
            <a:avLst/>
          </a:prstGeom>
          <a:solidFill>
            <a:schemeClr val="accent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914400"/>
            <a:endParaRPr lang="en-US">
              <a:solidFill>
                <a:prstClr val="white"/>
              </a:solidFill>
              <a:latin typeface="Trebuchet MS"/>
            </a:endParaRPr>
          </a:p>
        </p:txBody>
      </p:sp>
      <p:sp>
        <p:nvSpPr>
          <p:cNvPr id="3" name="Text Placeholder 2"/>
          <p:cNvSpPr>
            <a:spLocks noGrp="1"/>
          </p:cNvSpPr>
          <p:nvPr>
            <p:ph type="body" idx="1"/>
          </p:nvPr>
        </p:nvSpPr>
        <p:spPr>
          <a:xfrm>
            <a:off x="1033626" y="1763110"/>
            <a:ext cx="7076747" cy="3992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2" name="Title Placeholder 1"/>
          <p:cNvSpPr>
            <a:spLocks noGrp="1"/>
          </p:cNvSpPr>
          <p:nvPr>
            <p:ph type="title"/>
          </p:nvPr>
        </p:nvSpPr>
        <p:spPr>
          <a:xfrm>
            <a:off x="-78828" y="0"/>
            <a:ext cx="9310413" cy="1392621"/>
          </a:xfrm>
          <a:prstGeom prst="rect">
            <a:avLst/>
          </a:prstGeom>
          <a:solidFill>
            <a:schemeClr val="accent1"/>
          </a:solidFill>
        </p:spPr>
        <p:txBody>
          <a:bodyPr vert="horz" lIns="91440" tIns="45720" rIns="91440" bIns="45720" rtlCol="0" anchor="ctr">
            <a:normAutofit/>
          </a:bodyPr>
          <a:lstStyle/>
          <a:p>
            <a:r>
              <a:rPr lang="en-US"/>
              <a:t>Click to edit Master title style</a:t>
            </a:r>
            <a:endParaRPr dirty="0"/>
          </a:p>
        </p:txBody>
      </p:sp>
      <p:pic>
        <p:nvPicPr>
          <p:cNvPr id="4" name="Picture 3" descr="Regis logotype_RGB shield outline_simple_white 5-8-15.eps"/>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216413" y="6337822"/>
            <a:ext cx="2662380" cy="412882"/>
          </a:xfrm>
          <a:prstGeom prst="rect">
            <a:avLst/>
          </a:prstGeom>
        </p:spPr>
      </p:pic>
    </p:spTree>
    <p:custDataLst>
      <p:tags r:id="rId4"/>
    </p:custDataLst>
  </p:cSld>
  <p:clrMap bg1="lt1" tx1="dk1" bg2="lt2" tx2="dk2" accent1="accent1" accent2="accent2" accent3="accent3" accent4="accent4" accent5="accent5" accent6="accent6" hlink="hlink" folHlink="folHlink"/>
  <p:sldLayoutIdLst>
    <p:sldLayoutId id="2147483677" r:id="rId1"/>
    <p:sldLayoutId id="2147483690" r:id="rId2"/>
  </p:sldLayoutIdLst>
  <p:txStyles>
    <p:titleStyle>
      <a:lvl1pPr marL="274320" algn="l" defTabSz="914400" rtl="0" eaLnBrk="1" latinLnBrk="0" hangingPunct="1">
        <a:spcBef>
          <a:spcPct val="0"/>
        </a:spcBef>
        <a:buNone/>
        <a:defRPr sz="4000" b="1" i="0" kern="1200">
          <a:solidFill>
            <a:schemeClr val="bg1"/>
          </a:solidFill>
          <a:latin typeface="+mj-lt"/>
          <a:ea typeface="+mj-ea"/>
          <a:cs typeface="+mj-cs"/>
        </a:defRPr>
      </a:lvl1pPr>
    </p:titleStyle>
    <p:bodyStyle>
      <a:lvl1pPr marL="454025" indent="-454025" algn="l" defTabSz="914400" rtl="0" eaLnBrk="1" latinLnBrk="0" hangingPunct="1">
        <a:spcBef>
          <a:spcPts val="2000"/>
        </a:spcBef>
        <a:buClr>
          <a:schemeClr val="accent1"/>
        </a:buClr>
        <a:buSzPct val="100000"/>
        <a:buFont typeface="Wingdings" charset="2"/>
        <a:buChar char="§"/>
        <a:defRPr sz="2400" kern="1200">
          <a:solidFill>
            <a:schemeClr val="accent6"/>
          </a:solidFill>
          <a:latin typeface=""/>
          <a:ea typeface="+mn-ea"/>
          <a:cs typeface="+mn-cs"/>
        </a:defRPr>
      </a:lvl1pPr>
      <a:lvl2pPr marL="914400" indent="-457200" algn="l" defTabSz="914400" rtl="0" eaLnBrk="1" latinLnBrk="0" hangingPunct="1">
        <a:spcBef>
          <a:spcPts val="600"/>
        </a:spcBef>
        <a:buClr>
          <a:schemeClr val="accent2"/>
        </a:buClr>
        <a:buSzPct val="100000"/>
        <a:buFont typeface="Wingdings" charset="2"/>
        <a:buChar char="§"/>
        <a:defRPr sz="2200" kern="1200">
          <a:solidFill>
            <a:schemeClr val="accent6"/>
          </a:solidFill>
          <a:latin typeface=""/>
          <a:ea typeface="+mn-ea"/>
          <a:cs typeface="+mn-cs"/>
        </a:defRPr>
      </a:lvl2pPr>
      <a:lvl3pPr marL="1260475" indent="-346075" algn="l" defTabSz="914400" rtl="0" eaLnBrk="1" latinLnBrk="0" hangingPunct="1">
        <a:spcBef>
          <a:spcPts val="600"/>
        </a:spcBef>
        <a:buClr>
          <a:schemeClr val="accent4"/>
        </a:buClr>
        <a:buSzPct val="100000"/>
        <a:buFont typeface="Wingdings" charset="2"/>
        <a:buChar char="§"/>
        <a:defRPr sz="2000" kern="1200">
          <a:solidFill>
            <a:schemeClr val="accent6"/>
          </a:solidFill>
          <a:latin typeface=""/>
          <a:ea typeface="+mn-ea"/>
          <a:cs typeface="+mn-cs"/>
        </a:defRPr>
      </a:lvl3pPr>
      <a:lvl4pPr marL="1600200" indent="-339725" algn="l" defTabSz="914400" rtl="0" eaLnBrk="1" latinLnBrk="0" hangingPunct="1">
        <a:spcBef>
          <a:spcPts val="600"/>
        </a:spcBef>
        <a:buClr>
          <a:schemeClr val="accent3"/>
        </a:buClr>
        <a:buSzPct val="100000"/>
        <a:buFont typeface="Wingdings" charset="2"/>
        <a:buChar char="§"/>
        <a:defRPr sz="1800" kern="1200">
          <a:solidFill>
            <a:schemeClr val="accent6"/>
          </a:solidFill>
          <a:latin typeface=""/>
          <a:ea typeface="+mn-ea"/>
          <a:cs typeface="+mn-cs"/>
        </a:defRPr>
      </a:lvl4pPr>
      <a:lvl5pPr marL="1939925" indent="-331788" algn="l" defTabSz="914400" rtl="0" eaLnBrk="1" latinLnBrk="0" hangingPunct="1">
        <a:spcBef>
          <a:spcPts val="600"/>
        </a:spcBef>
        <a:buClr>
          <a:schemeClr val="bg1">
            <a:lumMod val="65000"/>
          </a:schemeClr>
        </a:buClr>
        <a:buSzPct val="100000"/>
        <a:buFont typeface="Wingdings" charset="2"/>
        <a:buChar char="§"/>
        <a:defRPr sz="1800" kern="1200">
          <a:solidFill>
            <a:schemeClr val="accent6"/>
          </a:solidFill>
          <a:latin typeface=""/>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008C4E-D98F-744A-BF44-41EC7D36738C}" type="datetimeFigureOut">
              <a:rPr lang="en-US" smtClean="0"/>
              <a:t>10/9/2024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86BCDE-1F70-884F-80BE-49B19D90B090}" type="slidenum">
              <a:rPr lang="en-US" smtClean="0"/>
              <a:t>‹#›</a:t>
            </a:fld>
            <a:endParaRPr lang="en-US"/>
          </a:p>
        </p:txBody>
      </p:sp>
    </p:spTree>
    <p:custDataLst>
      <p:tags r:id="rId13"/>
    </p:custDataLst>
    <p:extLst>
      <p:ext uri="{BB962C8B-B14F-4D97-AF65-F5344CB8AC3E}">
        <p14:creationId xmlns:p14="http://schemas.microsoft.com/office/powerpoint/2010/main" val="82093619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2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44600"/>
            <a:ext cx="9144000" cy="2355851"/>
          </a:xfrm>
        </p:spPr>
        <p:txBody>
          <a:bodyPr/>
          <a:lstStyle/>
          <a:p>
            <a:pPr algn="ctr"/>
            <a:r>
              <a:rPr lang="en-US" dirty="0"/>
              <a:t>Culture Paper: Care for Urban Population Living in Poverty</a:t>
            </a:r>
          </a:p>
        </p:txBody>
      </p:sp>
      <p:sp>
        <p:nvSpPr>
          <p:cNvPr id="3" name="Subtitle 2"/>
          <p:cNvSpPr>
            <a:spLocks noGrp="1"/>
          </p:cNvSpPr>
          <p:nvPr>
            <p:ph type="subTitle" idx="1"/>
          </p:nvPr>
        </p:nvSpPr>
        <p:spPr/>
        <p:txBody>
          <a:bodyPr>
            <a:normAutofit/>
          </a:bodyPr>
          <a:lstStyle/>
          <a:p>
            <a:r>
              <a:rPr lang="en-US" dirty="0">
                <a:latin typeface="+mn-lt"/>
              </a:rPr>
              <a:t>Course Number </a:t>
            </a:r>
            <a:r>
              <a:rPr lang="en-US" dirty="0"/>
              <a:t>and Title</a:t>
            </a:r>
            <a:br>
              <a:rPr lang="en-US" dirty="0"/>
            </a:br>
            <a:r>
              <a:rPr lang="en-US" dirty="0"/>
              <a:t>Student Name</a:t>
            </a:r>
          </a:p>
          <a:p>
            <a:endParaRPr lang="en-US" dirty="0"/>
          </a:p>
          <a:p>
            <a:endParaRPr lang="en-US" dirty="0"/>
          </a:p>
        </p:txBody>
      </p:sp>
    </p:spTree>
    <p:custDataLst>
      <p:tags r:id="rId1"/>
    </p:custDataLst>
    <p:extLst>
      <p:ext uri="{BB962C8B-B14F-4D97-AF65-F5344CB8AC3E}">
        <p14:creationId xmlns:p14="http://schemas.microsoft.com/office/powerpoint/2010/main" val="1801804562"/>
      </p:ext>
    </p:extLst>
  </p:cSld>
  <p:clrMapOvr>
    <a:masterClrMapping/>
  </p:clrMapOvr>
  <mc:AlternateContent xmlns:mc="http://schemas.openxmlformats.org/markup-compatibility/2006" xmlns:p14="http://schemas.microsoft.com/office/powerpoint/2010/main">
    <mc:Choice Requires="p14">
      <p:transition spd="slow" p14:dur="2000" advTm="7767"/>
    </mc:Choice>
    <mc:Fallback xmlns="">
      <p:transition spd="slow" advTm="7767"/>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Cultural Competence as a DNP</a:t>
            </a:r>
          </a:p>
        </p:txBody>
      </p:sp>
      <p:sp>
        <p:nvSpPr>
          <p:cNvPr id="3" name="Content Placeholder 2"/>
          <p:cNvSpPr>
            <a:spLocks noGrp="1"/>
          </p:cNvSpPr>
          <p:nvPr>
            <p:ph idx="1"/>
          </p:nvPr>
        </p:nvSpPr>
        <p:spPr>
          <a:xfrm>
            <a:off x="76200" y="1392622"/>
            <a:ext cx="8902700" cy="4402238"/>
          </a:xfrm>
        </p:spPr>
        <p:txBody>
          <a:bodyPr>
            <a:normAutofit/>
          </a:bodyPr>
          <a:lstStyle/>
          <a:p>
            <a:pPr marL="0" indent="0" algn="ctr">
              <a:buNone/>
            </a:pPr>
            <a:r>
              <a:rPr lang="en-US" dirty="0">
                <a:latin typeface="+mn-lt"/>
              </a:rPr>
              <a:t>Expectations for a DNP</a:t>
            </a:r>
          </a:p>
          <a:p>
            <a:pPr>
              <a:buFont typeface="Wingdings" panose="05000000000000000000" pitchFamily="2" charset="2"/>
              <a:buChar char="§"/>
            </a:pPr>
            <a:r>
              <a:rPr lang="en-US" dirty="0">
                <a:latin typeface="+mn-lt"/>
              </a:rPr>
              <a:t>Establish a culturally safe environment for trust-based relationships</a:t>
            </a:r>
          </a:p>
          <a:p>
            <a:pPr lvl="1">
              <a:buFont typeface="Wingdings" panose="05000000000000000000" pitchFamily="2" charset="2"/>
              <a:buChar char="§"/>
            </a:pPr>
            <a:r>
              <a:rPr lang="en-US" sz="2400" dirty="0">
                <a:latin typeface="+mn-lt"/>
              </a:rPr>
              <a:t>Cultural encounters to improve cultural knowledge</a:t>
            </a:r>
          </a:p>
          <a:p>
            <a:pPr lvl="1">
              <a:buFont typeface="Wingdings" panose="05000000000000000000" pitchFamily="2" charset="2"/>
              <a:buChar char="§"/>
            </a:pPr>
            <a:r>
              <a:rPr lang="en-US" sz="2400" dirty="0">
                <a:latin typeface="+mn-lt"/>
              </a:rPr>
              <a:t>Introspection of personal biases and prejudices (awareness)</a:t>
            </a:r>
          </a:p>
          <a:p>
            <a:pPr lvl="1">
              <a:buFont typeface="Wingdings" panose="05000000000000000000" pitchFamily="2" charset="2"/>
              <a:buChar char="§"/>
            </a:pPr>
            <a:r>
              <a:rPr lang="en-US" sz="2400" dirty="0">
                <a:latin typeface="+mn-lt"/>
              </a:rPr>
              <a:t>Commitment to lifelong learning and self-evaluation (desire)</a:t>
            </a:r>
          </a:p>
          <a:p>
            <a:pPr lvl="1">
              <a:buFont typeface="Wingdings" panose="05000000000000000000" pitchFamily="2" charset="2"/>
              <a:buChar char="§"/>
            </a:pPr>
            <a:r>
              <a:rPr lang="en-US" sz="2400" dirty="0">
                <a:latin typeface="+mn-lt"/>
              </a:rPr>
              <a:t>Tailoring care to meet patient needs (skill)</a:t>
            </a:r>
          </a:p>
        </p:txBody>
      </p:sp>
    </p:spTree>
    <p:custDataLst>
      <p:tags r:id="rId1"/>
    </p:custDataLst>
    <p:extLst>
      <p:ext uri="{BB962C8B-B14F-4D97-AF65-F5344CB8AC3E}">
        <p14:creationId xmlns:p14="http://schemas.microsoft.com/office/powerpoint/2010/main" val="477784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Cultural Competence as a DNP</a:t>
            </a:r>
          </a:p>
        </p:txBody>
      </p:sp>
      <p:sp>
        <p:nvSpPr>
          <p:cNvPr id="3" name="Content Placeholder 2"/>
          <p:cNvSpPr>
            <a:spLocks noGrp="1"/>
          </p:cNvSpPr>
          <p:nvPr>
            <p:ph idx="1"/>
          </p:nvPr>
        </p:nvSpPr>
        <p:spPr>
          <a:xfrm>
            <a:off x="76200" y="1392622"/>
            <a:ext cx="8902700" cy="4684328"/>
          </a:xfrm>
        </p:spPr>
        <p:txBody>
          <a:bodyPr>
            <a:noAutofit/>
          </a:bodyPr>
          <a:lstStyle/>
          <a:p>
            <a:pPr marL="0" indent="0" algn="ctr">
              <a:buNone/>
            </a:pPr>
            <a:r>
              <a:rPr lang="en-US" dirty="0">
                <a:latin typeface="+mn-lt"/>
              </a:rPr>
              <a:t>Expectations for a DNP</a:t>
            </a:r>
          </a:p>
          <a:p>
            <a:pPr>
              <a:buFont typeface="Wingdings" panose="05000000000000000000" pitchFamily="2" charset="2"/>
              <a:buChar char="§"/>
            </a:pPr>
            <a:r>
              <a:rPr lang="en-US" dirty="0">
                <a:latin typeface="+mn-lt"/>
              </a:rPr>
              <a:t>Acknowledge patient’s experiences</a:t>
            </a:r>
          </a:p>
          <a:p>
            <a:pPr lvl="1">
              <a:buFont typeface="Wingdings" panose="05000000000000000000" pitchFamily="2" charset="2"/>
              <a:buChar char="§"/>
            </a:pPr>
            <a:r>
              <a:rPr lang="en-US" sz="2400" dirty="0">
                <a:latin typeface="+mn-lt"/>
              </a:rPr>
              <a:t>Understanding of language or assessment items that could be stigmatizing (Kaiser et al., 2020)</a:t>
            </a:r>
          </a:p>
          <a:p>
            <a:pPr>
              <a:buFont typeface="Wingdings" panose="05000000000000000000" pitchFamily="2" charset="2"/>
              <a:buChar char="§"/>
            </a:pPr>
            <a:r>
              <a:rPr lang="en-US" dirty="0">
                <a:latin typeface="+mn-lt"/>
              </a:rPr>
              <a:t>Contextualize assessment to cultural context and address broader social determinants</a:t>
            </a:r>
          </a:p>
          <a:p>
            <a:pPr lvl="1">
              <a:buFont typeface="Wingdings" panose="05000000000000000000" pitchFamily="2" charset="2"/>
              <a:buChar char="§"/>
            </a:pPr>
            <a:r>
              <a:rPr lang="en-US" sz="2400" dirty="0">
                <a:latin typeface="+mn-lt"/>
              </a:rPr>
              <a:t>Fosters embedment of culturally relevant language during assessment (</a:t>
            </a:r>
            <a:r>
              <a:rPr lang="en-US" sz="2400" dirty="0" err="1">
                <a:latin typeface="+mn-lt"/>
              </a:rPr>
              <a:t>Kyrillos</a:t>
            </a:r>
            <a:r>
              <a:rPr lang="en-US" sz="2400" dirty="0">
                <a:latin typeface="+mn-lt"/>
              </a:rPr>
              <a:t> et al., 2023)</a:t>
            </a:r>
          </a:p>
          <a:p>
            <a:pPr lvl="1">
              <a:buFont typeface="Wingdings" panose="05000000000000000000" pitchFamily="2" charset="2"/>
              <a:buChar char="§"/>
            </a:pPr>
            <a:r>
              <a:rPr lang="en-US" sz="2400" dirty="0">
                <a:latin typeface="+mn-lt"/>
              </a:rPr>
              <a:t>Ensure collaborative and integrated care (</a:t>
            </a:r>
            <a:r>
              <a:rPr lang="en-US" sz="2400" dirty="0" err="1">
                <a:latin typeface="+mn-lt"/>
              </a:rPr>
              <a:t>Rishki</a:t>
            </a:r>
            <a:r>
              <a:rPr lang="en-US" sz="2400" dirty="0">
                <a:latin typeface="+mn-lt"/>
              </a:rPr>
              <a:t> </a:t>
            </a:r>
            <a:r>
              <a:rPr lang="en-US" sz="2400" dirty="0" err="1">
                <a:latin typeface="+mn-lt"/>
              </a:rPr>
              <a:t>Kemmak</a:t>
            </a:r>
            <a:r>
              <a:rPr lang="en-US" sz="2400" dirty="0">
                <a:latin typeface="+mn-lt"/>
              </a:rPr>
              <a:t> et al., 2021)</a:t>
            </a:r>
          </a:p>
        </p:txBody>
      </p:sp>
    </p:spTree>
    <p:custDataLst>
      <p:tags r:id="rId1"/>
    </p:custDataLst>
    <p:extLst>
      <p:ext uri="{BB962C8B-B14F-4D97-AF65-F5344CB8AC3E}">
        <p14:creationId xmlns:p14="http://schemas.microsoft.com/office/powerpoint/2010/main" val="2272132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Conclusion</a:t>
            </a:r>
          </a:p>
        </p:txBody>
      </p:sp>
      <p:sp>
        <p:nvSpPr>
          <p:cNvPr id="3" name="Content Placeholder 2"/>
          <p:cNvSpPr>
            <a:spLocks noGrp="1"/>
          </p:cNvSpPr>
          <p:nvPr>
            <p:ph idx="1"/>
          </p:nvPr>
        </p:nvSpPr>
        <p:spPr>
          <a:xfrm>
            <a:off x="76200" y="1392622"/>
            <a:ext cx="8902700" cy="4684328"/>
          </a:xfrm>
        </p:spPr>
        <p:txBody>
          <a:bodyPr>
            <a:noAutofit/>
          </a:bodyPr>
          <a:lstStyle/>
          <a:p>
            <a:pPr>
              <a:buFont typeface="Wingdings" panose="05000000000000000000" pitchFamily="2" charset="2"/>
              <a:buChar char="§"/>
            </a:pPr>
            <a:r>
              <a:rPr lang="en-US" sz="2400" dirty="0">
                <a:latin typeface="+mn-lt"/>
              </a:rPr>
              <a:t>Urban population living in poverty highly diverse</a:t>
            </a:r>
          </a:p>
          <a:p>
            <a:pPr>
              <a:buFont typeface="Wingdings" panose="05000000000000000000" pitchFamily="2" charset="2"/>
              <a:buChar char="§"/>
            </a:pPr>
            <a:r>
              <a:rPr lang="en-US" dirty="0">
                <a:latin typeface="+mn-lt"/>
              </a:rPr>
              <a:t>Exposed to multiple social determinant risks </a:t>
            </a:r>
          </a:p>
          <a:p>
            <a:pPr>
              <a:buFont typeface="Wingdings" panose="05000000000000000000" pitchFamily="2" charset="2"/>
              <a:buChar char="§"/>
            </a:pPr>
            <a:r>
              <a:rPr lang="en-US" sz="2400" dirty="0">
                <a:latin typeface="+mn-lt"/>
              </a:rPr>
              <a:t>Disparate experiences of systemic racism, discrimination, and marginalization</a:t>
            </a:r>
          </a:p>
          <a:p>
            <a:pPr>
              <a:buFont typeface="Wingdings" panose="05000000000000000000" pitchFamily="2" charset="2"/>
              <a:buChar char="§"/>
            </a:pPr>
            <a:r>
              <a:rPr lang="en-US" dirty="0">
                <a:latin typeface="+mn-lt"/>
              </a:rPr>
              <a:t>Campinha-Bacote model offers a framework for cultural competence</a:t>
            </a:r>
          </a:p>
          <a:p>
            <a:pPr>
              <a:buFont typeface="Wingdings" panose="05000000000000000000" pitchFamily="2" charset="2"/>
              <a:buChar char="§"/>
            </a:pPr>
            <a:r>
              <a:rPr lang="en-US" sz="2400" dirty="0">
                <a:latin typeface="+mn-lt"/>
              </a:rPr>
              <a:t>The components provide basis for culturally congruent care</a:t>
            </a:r>
          </a:p>
          <a:p>
            <a:pPr>
              <a:buFont typeface="Wingdings" panose="05000000000000000000" pitchFamily="2" charset="2"/>
              <a:buChar char="§"/>
            </a:pPr>
            <a:r>
              <a:rPr lang="en-US" dirty="0">
                <a:latin typeface="+mn-lt"/>
              </a:rPr>
              <a:t>DNPs obliged to use cultural competence in reducing health disparities</a:t>
            </a:r>
            <a:endParaRPr lang="en-US" sz="2400" dirty="0">
              <a:latin typeface="+mn-lt"/>
            </a:endParaRPr>
          </a:p>
        </p:txBody>
      </p:sp>
    </p:spTree>
    <p:custDataLst>
      <p:tags r:id="rId1"/>
    </p:custDataLst>
    <p:extLst>
      <p:ext uri="{BB962C8B-B14F-4D97-AF65-F5344CB8AC3E}">
        <p14:creationId xmlns:p14="http://schemas.microsoft.com/office/powerpoint/2010/main" val="32597523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References </a:t>
            </a:r>
          </a:p>
        </p:txBody>
      </p:sp>
      <p:sp>
        <p:nvSpPr>
          <p:cNvPr id="3" name="Content Placeholder 2"/>
          <p:cNvSpPr>
            <a:spLocks noGrp="1"/>
          </p:cNvSpPr>
          <p:nvPr>
            <p:ph idx="1"/>
          </p:nvPr>
        </p:nvSpPr>
        <p:spPr>
          <a:xfrm>
            <a:off x="76200" y="1454150"/>
            <a:ext cx="8972550" cy="4597400"/>
          </a:xfrm>
        </p:spPr>
        <p:txBody>
          <a:bodyPr>
            <a:normAutofit lnSpcReduction="10000"/>
          </a:bodyPr>
          <a:lstStyle/>
          <a:p>
            <a:pPr marL="0" indent="0">
              <a:lnSpc>
                <a:spcPct val="120000"/>
              </a:lnSpc>
              <a:buNone/>
            </a:pPr>
            <a:r>
              <a:rPr lang="en-US" dirty="0">
                <a:latin typeface="+mn-lt"/>
              </a:rPr>
              <a:t>Christie-Mizell C. A. (2022). Neighborhood disadvantage and poor health: The consequences of race, gender, and age among young adults. </a:t>
            </a:r>
            <a:r>
              <a:rPr lang="en-US" i="1" dirty="0">
                <a:latin typeface="+mn-lt"/>
              </a:rPr>
              <a:t>International Journal of Environmental Research and Public Health</a:t>
            </a:r>
            <a:r>
              <a:rPr lang="en-US" dirty="0">
                <a:latin typeface="+mn-lt"/>
              </a:rPr>
              <a:t>, </a:t>
            </a:r>
            <a:r>
              <a:rPr lang="en-US" i="1" dirty="0">
                <a:latin typeface="+mn-lt"/>
              </a:rPr>
              <a:t>19</a:t>
            </a:r>
            <a:r>
              <a:rPr lang="en-US" dirty="0">
                <a:latin typeface="+mn-lt"/>
              </a:rPr>
              <a:t>(13), 8107. https://doi.org/10.3390/ijerph19138107</a:t>
            </a:r>
            <a:endParaRPr lang="en-GB" dirty="0">
              <a:latin typeface="+mn-lt"/>
            </a:endParaRPr>
          </a:p>
          <a:p>
            <a:pPr marL="0" indent="0">
              <a:lnSpc>
                <a:spcPct val="120000"/>
              </a:lnSpc>
              <a:buNone/>
            </a:pPr>
            <a:r>
              <a:rPr lang="en-US" dirty="0" err="1">
                <a:latin typeface="+mn-lt"/>
              </a:rPr>
              <a:t>Egede</a:t>
            </a:r>
            <a:r>
              <a:rPr lang="en-US" dirty="0">
                <a:latin typeface="+mn-lt"/>
              </a:rPr>
              <a:t>, L. E., Walker, R. J., Campbell, J. A., Dawson, A. Z., &amp; Davidson, T. (2021). A new paradigm for addressing health disparities in inner-city environments: Adopting a disaster zone approach. </a:t>
            </a:r>
            <a:r>
              <a:rPr lang="en-US" i="1" dirty="0">
                <a:latin typeface="+mn-lt"/>
              </a:rPr>
              <a:t>Journal of Racial and Ethnic Health Disparities</a:t>
            </a:r>
            <a:r>
              <a:rPr lang="en-US" dirty="0">
                <a:latin typeface="+mn-lt"/>
              </a:rPr>
              <a:t>, </a:t>
            </a:r>
            <a:r>
              <a:rPr lang="en-US" i="1" dirty="0">
                <a:latin typeface="+mn-lt"/>
              </a:rPr>
              <a:t>8</a:t>
            </a:r>
            <a:r>
              <a:rPr lang="en-US" dirty="0">
                <a:latin typeface="+mn-lt"/>
              </a:rPr>
              <a:t>(3), 690–697. https://doi.org/10.1007/s40615-020-00828-1 </a:t>
            </a:r>
            <a:endParaRPr lang="en-GB" dirty="0">
              <a:latin typeface="+mn-lt"/>
            </a:endParaRPr>
          </a:p>
          <a:p>
            <a:pPr marL="0" indent="0">
              <a:lnSpc>
                <a:spcPct val="120000"/>
              </a:lnSpc>
              <a:spcBef>
                <a:spcPts val="200"/>
              </a:spcBef>
              <a:buNone/>
            </a:pPr>
            <a:endParaRPr lang="en-GB" dirty="0"/>
          </a:p>
        </p:txBody>
      </p:sp>
    </p:spTree>
    <p:extLst>
      <p:ext uri="{BB962C8B-B14F-4D97-AF65-F5344CB8AC3E}">
        <p14:creationId xmlns:p14="http://schemas.microsoft.com/office/powerpoint/2010/main" val="1327419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References </a:t>
            </a:r>
          </a:p>
        </p:txBody>
      </p:sp>
      <p:sp>
        <p:nvSpPr>
          <p:cNvPr id="3" name="Content Placeholder 2"/>
          <p:cNvSpPr>
            <a:spLocks noGrp="1"/>
          </p:cNvSpPr>
          <p:nvPr>
            <p:ph idx="1"/>
          </p:nvPr>
        </p:nvSpPr>
        <p:spPr>
          <a:xfrm>
            <a:off x="76200" y="1454150"/>
            <a:ext cx="8972550" cy="4597400"/>
          </a:xfrm>
        </p:spPr>
        <p:txBody>
          <a:bodyPr>
            <a:normAutofit/>
          </a:bodyPr>
          <a:lstStyle/>
          <a:p>
            <a:pPr marL="0" indent="0">
              <a:buNone/>
            </a:pPr>
            <a:r>
              <a:rPr lang="en-US" dirty="0">
                <a:latin typeface="+mn-lt"/>
              </a:rPr>
              <a:t>Jimenez, D. E., Park, M., Rosen, D., hui </a:t>
            </a:r>
            <a:r>
              <a:rPr lang="en-US" dirty="0" err="1">
                <a:latin typeface="+mn-lt"/>
              </a:rPr>
              <a:t>Joo</a:t>
            </a:r>
            <a:r>
              <a:rPr lang="en-US" dirty="0">
                <a:latin typeface="+mn-lt"/>
              </a:rPr>
              <a:t>, J., Garza, D. M., Weinstein, E. R., Conner, K., Silva, C., &amp; Okereke, O. (2022). Centering culture in mental health: Differences in diagnosis, treatment, and access to care among older people of color. </a:t>
            </a:r>
            <a:r>
              <a:rPr lang="en-US" i="1" dirty="0">
                <a:latin typeface="+mn-lt"/>
              </a:rPr>
              <a:t>The American Journal of Geriatric Psychiatry</a:t>
            </a:r>
            <a:r>
              <a:rPr lang="en-US" dirty="0">
                <a:latin typeface="+mn-lt"/>
              </a:rPr>
              <a:t>, </a:t>
            </a:r>
            <a:r>
              <a:rPr lang="en-US" i="1" dirty="0">
                <a:latin typeface="+mn-lt"/>
              </a:rPr>
              <a:t>30</a:t>
            </a:r>
            <a:r>
              <a:rPr lang="en-US" dirty="0">
                <a:latin typeface="+mn-lt"/>
              </a:rPr>
              <a:t>(11), 1234-1251. https://doi.org/10.1016/j.jagp.2022.07.001</a:t>
            </a:r>
            <a:endParaRPr lang="en-GB" dirty="0">
              <a:latin typeface="+mn-lt"/>
            </a:endParaRPr>
          </a:p>
          <a:p>
            <a:pPr marL="0" indent="0">
              <a:buNone/>
            </a:pPr>
            <a:r>
              <a:rPr lang="en-US" dirty="0">
                <a:latin typeface="+mn-lt"/>
              </a:rPr>
              <a:t>Johnson, V. E., &amp; Carter, R. T. (2020). Black cultural strengths and psychosocial well-being: An empirical analysis with Black American adults. </a:t>
            </a:r>
            <a:r>
              <a:rPr lang="en-US" i="1" dirty="0">
                <a:latin typeface="+mn-lt"/>
              </a:rPr>
              <a:t>Journal of Black Psychology</a:t>
            </a:r>
            <a:r>
              <a:rPr lang="en-US" dirty="0">
                <a:latin typeface="+mn-lt"/>
              </a:rPr>
              <a:t>, </a:t>
            </a:r>
            <a:r>
              <a:rPr lang="en-US" i="1" dirty="0">
                <a:latin typeface="+mn-lt"/>
              </a:rPr>
              <a:t>46</a:t>
            </a:r>
            <a:r>
              <a:rPr lang="en-US" dirty="0">
                <a:latin typeface="+mn-lt"/>
              </a:rPr>
              <a:t>(1), 55-89. https://doi.org/10.1177/0095798419889752</a:t>
            </a:r>
            <a:endParaRPr lang="en-GB" dirty="0">
              <a:latin typeface="+mn-lt"/>
            </a:endParaRPr>
          </a:p>
          <a:p>
            <a:pPr marL="0" indent="0">
              <a:lnSpc>
                <a:spcPct val="120000"/>
              </a:lnSpc>
              <a:spcBef>
                <a:spcPts val="200"/>
              </a:spcBef>
              <a:buNone/>
            </a:pPr>
            <a:endParaRPr lang="en-GB" dirty="0">
              <a:latin typeface="+mn-lt"/>
            </a:endParaRPr>
          </a:p>
        </p:txBody>
      </p:sp>
    </p:spTree>
    <p:extLst>
      <p:ext uri="{BB962C8B-B14F-4D97-AF65-F5344CB8AC3E}">
        <p14:creationId xmlns:p14="http://schemas.microsoft.com/office/powerpoint/2010/main" val="29536900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References </a:t>
            </a:r>
          </a:p>
        </p:txBody>
      </p:sp>
      <p:sp>
        <p:nvSpPr>
          <p:cNvPr id="3" name="Content Placeholder 2"/>
          <p:cNvSpPr>
            <a:spLocks noGrp="1"/>
          </p:cNvSpPr>
          <p:nvPr>
            <p:ph idx="1"/>
          </p:nvPr>
        </p:nvSpPr>
        <p:spPr>
          <a:xfrm>
            <a:off x="76200" y="1454150"/>
            <a:ext cx="8972550" cy="4597400"/>
          </a:xfrm>
        </p:spPr>
        <p:txBody>
          <a:bodyPr>
            <a:noAutofit/>
          </a:bodyPr>
          <a:lstStyle/>
          <a:p>
            <a:pPr marL="0" indent="0">
              <a:buNone/>
            </a:pPr>
            <a:r>
              <a:rPr lang="en-US" dirty="0">
                <a:latin typeface="+mn-lt"/>
              </a:rPr>
              <a:t>Johnson, V. E., &amp; Carter, R. T. (2020). Black cultural strengths and psychosocial well-being: An empirical analysis with Black American adults. </a:t>
            </a:r>
            <a:r>
              <a:rPr lang="en-US" i="1" dirty="0">
                <a:latin typeface="+mn-lt"/>
              </a:rPr>
              <a:t>Journal of Black Psychology</a:t>
            </a:r>
            <a:r>
              <a:rPr lang="en-US" dirty="0">
                <a:latin typeface="+mn-lt"/>
              </a:rPr>
              <a:t>, </a:t>
            </a:r>
            <a:r>
              <a:rPr lang="en-US" i="1" dirty="0">
                <a:latin typeface="+mn-lt"/>
              </a:rPr>
              <a:t>46</a:t>
            </a:r>
            <a:r>
              <a:rPr lang="en-US" dirty="0">
                <a:latin typeface="+mn-lt"/>
              </a:rPr>
              <a:t>(1), 55-89. https://doi.org/10.1177/0095798419889752</a:t>
            </a:r>
            <a:endParaRPr lang="en-GB" dirty="0">
              <a:latin typeface="+mn-lt"/>
            </a:endParaRPr>
          </a:p>
          <a:p>
            <a:pPr marL="0" indent="0">
              <a:buNone/>
            </a:pPr>
            <a:r>
              <a:rPr lang="en-US" dirty="0">
                <a:latin typeface="+mn-lt"/>
              </a:rPr>
              <a:t>Kaiser, B. N., </a:t>
            </a:r>
            <a:r>
              <a:rPr lang="en-US" dirty="0" err="1">
                <a:latin typeface="+mn-lt"/>
              </a:rPr>
              <a:t>Ticao</a:t>
            </a:r>
            <a:r>
              <a:rPr lang="en-US" dirty="0">
                <a:latin typeface="+mn-lt"/>
              </a:rPr>
              <a:t>, C., </a:t>
            </a:r>
            <a:r>
              <a:rPr lang="en-US" dirty="0" err="1">
                <a:latin typeface="+mn-lt"/>
              </a:rPr>
              <a:t>Anoje</a:t>
            </a:r>
            <a:r>
              <a:rPr lang="en-US" dirty="0">
                <a:latin typeface="+mn-lt"/>
              </a:rPr>
              <a:t>, C., Minto, J., </a:t>
            </a:r>
            <a:r>
              <a:rPr lang="en-US" dirty="0" err="1">
                <a:latin typeface="+mn-lt"/>
              </a:rPr>
              <a:t>Boglosa</a:t>
            </a:r>
            <a:r>
              <a:rPr lang="en-US" dirty="0">
                <a:latin typeface="+mn-lt"/>
              </a:rPr>
              <a:t>, J., &amp; </a:t>
            </a:r>
            <a:r>
              <a:rPr lang="en-US" dirty="0" err="1">
                <a:latin typeface="+mn-lt"/>
              </a:rPr>
              <a:t>Kohrt</a:t>
            </a:r>
            <a:r>
              <a:rPr lang="en-US" dirty="0">
                <a:latin typeface="+mn-lt"/>
              </a:rPr>
              <a:t>, B. A. (2020). Adapting culturally appropriate mental health screening tools for use among conflict-affected and other vulnerable adolescents in Nigeria. </a:t>
            </a:r>
            <a:r>
              <a:rPr lang="en-US" i="1" dirty="0">
                <a:latin typeface="+mn-lt"/>
              </a:rPr>
              <a:t>Global Mental Health (Cambridge, England)</a:t>
            </a:r>
            <a:r>
              <a:rPr lang="en-US" dirty="0">
                <a:latin typeface="+mn-lt"/>
              </a:rPr>
              <a:t>, </a:t>
            </a:r>
            <a:r>
              <a:rPr lang="en-US" i="1" dirty="0">
                <a:latin typeface="+mn-lt"/>
              </a:rPr>
              <a:t>6</a:t>
            </a:r>
            <a:r>
              <a:rPr lang="en-US" dirty="0">
                <a:latin typeface="+mn-lt"/>
              </a:rPr>
              <a:t>, e10. https://doi.org/10.1017/gmh.2019.8</a:t>
            </a:r>
            <a:endParaRPr lang="en-GB" dirty="0">
              <a:latin typeface="+mn-lt"/>
            </a:endParaRPr>
          </a:p>
        </p:txBody>
      </p:sp>
    </p:spTree>
    <p:extLst>
      <p:ext uri="{BB962C8B-B14F-4D97-AF65-F5344CB8AC3E}">
        <p14:creationId xmlns:p14="http://schemas.microsoft.com/office/powerpoint/2010/main" val="31262787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References </a:t>
            </a:r>
          </a:p>
        </p:txBody>
      </p:sp>
      <p:sp>
        <p:nvSpPr>
          <p:cNvPr id="3" name="Content Placeholder 2"/>
          <p:cNvSpPr>
            <a:spLocks noGrp="1"/>
          </p:cNvSpPr>
          <p:nvPr>
            <p:ph idx="1"/>
          </p:nvPr>
        </p:nvSpPr>
        <p:spPr>
          <a:xfrm>
            <a:off x="76200" y="1454150"/>
            <a:ext cx="8972550" cy="4597400"/>
          </a:xfrm>
        </p:spPr>
        <p:txBody>
          <a:bodyPr>
            <a:noAutofit/>
          </a:bodyPr>
          <a:lstStyle/>
          <a:p>
            <a:pPr marL="0" indent="0">
              <a:buNone/>
            </a:pPr>
            <a:r>
              <a:rPr lang="en-US" dirty="0" err="1">
                <a:latin typeface="+mn-lt"/>
              </a:rPr>
              <a:t>Kyrillos</a:t>
            </a:r>
            <a:r>
              <a:rPr lang="en-US" dirty="0">
                <a:latin typeface="+mn-lt"/>
              </a:rPr>
              <a:t>, V., </a:t>
            </a:r>
            <a:r>
              <a:rPr lang="en-US" dirty="0" err="1">
                <a:latin typeface="+mn-lt"/>
              </a:rPr>
              <a:t>Bosqui</a:t>
            </a:r>
            <a:r>
              <a:rPr lang="en-US" dirty="0">
                <a:latin typeface="+mn-lt"/>
              </a:rPr>
              <a:t>, T., </a:t>
            </a:r>
            <a:r>
              <a:rPr lang="en-US" dirty="0" err="1">
                <a:latin typeface="+mn-lt"/>
              </a:rPr>
              <a:t>Moghames</a:t>
            </a:r>
            <a:r>
              <a:rPr lang="en-US" dirty="0">
                <a:latin typeface="+mn-lt"/>
              </a:rPr>
              <a:t>, P., </a:t>
            </a:r>
            <a:r>
              <a:rPr lang="en-US" dirty="0" err="1">
                <a:latin typeface="+mn-lt"/>
              </a:rPr>
              <a:t>Chehade</a:t>
            </a:r>
            <a:r>
              <a:rPr lang="en-US" dirty="0">
                <a:latin typeface="+mn-lt"/>
              </a:rPr>
              <a:t>, N., Saad, S., Abdul Rahman, D., Karam, E., Karam, G., Saab, D., </a:t>
            </a:r>
            <a:r>
              <a:rPr lang="en-US" dirty="0" err="1">
                <a:latin typeface="+mn-lt"/>
              </a:rPr>
              <a:t>Pluess</a:t>
            </a:r>
            <a:r>
              <a:rPr lang="en-US" dirty="0">
                <a:latin typeface="+mn-lt"/>
              </a:rPr>
              <a:t>, M., &amp; McEwen, F. S. (2023). The culturally and contextually sensitive assessment of mental health using a structured diagnostic interview (MINI Kid) for Syrian refugee children and adolescents in Lebanon: Challenges and solutions. </a:t>
            </a:r>
            <a:r>
              <a:rPr lang="en-US" i="1" dirty="0">
                <a:latin typeface="+mn-lt"/>
              </a:rPr>
              <a:t>Transcultural Psychiatry</a:t>
            </a:r>
            <a:r>
              <a:rPr lang="en-US" dirty="0">
                <a:latin typeface="+mn-lt"/>
              </a:rPr>
              <a:t>, </a:t>
            </a:r>
            <a:r>
              <a:rPr lang="en-US" i="1" dirty="0">
                <a:latin typeface="+mn-lt"/>
              </a:rPr>
              <a:t>60</a:t>
            </a:r>
            <a:r>
              <a:rPr lang="en-US" dirty="0">
                <a:latin typeface="+mn-lt"/>
              </a:rPr>
              <a:t>(1), 125–141. https://doi.org/10.1177/13634615221105114</a:t>
            </a:r>
          </a:p>
          <a:p>
            <a:pPr marL="0" indent="0">
              <a:buNone/>
            </a:pPr>
            <a:r>
              <a:rPr lang="en-US" dirty="0">
                <a:latin typeface="+mn-lt"/>
              </a:rPr>
              <a:t>Lopez, C., Vazquez, M., &amp; McCormick, A. S. (2022). </a:t>
            </a:r>
            <a:r>
              <a:rPr lang="en-US" dirty="0" err="1">
                <a:latin typeface="+mn-lt"/>
              </a:rPr>
              <a:t>Familismo</a:t>
            </a:r>
            <a:r>
              <a:rPr lang="en-US" dirty="0">
                <a:latin typeface="+mn-lt"/>
              </a:rPr>
              <a:t>, </a:t>
            </a:r>
            <a:r>
              <a:rPr lang="en-US" dirty="0" err="1">
                <a:latin typeface="+mn-lt"/>
              </a:rPr>
              <a:t>respeto</a:t>
            </a:r>
            <a:r>
              <a:rPr lang="en-US" dirty="0">
                <a:latin typeface="+mn-lt"/>
              </a:rPr>
              <a:t>, and bien </a:t>
            </a:r>
            <a:r>
              <a:rPr lang="en-US" dirty="0" err="1">
                <a:latin typeface="+mn-lt"/>
              </a:rPr>
              <a:t>educado</a:t>
            </a:r>
            <a:r>
              <a:rPr lang="en-US" dirty="0">
                <a:latin typeface="+mn-lt"/>
              </a:rPr>
              <a:t>: traditional/cultural models and values in Latinos. In </a:t>
            </a:r>
            <a:r>
              <a:rPr lang="en-US" i="1" dirty="0">
                <a:latin typeface="+mn-lt"/>
              </a:rPr>
              <a:t>Family literacy practices in Asian and </a:t>
            </a:r>
            <a:r>
              <a:rPr lang="en-US" i="1" dirty="0" err="1">
                <a:latin typeface="+mn-lt"/>
              </a:rPr>
              <a:t>latinx</a:t>
            </a:r>
            <a:r>
              <a:rPr lang="en-US" i="1" dirty="0">
                <a:latin typeface="+mn-lt"/>
              </a:rPr>
              <a:t> families: Educational and cultural considerations</a:t>
            </a:r>
            <a:r>
              <a:rPr lang="en-US" dirty="0">
                <a:latin typeface="+mn-lt"/>
              </a:rPr>
              <a:t> (pp. 87-102). Cham: Springer International Publishing.</a:t>
            </a:r>
            <a:endParaRPr lang="en-GB" dirty="0">
              <a:latin typeface="+mn-lt"/>
            </a:endParaRPr>
          </a:p>
        </p:txBody>
      </p:sp>
    </p:spTree>
    <p:extLst>
      <p:ext uri="{BB962C8B-B14F-4D97-AF65-F5344CB8AC3E}">
        <p14:creationId xmlns:p14="http://schemas.microsoft.com/office/powerpoint/2010/main" val="7014941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References </a:t>
            </a:r>
          </a:p>
        </p:txBody>
      </p:sp>
      <p:sp>
        <p:nvSpPr>
          <p:cNvPr id="3" name="Content Placeholder 2"/>
          <p:cNvSpPr>
            <a:spLocks noGrp="1"/>
          </p:cNvSpPr>
          <p:nvPr>
            <p:ph idx="1"/>
          </p:nvPr>
        </p:nvSpPr>
        <p:spPr>
          <a:xfrm>
            <a:off x="76200" y="1454150"/>
            <a:ext cx="8972550" cy="4597400"/>
          </a:xfrm>
        </p:spPr>
        <p:txBody>
          <a:bodyPr>
            <a:normAutofit/>
          </a:bodyPr>
          <a:lstStyle/>
          <a:p>
            <a:pPr marL="0" indent="0">
              <a:buNone/>
            </a:pPr>
            <a:r>
              <a:rPr lang="en-US" dirty="0" err="1">
                <a:latin typeface="+mn-lt"/>
              </a:rPr>
              <a:t>Rashki</a:t>
            </a:r>
            <a:r>
              <a:rPr lang="en-US" dirty="0">
                <a:latin typeface="+mn-lt"/>
              </a:rPr>
              <a:t> </a:t>
            </a:r>
            <a:r>
              <a:rPr lang="en-US" dirty="0" err="1">
                <a:latin typeface="+mn-lt"/>
              </a:rPr>
              <a:t>Kemmak</a:t>
            </a:r>
            <a:r>
              <a:rPr lang="en-US" dirty="0">
                <a:latin typeface="+mn-lt"/>
              </a:rPr>
              <a:t>, A., </a:t>
            </a:r>
            <a:r>
              <a:rPr lang="en-US" dirty="0" err="1">
                <a:latin typeface="+mn-lt"/>
              </a:rPr>
              <a:t>Nargesi</a:t>
            </a:r>
            <a:r>
              <a:rPr lang="en-US" dirty="0">
                <a:latin typeface="+mn-lt"/>
              </a:rPr>
              <a:t>, S., &amp; </a:t>
            </a:r>
            <a:r>
              <a:rPr lang="en-US" dirty="0" err="1">
                <a:latin typeface="+mn-lt"/>
              </a:rPr>
              <a:t>Saniee</a:t>
            </a:r>
            <a:r>
              <a:rPr lang="en-US" dirty="0">
                <a:latin typeface="+mn-lt"/>
              </a:rPr>
              <a:t>, N. (2021). Social determinant of mental health in immigrants and refugees: A systematic review. </a:t>
            </a:r>
            <a:r>
              <a:rPr lang="en-US" i="1" dirty="0">
                <a:latin typeface="+mn-lt"/>
              </a:rPr>
              <a:t>Medical Journal of the Islamic Republic of Iran</a:t>
            </a:r>
            <a:r>
              <a:rPr lang="en-US" dirty="0">
                <a:latin typeface="+mn-lt"/>
              </a:rPr>
              <a:t>, </a:t>
            </a:r>
            <a:r>
              <a:rPr lang="en-US" i="1" dirty="0">
                <a:latin typeface="+mn-lt"/>
              </a:rPr>
              <a:t>35</a:t>
            </a:r>
            <a:r>
              <a:rPr lang="en-US" dirty="0">
                <a:latin typeface="+mn-lt"/>
              </a:rPr>
              <a:t>, 196. https://doi.org/10.47176/mjiri.35.196</a:t>
            </a:r>
            <a:endParaRPr lang="en-GB" dirty="0">
              <a:latin typeface="+mn-lt"/>
            </a:endParaRPr>
          </a:p>
          <a:p>
            <a:pPr marL="0" indent="0">
              <a:buNone/>
            </a:pPr>
            <a:r>
              <a:rPr lang="en-US" dirty="0">
                <a:latin typeface="+mn-lt"/>
              </a:rPr>
              <a:t>Teixeira, G., </a:t>
            </a:r>
            <a:r>
              <a:rPr lang="en-US" dirty="0" err="1">
                <a:latin typeface="+mn-lt"/>
              </a:rPr>
              <a:t>Cruchinho</a:t>
            </a:r>
            <a:r>
              <a:rPr lang="en-US" dirty="0">
                <a:latin typeface="+mn-lt"/>
              </a:rPr>
              <a:t>, P., Lucas, P., &amp; Gaspar, F. (2023). Transcultural nursing leadership: A concept analysis. </a:t>
            </a:r>
            <a:r>
              <a:rPr lang="en-US" i="1" dirty="0">
                <a:latin typeface="+mn-lt"/>
              </a:rPr>
              <a:t>International Journal of Nursing Studies Advances</a:t>
            </a:r>
            <a:r>
              <a:rPr lang="en-US" dirty="0">
                <a:latin typeface="+mn-lt"/>
              </a:rPr>
              <a:t>, </a:t>
            </a:r>
            <a:r>
              <a:rPr lang="en-US" i="1" dirty="0">
                <a:latin typeface="+mn-lt"/>
              </a:rPr>
              <a:t>5</a:t>
            </a:r>
            <a:r>
              <a:rPr lang="en-US" dirty="0">
                <a:latin typeface="+mn-lt"/>
              </a:rPr>
              <a:t>, 100161. https://doi.org/10.1016/j.ijnsa.2023.100161 </a:t>
            </a:r>
            <a:endParaRPr lang="en-GB" dirty="0">
              <a:latin typeface="+mn-lt"/>
            </a:endParaRPr>
          </a:p>
        </p:txBody>
      </p:sp>
    </p:spTree>
    <p:extLst>
      <p:ext uri="{BB962C8B-B14F-4D97-AF65-F5344CB8AC3E}">
        <p14:creationId xmlns:p14="http://schemas.microsoft.com/office/powerpoint/2010/main" val="1022719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Assignment Objectives</a:t>
            </a:r>
          </a:p>
        </p:txBody>
      </p:sp>
      <p:sp>
        <p:nvSpPr>
          <p:cNvPr id="3" name="Content Placeholder 2"/>
          <p:cNvSpPr>
            <a:spLocks noGrp="1"/>
          </p:cNvSpPr>
          <p:nvPr>
            <p:ph idx="1"/>
          </p:nvPr>
        </p:nvSpPr>
        <p:spPr>
          <a:xfrm>
            <a:off x="88900" y="1392622"/>
            <a:ext cx="8940800" cy="4402238"/>
          </a:xfrm>
        </p:spPr>
        <p:txBody>
          <a:bodyPr>
            <a:normAutofit/>
          </a:bodyPr>
          <a:lstStyle/>
          <a:p>
            <a:pPr marL="0" indent="0">
              <a:buNone/>
            </a:pPr>
            <a:r>
              <a:rPr lang="en-US" dirty="0">
                <a:latin typeface="+mn-lt"/>
              </a:rPr>
              <a:t>At the end of this presentation, the participant will be able to:</a:t>
            </a:r>
          </a:p>
          <a:p>
            <a:pPr marL="457200" indent="-457200">
              <a:buFont typeface="+mj-lt"/>
              <a:buAutoNum type="arabicPeriod"/>
            </a:pPr>
            <a:r>
              <a:rPr lang="en-US" dirty="0">
                <a:latin typeface="+mn-lt"/>
              </a:rPr>
              <a:t>Understand the characteristics of the urban population living in poverty</a:t>
            </a:r>
          </a:p>
          <a:p>
            <a:pPr marL="457200" indent="-457200">
              <a:buFont typeface="+mj-lt"/>
              <a:buAutoNum type="arabicPeriod"/>
            </a:pPr>
            <a:r>
              <a:rPr lang="en-US" dirty="0">
                <a:latin typeface="+mn-lt"/>
              </a:rPr>
              <a:t>Understand the Campinha-Bacote transcultural theoretical model</a:t>
            </a:r>
          </a:p>
          <a:p>
            <a:pPr marL="457200" indent="-457200">
              <a:buFont typeface="+mj-lt"/>
              <a:buAutoNum type="arabicPeriod"/>
            </a:pPr>
            <a:r>
              <a:rPr lang="en-US" dirty="0">
                <a:latin typeface="+mn-lt"/>
              </a:rPr>
              <a:t>Analyze the use of the model in the care for urban population living in poverty</a:t>
            </a:r>
          </a:p>
          <a:p>
            <a:pPr marL="457200" indent="-457200">
              <a:buFont typeface="+mj-lt"/>
              <a:buAutoNum type="arabicPeriod"/>
            </a:pPr>
            <a:r>
              <a:rPr lang="en-US" dirty="0">
                <a:latin typeface="+mn-lt"/>
              </a:rPr>
              <a:t>Evaluate the role of cultural competence in Advanced Practice Nursing as a DNP</a:t>
            </a:r>
          </a:p>
        </p:txBody>
      </p:sp>
    </p:spTree>
    <p:custDataLst>
      <p:tags r:id="rId1"/>
    </p:custDataLst>
    <p:extLst>
      <p:ext uri="{BB962C8B-B14F-4D97-AF65-F5344CB8AC3E}">
        <p14:creationId xmlns:p14="http://schemas.microsoft.com/office/powerpoint/2010/main" val="301077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Definition of Group</a:t>
            </a:r>
          </a:p>
        </p:txBody>
      </p:sp>
      <p:sp>
        <p:nvSpPr>
          <p:cNvPr id="3" name="Content Placeholder 2"/>
          <p:cNvSpPr>
            <a:spLocks noGrp="1"/>
          </p:cNvSpPr>
          <p:nvPr>
            <p:ph idx="1"/>
          </p:nvPr>
        </p:nvSpPr>
        <p:spPr>
          <a:xfrm>
            <a:off x="127000" y="1392622"/>
            <a:ext cx="8832850" cy="4684328"/>
          </a:xfrm>
        </p:spPr>
        <p:txBody>
          <a:bodyPr>
            <a:normAutofit lnSpcReduction="10000"/>
          </a:bodyPr>
          <a:lstStyle/>
          <a:p>
            <a:pPr>
              <a:buFont typeface="Wingdings" panose="05000000000000000000" pitchFamily="2" charset="2"/>
              <a:buChar char="§"/>
            </a:pPr>
            <a:r>
              <a:rPr lang="en-US" dirty="0">
                <a:latin typeface="+mn-lt"/>
              </a:rPr>
              <a:t>Urban population living in poverty experience limited economic security and social mobility</a:t>
            </a:r>
          </a:p>
          <a:p>
            <a:pPr>
              <a:buFont typeface="Wingdings" panose="05000000000000000000" pitchFamily="2" charset="2"/>
              <a:buChar char="§"/>
            </a:pPr>
            <a:r>
              <a:rPr lang="en-US" dirty="0">
                <a:latin typeface="+mn-lt"/>
              </a:rPr>
              <a:t>Demographic and socioeconomic status</a:t>
            </a:r>
          </a:p>
          <a:p>
            <a:pPr lvl="1">
              <a:buFont typeface="Wingdings" panose="05000000000000000000" pitchFamily="2" charset="2"/>
              <a:buChar char="§"/>
            </a:pPr>
            <a:r>
              <a:rPr lang="en-US" sz="2400" dirty="0">
                <a:latin typeface="+mn-lt"/>
              </a:rPr>
              <a:t>Racial/ethnic minorities and undocumented immigrants overrepresented (Christie-Mizell, 2022)</a:t>
            </a:r>
          </a:p>
          <a:p>
            <a:pPr lvl="1">
              <a:buFont typeface="Wingdings" panose="05000000000000000000" pitchFamily="2" charset="2"/>
              <a:buChar char="§"/>
            </a:pPr>
            <a:r>
              <a:rPr lang="en-US" sz="2400" dirty="0">
                <a:latin typeface="+mn-lt"/>
              </a:rPr>
              <a:t>High levels of social exclusion and inequality</a:t>
            </a:r>
          </a:p>
          <a:p>
            <a:pPr lvl="1">
              <a:buFont typeface="Wingdings" panose="05000000000000000000" pitchFamily="2" charset="2"/>
              <a:buChar char="§"/>
            </a:pPr>
            <a:r>
              <a:rPr lang="en-US" sz="2400" dirty="0">
                <a:latin typeface="+mn-lt"/>
              </a:rPr>
              <a:t>Limited access to healthcare services</a:t>
            </a:r>
          </a:p>
          <a:p>
            <a:pPr lvl="1">
              <a:buFont typeface="Wingdings" panose="05000000000000000000" pitchFamily="2" charset="2"/>
              <a:buChar char="§"/>
            </a:pPr>
            <a:r>
              <a:rPr lang="en-US" sz="2400" dirty="0">
                <a:latin typeface="+mn-lt"/>
              </a:rPr>
              <a:t>High unemployment rates and unstable employment status</a:t>
            </a:r>
          </a:p>
          <a:p>
            <a:pPr lvl="1">
              <a:buFont typeface="Wingdings" panose="05000000000000000000" pitchFamily="2" charset="2"/>
              <a:buChar char="§"/>
            </a:pPr>
            <a:r>
              <a:rPr lang="en-US" sz="2400" dirty="0">
                <a:latin typeface="+mn-lt"/>
              </a:rPr>
              <a:t>Barriers to educational advancement</a:t>
            </a:r>
          </a:p>
          <a:p>
            <a:pPr lvl="1">
              <a:buFont typeface="Wingdings" panose="05000000000000000000" pitchFamily="2" charset="2"/>
              <a:buChar char="§"/>
            </a:pPr>
            <a:r>
              <a:rPr lang="en-US" sz="2400" dirty="0">
                <a:latin typeface="+mn-lt"/>
              </a:rPr>
              <a:t>Housing insecurity and high risk of homelessness</a:t>
            </a:r>
          </a:p>
        </p:txBody>
      </p:sp>
    </p:spTree>
    <p:custDataLst>
      <p:tags r:id="rId1"/>
    </p:custDataLst>
    <p:extLst>
      <p:ext uri="{BB962C8B-B14F-4D97-AF65-F5344CB8AC3E}">
        <p14:creationId xmlns:p14="http://schemas.microsoft.com/office/powerpoint/2010/main" val="1878113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Definition of Group</a:t>
            </a:r>
          </a:p>
        </p:txBody>
      </p:sp>
      <p:sp>
        <p:nvSpPr>
          <p:cNvPr id="3" name="Content Placeholder 2"/>
          <p:cNvSpPr>
            <a:spLocks noGrp="1"/>
          </p:cNvSpPr>
          <p:nvPr>
            <p:ph idx="1"/>
          </p:nvPr>
        </p:nvSpPr>
        <p:spPr>
          <a:xfrm>
            <a:off x="114300" y="1392622"/>
            <a:ext cx="8972550" cy="4697028"/>
          </a:xfrm>
        </p:spPr>
        <p:txBody>
          <a:bodyPr>
            <a:normAutofit/>
          </a:bodyPr>
          <a:lstStyle/>
          <a:p>
            <a:pPr>
              <a:buFont typeface="Wingdings" panose="05000000000000000000" pitchFamily="2" charset="2"/>
              <a:buChar char="§"/>
            </a:pPr>
            <a:r>
              <a:rPr lang="en-US" dirty="0">
                <a:latin typeface="+mn-lt"/>
              </a:rPr>
              <a:t>Cultural Norms and Traditions</a:t>
            </a:r>
          </a:p>
          <a:p>
            <a:pPr lvl="1">
              <a:buFont typeface="Wingdings" panose="05000000000000000000" pitchFamily="2" charset="2"/>
              <a:buChar char="§"/>
            </a:pPr>
            <a:r>
              <a:rPr lang="en-US" sz="2400" dirty="0">
                <a:latin typeface="+mn-lt"/>
              </a:rPr>
              <a:t>Vary depending on race/ethnicity, language, immigration status, and historical experiences</a:t>
            </a:r>
          </a:p>
          <a:p>
            <a:pPr lvl="1">
              <a:buFont typeface="Wingdings" panose="05000000000000000000" pitchFamily="2" charset="2"/>
              <a:buChar char="§"/>
            </a:pPr>
            <a:r>
              <a:rPr lang="en-US" sz="2400" dirty="0">
                <a:latin typeface="+mn-lt"/>
              </a:rPr>
              <a:t>Both collectivist and individualistic values upheld </a:t>
            </a:r>
          </a:p>
          <a:p>
            <a:pPr lvl="2">
              <a:buFont typeface="Wingdings" panose="05000000000000000000" pitchFamily="2" charset="2"/>
              <a:buChar char="§"/>
            </a:pPr>
            <a:r>
              <a:rPr lang="en-US" sz="2400" dirty="0">
                <a:latin typeface="+mn-lt"/>
              </a:rPr>
              <a:t>Community bonding, family closeness, solidarity, and autonomy</a:t>
            </a:r>
          </a:p>
          <a:p>
            <a:pPr lvl="2">
              <a:buFont typeface="Wingdings" panose="05000000000000000000" pitchFamily="2" charset="2"/>
              <a:buChar char="§"/>
            </a:pPr>
            <a:r>
              <a:rPr lang="en-US" sz="2400" dirty="0">
                <a:latin typeface="+mn-lt"/>
              </a:rPr>
              <a:t>Kinship ties influence care-seeking behaviors (Lopez et al., 2022)</a:t>
            </a:r>
          </a:p>
          <a:p>
            <a:pPr lvl="1">
              <a:buFont typeface="Wingdings" panose="05000000000000000000" pitchFamily="2" charset="2"/>
              <a:buChar char="§"/>
            </a:pPr>
            <a:r>
              <a:rPr lang="en-US" sz="2400" dirty="0">
                <a:latin typeface="+mn-lt"/>
              </a:rPr>
              <a:t>Religion, faith, and spirituality serve as a coping mechanism (Johnson &amp; Carter, 2020)</a:t>
            </a:r>
          </a:p>
        </p:txBody>
      </p:sp>
    </p:spTree>
    <p:custDataLst>
      <p:tags r:id="rId1"/>
    </p:custDataLst>
    <p:extLst>
      <p:ext uri="{BB962C8B-B14F-4D97-AF65-F5344CB8AC3E}">
        <p14:creationId xmlns:p14="http://schemas.microsoft.com/office/powerpoint/2010/main" val="1746865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Definition of Group</a:t>
            </a:r>
          </a:p>
        </p:txBody>
      </p:sp>
      <p:sp>
        <p:nvSpPr>
          <p:cNvPr id="3" name="Content Placeholder 2"/>
          <p:cNvSpPr>
            <a:spLocks noGrp="1"/>
          </p:cNvSpPr>
          <p:nvPr>
            <p:ph idx="1"/>
          </p:nvPr>
        </p:nvSpPr>
        <p:spPr>
          <a:xfrm>
            <a:off x="107950" y="1392622"/>
            <a:ext cx="8902700" cy="4677978"/>
          </a:xfrm>
        </p:spPr>
        <p:txBody>
          <a:bodyPr>
            <a:normAutofit/>
          </a:bodyPr>
          <a:lstStyle/>
          <a:p>
            <a:pPr>
              <a:buFont typeface="Wingdings" panose="05000000000000000000" pitchFamily="2" charset="2"/>
              <a:buChar char="§"/>
            </a:pPr>
            <a:r>
              <a:rPr lang="en-US" dirty="0">
                <a:latin typeface="+mn-lt"/>
              </a:rPr>
              <a:t>Health Disparities</a:t>
            </a:r>
          </a:p>
          <a:p>
            <a:pPr lvl="1">
              <a:buFont typeface="Wingdings" panose="05000000000000000000" pitchFamily="2" charset="2"/>
              <a:buChar char="§"/>
            </a:pPr>
            <a:r>
              <a:rPr lang="en-US" sz="2400" dirty="0">
                <a:latin typeface="+mn-lt"/>
              </a:rPr>
              <a:t>Poverty increases risk of chronic diseases</a:t>
            </a:r>
          </a:p>
          <a:p>
            <a:pPr lvl="1">
              <a:buFont typeface="Wingdings" panose="05000000000000000000" pitchFamily="2" charset="2"/>
              <a:buChar char="§"/>
            </a:pPr>
            <a:r>
              <a:rPr lang="en-US" sz="2400" dirty="0">
                <a:latin typeface="+mn-lt"/>
              </a:rPr>
              <a:t>Exposure to multiple stressors</a:t>
            </a:r>
          </a:p>
          <a:p>
            <a:pPr lvl="2">
              <a:buFont typeface="Wingdings" panose="05000000000000000000" pitchFamily="2" charset="2"/>
              <a:buChar char="§"/>
            </a:pPr>
            <a:r>
              <a:rPr lang="en-US" sz="2400" dirty="0">
                <a:latin typeface="+mn-lt"/>
              </a:rPr>
              <a:t>Housing insecurity, food insecurity, social isolation, violence, crime, and unemployment (</a:t>
            </a:r>
            <a:r>
              <a:rPr lang="en-US" sz="2400" dirty="0" err="1">
                <a:latin typeface="+mn-lt"/>
              </a:rPr>
              <a:t>Egede</a:t>
            </a:r>
            <a:r>
              <a:rPr lang="en-US" sz="2400" dirty="0">
                <a:latin typeface="+mn-lt"/>
              </a:rPr>
              <a:t> et al., 2021)</a:t>
            </a:r>
          </a:p>
          <a:p>
            <a:pPr lvl="1">
              <a:buFont typeface="Wingdings" panose="05000000000000000000" pitchFamily="2" charset="2"/>
              <a:buChar char="§"/>
            </a:pPr>
            <a:r>
              <a:rPr lang="en-US" sz="2400" dirty="0">
                <a:latin typeface="+mn-lt"/>
              </a:rPr>
              <a:t>Disparities in access to optimal mental health services</a:t>
            </a:r>
          </a:p>
          <a:p>
            <a:pPr lvl="2">
              <a:buFont typeface="Wingdings" panose="05000000000000000000" pitchFamily="2" charset="2"/>
              <a:buChar char="§"/>
            </a:pPr>
            <a:r>
              <a:rPr lang="en-US" sz="2400" dirty="0">
                <a:latin typeface="+mn-lt"/>
              </a:rPr>
              <a:t>Financial constraints, stigma, and shortage of culturally competent mental health providers (Jimenez et al., 2022)</a:t>
            </a:r>
          </a:p>
        </p:txBody>
      </p:sp>
    </p:spTree>
    <p:custDataLst>
      <p:tags r:id="rId1"/>
    </p:custDataLst>
    <p:extLst>
      <p:ext uri="{BB962C8B-B14F-4D97-AF65-F5344CB8AC3E}">
        <p14:creationId xmlns:p14="http://schemas.microsoft.com/office/powerpoint/2010/main" val="2272037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Campinha-Bacote Model</a:t>
            </a:r>
          </a:p>
        </p:txBody>
      </p:sp>
      <p:sp>
        <p:nvSpPr>
          <p:cNvPr id="3" name="Content Placeholder 2"/>
          <p:cNvSpPr>
            <a:spLocks noGrp="1"/>
          </p:cNvSpPr>
          <p:nvPr>
            <p:ph idx="1"/>
          </p:nvPr>
        </p:nvSpPr>
        <p:spPr>
          <a:xfrm>
            <a:off x="95250" y="1392622"/>
            <a:ext cx="8902700" cy="4735128"/>
          </a:xfrm>
        </p:spPr>
        <p:txBody>
          <a:bodyPr>
            <a:normAutofit/>
          </a:bodyPr>
          <a:lstStyle/>
          <a:p>
            <a:pPr>
              <a:buFont typeface="Wingdings" panose="05000000000000000000" pitchFamily="2" charset="2"/>
              <a:buChar char="§"/>
            </a:pPr>
            <a:r>
              <a:rPr lang="en-US" sz="2600" dirty="0">
                <a:latin typeface="+mn-lt"/>
              </a:rPr>
              <a:t>Referred to as the Process of Cultural Competence in the Delivery of Healthcare Services model (Campinha-Bacote, 2002)</a:t>
            </a:r>
          </a:p>
          <a:p>
            <a:pPr lvl="1">
              <a:buFont typeface="Wingdings" panose="05000000000000000000" pitchFamily="2" charset="2"/>
              <a:buChar char="§"/>
            </a:pPr>
            <a:r>
              <a:rPr lang="en-US" sz="2400" dirty="0">
                <a:latin typeface="+mn-lt"/>
              </a:rPr>
              <a:t>Cultural awareness</a:t>
            </a:r>
          </a:p>
          <a:p>
            <a:pPr lvl="1">
              <a:buFont typeface="Wingdings" panose="05000000000000000000" pitchFamily="2" charset="2"/>
              <a:buChar char="§"/>
            </a:pPr>
            <a:r>
              <a:rPr lang="en-US" sz="2400" dirty="0">
                <a:latin typeface="+mn-lt"/>
              </a:rPr>
              <a:t>Cultural skills</a:t>
            </a:r>
          </a:p>
          <a:p>
            <a:pPr lvl="1">
              <a:buFont typeface="Wingdings" panose="05000000000000000000" pitchFamily="2" charset="2"/>
              <a:buChar char="§"/>
            </a:pPr>
            <a:r>
              <a:rPr lang="en-US" sz="2400" dirty="0">
                <a:latin typeface="+mn-lt"/>
              </a:rPr>
              <a:t>Cultural knowledge</a:t>
            </a:r>
          </a:p>
          <a:p>
            <a:pPr lvl="1">
              <a:buFont typeface="Wingdings" panose="05000000000000000000" pitchFamily="2" charset="2"/>
              <a:buChar char="§"/>
            </a:pPr>
            <a:r>
              <a:rPr lang="en-US" sz="2400" dirty="0">
                <a:latin typeface="+mn-lt"/>
              </a:rPr>
              <a:t>Cultural encounters, and</a:t>
            </a:r>
          </a:p>
          <a:p>
            <a:pPr lvl="1">
              <a:buFont typeface="Wingdings" panose="05000000000000000000" pitchFamily="2" charset="2"/>
              <a:buChar char="§"/>
            </a:pPr>
            <a:r>
              <a:rPr lang="en-US" sz="2400" dirty="0">
                <a:latin typeface="+mn-lt"/>
              </a:rPr>
              <a:t>Cultural desire</a:t>
            </a:r>
          </a:p>
          <a:p>
            <a:pPr>
              <a:buFont typeface="Wingdings" panose="05000000000000000000" pitchFamily="2" charset="2"/>
              <a:buChar char="§"/>
            </a:pPr>
            <a:endParaRPr lang="en-US" sz="2600" dirty="0">
              <a:latin typeface="+mn-lt"/>
            </a:endParaRPr>
          </a:p>
          <a:p>
            <a:pPr>
              <a:buFont typeface="Wingdings" panose="05000000000000000000" pitchFamily="2" charset="2"/>
              <a:buChar char="§"/>
            </a:pPr>
            <a:endParaRPr lang="en-US" dirty="0">
              <a:latin typeface="+mn-lt"/>
            </a:endParaRPr>
          </a:p>
        </p:txBody>
      </p:sp>
      <p:pic>
        <p:nvPicPr>
          <p:cNvPr id="4" name="Content Placeholder 3">
            <a:extLst>
              <a:ext uri="{FF2B5EF4-FFF2-40B4-BE49-F238E27FC236}">
                <a16:creationId xmlns:a16="http://schemas.microsoft.com/office/drawing/2014/main" id="{E2FBBCFC-57F3-443A-A96C-2F43658A91F2}"/>
              </a:ext>
            </a:extLst>
          </p:cNvPr>
          <p:cNvPicPr>
            <a:picLocks/>
          </p:cNvPicPr>
          <p:nvPr/>
        </p:nvPicPr>
        <p:blipFill>
          <a:blip r:embed="rId4"/>
          <a:stretch>
            <a:fillRect/>
          </a:stretch>
        </p:blipFill>
        <p:spPr>
          <a:xfrm>
            <a:off x="4800600" y="2476500"/>
            <a:ext cx="4248150" cy="3457575"/>
          </a:xfrm>
          <a:prstGeom prst="rect">
            <a:avLst/>
          </a:prstGeom>
        </p:spPr>
      </p:pic>
    </p:spTree>
    <p:custDataLst>
      <p:tags r:id="rId1"/>
    </p:custDataLst>
    <p:extLst>
      <p:ext uri="{BB962C8B-B14F-4D97-AF65-F5344CB8AC3E}">
        <p14:creationId xmlns:p14="http://schemas.microsoft.com/office/powerpoint/2010/main" val="3510971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Campinha-Bacote Model</a:t>
            </a:r>
          </a:p>
        </p:txBody>
      </p:sp>
      <p:sp>
        <p:nvSpPr>
          <p:cNvPr id="3" name="Content Placeholder 2"/>
          <p:cNvSpPr>
            <a:spLocks noGrp="1"/>
          </p:cNvSpPr>
          <p:nvPr>
            <p:ph idx="1"/>
          </p:nvPr>
        </p:nvSpPr>
        <p:spPr>
          <a:xfrm>
            <a:off x="152400" y="1392622"/>
            <a:ext cx="8839200" cy="4697028"/>
          </a:xfrm>
        </p:spPr>
        <p:txBody>
          <a:bodyPr>
            <a:normAutofit/>
          </a:bodyPr>
          <a:lstStyle/>
          <a:p>
            <a:pPr marL="0" indent="0" algn="ctr">
              <a:buNone/>
            </a:pPr>
            <a:r>
              <a:rPr lang="en-US" dirty="0">
                <a:latin typeface="+mn-lt"/>
              </a:rPr>
              <a:t>Model Components</a:t>
            </a:r>
          </a:p>
          <a:p>
            <a:pPr>
              <a:buFont typeface="Wingdings" panose="05000000000000000000" pitchFamily="2" charset="2"/>
              <a:buChar char="§"/>
            </a:pPr>
            <a:r>
              <a:rPr lang="en-US" dirty="0">
                <a:latin typeface="+mn-lt"/>
              </a:rPr>
              <a:t>Cultural awareness: Understanding personal biases</a:t>
            </a:r>
          </a:p>
          <a:p>
            <a:pPr>
              <a:buFont typeface="Wingdings" panose="05000000000000000000" pitchFamily="2" charset="2"/>
              <a:buChar char="§"/>
            </a:pPr>
            <a:r>
              <a:rPr lang="en-US" dirty="0">
                <a:latin typeface="+mn-lt"/>
              </a:rPr>
              <a:t>Cultural knowledge: Acknowledging differences in beliefs</a:t>
            </a:r>
          </a:p>
          <a:p>
            <a:pPr>
              <a:buFont typeface="Wingdings" panose="05000000000000000000" pitchFamily="2" charset="2"/>
              <a:buChar char="§"/>
            </a:pPr>
            <a:r>
              <a:rPr lang="en-US" dirty="0">
                <a:latin typeface="+mn-lt"/>
              </a:rPr>
              <a:t>Cultural skill: Adjusting care to align with patient’s cultural beliefs, values, and practices</a:t>
            </a:r>
          </a:p>
          <a:p>
            <a:pPr>
              <a:buFont typeface="Wingdings" panose="05000000000000000000" pitchFamily="2" charset="2"/>
              <a:buChar char="§"/>
            </a:pPr>
            <a:r>
              <a:rPr lang="en-US" dirty="0">
                <a:latin typeface="+mn-lt"/>
              </a:rPr>
              <a:t>Cultural encounters: Engagement and encouragement of interactions with diverse groups</a:t>
            </a:r>
          </a:p>
          <a:p>
            <a:pPr>
              <a:buFont typeface="Wingdings" panose="05000000000000000000" pitchFamily="2" charset="2"/>
              <a:buChar char="§"/>
            </a:pPr>
            <a:r>
              <a:rPr lang="en-US" dirty="0">
                <a:latin typeface="+mn-lt"/>
              </a:rPr>
              <a:t>Cultural desire: Inclination to interact with culturally diverse groups</a:t>
            </a:r>
          </a:p>
        </p:txBody>
      </p:sp>
    </p:spTree>
    <p:custDataLst>
      <p:tags r:id="rId1"/>
    </p:custDataLst>
    <p:extLst>
      <p:ext uri="{BB962C8B-B14F-4D97-AF65-F5344CB8AC3E}">
        <p14:creationId xmlns:p14="http://schemas.microsoft.com/office/powerpoint/2010/main" val="3275147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Campinha-Bacote Model</a:t>
            </a:r>
          </a:p>
        </p:txBody>
      </p:sp>
      <p:sp>
        <p:nvSpPr>
          <p:cNvPr id="3" name="Content Placeholder 2"/>
          <p:cNvSpPr>
            <a:spLocks noGrp="1"/>
          </p:cNvSpPr>
          <p:nvPr>
            <p:ph idx="1"/>
          </p:nvPr>
        </p:nvSpPr>
        <p:spPr>
          <a:xfrm>
            <a:off x="146050" y="1392622"/>
            <a:ext cx="8807450" cy="4773228"/>
          </a:xfrm>
        </p:spPr>
        <p:txBody>
          <a:bodyPr>
            <a:noAutofit/>
          </a:bodyPr>
          <a:lstStyle/>
          <a:p>
            <a:pPr marL="0" indent="0" algn="ctr">
              <a:buNone/>
            </a:pPr>
            <a:r>
              <a:rPr lang="en-US" dirty="0">
                <a:latin typeface="+mn-lt"/>
              </a:rPr>
              <a:t>Application to Urban Population Living in Poverty</a:t>
            </a:r>
          </a:p>
          <a:p>
            <a:pPr>
              <a:buFont typeface="Wingdings" panose="05000000000000000000" pitchFamily="2" charset="2"/>
              <a:buChar char="§"/>
            </a:pPr>
            <a:r>
              <a:rPr lang="en-US" dirty="0">
                <a:latin typeface="+mn-lt"/>
              </a:rPr>
              <a:t>Acknowledging different cultural dimensions</a:t>
            </a:r>
          </a:p>
          <a:p>
            <a:pPr lvl="1">
              <a:buFont typeface="Wingdings" panose="05000000000000000000" pitchFamily="2" charset="2"/>
              <a:buChar char="§"/>
            </a:pPr>
            <a:r>
              <a:rPr lang="en-US" sz="2400" dirty="0">
                <a:latin typeface="+mn-lt"/>
              </a:rPr>
              <a:t>Beliefs about psychiatric disorders and attitudes to treatment</a:t>
            </a:r>
          </a:p>
          <a:p>
            <a:pPr lvl="1">
              <a:buFont typeface="Wingdings" panose="05000000000000000000" pitchFamily="2" charset="2"/>
              <a:buChar char="§"/>
            </a:pPr>
            <a:r>
              <a:rPr lang="en-US" sz="2400" dirty="0">
                <a:latin typeface="+mn-lt"/>
              </a:rPr>
              <a:t>Religious and cultural factors that influence health-seeking behaviors</a:t>
            </a:r>
          </a:p>
          <a:p>
            <a:pPr lvl="1">
              <a:buFont typeface="Wingdings" panose="05000000000000000000" pitchFamily="2" charset="2"/>
              <a:buChar char="§"/>
            </a:pPr>
            <a:r>
              <a:rPr lang="en-US" sz="2400" dirty="0">
                <a:latin typeface="+mn-lt"/>
              </a:rPr>
              <a:t>Historical experiences of stigma and discrimination</a:t>
            </a:r>
          </a:p>
          <a:p>
            <a:pPr>
              <a:buFont typeface="Wingdings" panose="05000000000000000000" pitchFamily="2" charset="2"/>
              <a:buChar char="§"/>
            </a:pPr>
            <a:r>
              <a:rPr lang="en-US" dirty="0">
                <a:latin typeface="+mn-lt"/>
              </a:rPr>
              <a:t>Cultural encounters improve knowledge about group beliefs</a:t>
            </a:r>
          </a:p>
          <a:p>
            <a:pPr>
              <a:buFont typeface="Wingdings" panose="05000000000000000000" pitchFamily="2" charset="2"/>
              <a:buChar char="§"/>
            </a:pPr>
            <a:r>
              <a:rPr lang="en-US" dirty="0">
                <a:latin typeface="+mn-lt"/>
              </a:rPr>
              <a:t>Self-reflection can improve awareness of biases</a:t>
            </a:r>
          </a:p>
        </p:txBody>
      </p:sp>
    </p:spTree>
    <p:custDataLst>
      <p:tags r:id="rId1"/>
    </p:custDataLst>
    <p:extLst>
      <p:ext uri="{BB962C8B-B14F-4D97-AF65-F5344CB8AC3E}">
        <p14:creationId xmlns:p14="http://schemas.microsoft.com/office/powerpoint/2010/main" val="3672934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Cultural Competence as a DNP</a:t>
            </a:r>
          </a:p>
        </p:txBody>
      </p:sp>
      <p:sp>
        <p:nvSpPr>
          <p:cNvPr id="3" name="Content Placeholder 2"/>
          <p:cNvSpPr>
            <a:spLocks noGrp="1"/>
          </p:cNvSpPr>
          <p:nvPr>
            <p:ph idx="1"/>
          </p:nvPr>
        </p:nvSpPr>
        <p:spPr>
          <a:xfrm>
            <a:off x="184150" y="1392622"/>
            <a:ext cx="8788400" cy="4652578"/>
          </a:xfrm>
        </p:spPr>
        <p:txBody>
          <a:bodyPr>
            <a:normAutofit lnSpcReduction="10000"/>
          </a:bodyPr>
          <a:lstStyle/>
          <a:p>
            <a:pPr>
              <a:buFont typeface="Wingdings" panose="05000000000000000000" pitchFamily="2" charset="2"/>
              <a:buChar char="§"/>
            </a:pPr>
            <a:r>
              <a:rPr lang="en-US" dirty="0">
                <a:latin typeface="+mn-lt"/>
              </a:rPr>
              <a:t>Adopt a vision for transcultural synergy (</a:t>
            </a:r>
            <a:r>
              <a:rPr lang="en-US" dirty="0" err="1">
                <a:latin typeface="+mn-lt"/>
              </a:rPr>
              <a:t>Teixera</a:t>
            </a:r>
            <a:r>
              <a:rPr lang="en-US" dirty="0">
                <a:latin typeface="+mn-lt"/>
              </a:rPr>
              <a:t> et al., 2023)</a:t>
            </a:r>
          </a:p>
          <a:p>
            <a:pPr lvl="1">
              <a:buFont typeface="Wingdings" panose="05000000000000000000" pitchFamily="2" charset="2"/>
              <a:buChar char="§"/>
            </a:pPr>
            <a:r>
              <a:rPr lang="en-US" sz="2400" dirty="0">
                <a:latin typeface="+mn-lt"/>
              </a:rPr>
              <a:t>Culturally safe care environment, acknowledge differences, support a therapeutic relationship</a:t>
            </a:r>
          </a:p>
          <a:p>
            <a:pPr>
              <a:buFont typeface="Wingdings" panose="05000000000000000000" pitchFamily="2" charset="2"/>
              <a:buChar char="§"/>
            </a:pPr>
            <a:r>
              <a:rPr lang="en-US" dirty="0">
                <a:latin typeface="+mn-lt"/>
              </a:rPr>
              <a:t>Case scenario</a:t>
            </a:r>
          </a:p>
          <a:p>
            <a:pPr lvl="1">
              <a:buFont typeface="Wingdings" panose="05000000000000000000" pitchFamily="2" charset="2"/>
              <a:buChar char="§"/>
            </a:pPr>
            <a:r>
              <a:rPr lang="en-US" sz="2400" dirty="0">
                <a:latin typeface="+mn-lt"/>
              </a:rPr>
              <a:t>Care for a recent immigrant from a conflict affected part of Nigeria</a:t>
            </a:r>
          </a:p>
          <a:p>
            <a:pPr lvl="2">
              <a:buFont typeface="Wingdings" panose="05000000000000000000" pitchFamily="2" charset="2"/>
              <a:buChar char="§"/>
            </a:pPr>
            <a:r>
              <a:rPr lang="en-US" sz="2400" dirty="0">
                <a:latin typeface="+mn-lt"/>
              </a:rPr>
              <a:t>Food insecurity and housing instability</a:t>
            </a:r>
          </a:p>
          <a:p>
            <a:pPr lvl="2">
              <a:buFont typeface="Wingdings" panose="05000000000000000000" pitchFamily="2" charset="2"/>
              <a:buChar char="§"/>
            </a:pPr>
            <a:r>
              <a:rPr lang="en-US" sz="2400" dirty="0">
                <a:latin typeface="+mn-lt"/>
              </a:rPr>
              <a:t>Recent experience of discrimination</a:t>
            </a:r>
          </a:p>
          <a:p>
            <a:pPr lvl="2">
              <a:buFont typeface="Wingdings" panose="05000000000000000000" pitchFamily="2" charset="2"/>
              <a:buChar char="§"/>
            </a:pPr>
            <a:r>
              <a:rPr lang="en-US" sz="2400" dirty="0">
                <a:latin typeface="+mn-lt"/>
              </a:rPr>
              <a:t>Mistrust of the healthcare providers and Western medication</a:t>
            </a:r>
          </a:p>
        </p:txBody>
      </p:sp>
    </p:spTree>
    <p:custDataLst>
      <p:tags r:id="rId1"/>
    </p:custDataLst>
    <p:extLst>
      <p:ext uri="{BB962C8B-B14F-4D97-AF65-F5344CB8AC3E}">
        <p14:creationId xmlns:p14="http://schemas.microsoft.com/office/powerpoint/2010/main" val="109400335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5-089 PowerPoint Template 6-22-15">
  <a:themeElements>
    <a:clrScheme name="Custom 3">
      <a:dk1>
        <a:srgbClr val="B70005"/>
      </a:dk1>
      <a:lt1>
        <a:sysClr val="window" lastClr="FFFFFF"/>
      </a:lt1>
      <a:dk2>
        <a:srgbClr val="484848"/>
      </a:dk2>
      <a:lt2>
        <a:srgbClr val="EAE7E4"/>
      </a:lt2>
      <a:accent1>
        <a:srgbClr val="990005"/>
      </a:accent1>
      <a:accent2>
        <a:srgbClr val="E89D00"/>
      </a:accent2>
      <a:accent3>
        <a:srgbClr val="5C91A4"/>
      </a:accent3>
      <a:accent4>
        <a:srgbClr val="2D0054"/>
      </a:accent4>
      <a:accent5>
        <a:srgbClr val="4C655C"/>
      </a:accent5>
      <a:accent6>
        <a:srgbClr val="333333"/>
      </a:accent6>
      <a:hlink>
        <a:srgbClr val="B70005"/>
      </a:hlink>
      <a:folHlink>
        <a:srgbClr val="B70005"/>
      </a:folHlink>
    </a:clrScheme>
    <a:fontScheme name="Slipstream">
      <a:majorFont>
        <a:latin typeface="Trebuchet MS"/>
        <a:ea typeface=""/>
        <a:cs typeface=""/>
        <a:font script="Jpan" typeface="ＭＳ ゴシック"/>
        <a:font script="Hang" typeface="HY그래픽B"/>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pectrum">
      <a:fillStyleLst>
        <a:solidFill>
          <a:schemeClr val="phClr"/>
        </a:solidFill>
        <a:gradFill rotWithShape="1">
          <a:gsLst>
            <a:gs pos="0">
              <a:schemeClr val="phClr">
                <a:tint val="100000"/>
                <a:shade val="70000"/>
                <a:satMod val="150000"/>
              </a:schemeClr>
            </a:gs>
            <a:gs pos="100000">
              <a:schemeClr val="phClr">
                <a:tint val="95000"/>
                <a:satMod val="150000"/>
              </a:schemeClr>
            </a:gs>
          </a:gsLst>
          <a:lin ang="16200000" scaled="1"/>
        </a:gradFill>
        <a:gradFill rotWithShape="1">
          <a:gsLst>
            <a:gs pos="0">
              <a:schemeClr val="phClr">
                <a:tint val="95000"/>
                <a:shade val="70000"/>
                <a:satMod val="150000"/>
              </a:schemeClr>
            </a:gs>
            <a:gs pos="100000">
              <a:schemeClr val="phClr">
                <a:tint val="100000"/>
                <a:shade val="100000"/>
                <a:satMod val="150000"/>
              </a:schemeClr>
            </a:gs>
          </a:gsLst>
          <a:lin ang="16200000" scaled="0"/>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6600000" sx="101000" sy="101000" rotWithShape="0">
              <a:srgbClr val="000000">
                <a:alpha val="75000"/>
              </a:srgbClr>
            </a:outerShdw>
          </a:effectLst>
        </a:effectStyle>
        <a:effectStyle>
          <a:effectLst>
            <a:outerShdw blurRad="50800" dir="5400000" sx="105000" sy="105000" algn="ctr" rotWithShape="0">
              <a:srgbClr val="000000">
                <a:alpha val="40000"/>
              </a:srgbClr>
            </a:outerShdw>
          </a:effectLst>
          <a:scene3d>
            <a:camera prst="orthographicFront">
              <a:rot lat="0" lon="0" rev="0"/>
            </a:camera>
            <a:lightRig rig="balanced" dir="t">
              <a:rot lat="0" lon="0" rev="4800000"/>
            </a:lightRig>
          </a:scene3d>
          <a:sp3d prstMaterial="matte">
            <a:bevelT w="635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15-089 PowerPoint Template 6-22-15.potx</Template>
  <TotalTime>10812</TotalTime>
  <Words>2055</Words>
  <Application>Microsoft Office PowerPoint</Application>
  <PresentationFormat>On-screen Show (4:3)</PresentationFormat>
  <Paragraphs>123</Paragraphs>
  <Slides>17</Slides>
  <Notes>14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Calibri</vt:lpstr>
      <vt:lpstr>Trebuchet MS</vt:lpstr>
      <vt:lpstr>Wingdings</vt:lpstr>
      <vt:lpstr>15-089 PowerPoint Template 6-22-15</vt:lpstr>
      <vt:lpstr>Custom Design</vt:lpstr>
      <vt:lpstr>Culture Paper: Care for Urban Population Living in Poverty</vt:lpstr>
      <vt:lpstr>Assignment Objectives</vt:lpstr>
      <vt:lpstr>Definition of Group</vt:lpstr>
      <vt:lpstr>Definition of Group</vt:lpstr>
      <vt:lpstr>Definition of Group</vt:lpstr>
      <vt:lpstr>The Campinha-Bacote Model</vt:lpstr>
      <vt:lpstr>Campinha-Bacote Model</vt:lpstr>
      <vt:lpstr>Campinha-Bacote Model</vt:lpstr>
      <vt:lpstr>Cultural Competence as a DNP</vt:lpstr>
      <vt:lpstr>Cultural Competence as a DNP</vt:lpstr>
      <vt:lpstr>Cultural Competence as a DNP</vt:lpstr>
      <vt:lpstr>Conclusion</vt:lpstr>
      <vt:lpstr>References </vt:lpstr>
      <vt:lpstr>References </vt:lpstr>
      <vt:lpstr>References </vt:lpstr>
      <vt:lpstr>References </vt:lpstr>
      <vt:lpstr>References </vt:lpstr>
    </vt:vector>
  </TitlesOfParts>
  <Company>Regis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Default User</dc:creator>
  <cp:lastModifiedBy>Admin</cp:lastModifiedBy>
  <cp:revision>99</cp:revision>
  <cp:lastPrinted>2017-03-20T00:00:00Z</cp:lastPrinted>
  <dcterms:created xsi:type="dcterms:W3CDTF">2015-06-22T17:39:47Z</dcterms:created>
  <dcterms:modified xsi:type="dcterms:W3CDTF">2024-10-09T20:05:48Z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0901DB77-E72A-419C-9B66-1A2BEA2C9845</vt:lpwstr>
  </property>
  <property fmtid="{D5CDD505-2E9C-101B-9397-08002B2CF9AE}" pid="3" name="ArticulatePath">
    <vt:lpwstr>NU404_W2_Leadership_in_the_Care_Environment</vt:lpwstr>
  </property>
</Properties>
</file>