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256" r:id="rId2"/>
    <p:sldId id="259" r:id="rId3"/>
    <p:sldId id="261" r:id="rId4"/>
    <p:sldId id="262" r:id="rId5"/>
    <p:sldId id="263" r:id="rId6"/>
    <p:sldId id="264" r:id="rId7"/>
    <p:sldId id="265" r:id="rId8"/>
    <p:sldId id="266" r:id="rId9"/>
    <p:sldId id="271" r:id="rId10"/>
    <p:sldId id="267" r:id="rId11"/>
    <p:sldId id="268" r:id="rId12"/>
    <p:sldId id="269" r:id="rId13"/>
    <p:sldId id="272" r:id="rId14"/>
    <p:sldId id="273" r:id="rId15"/>
    <p:sldId id="274" r:id="rId16"/>
    <p:sldId id="275" r:id="rId17"/>
    <p:sldId id="276" r:id="rId18"/>
  </p:sldIdLst>
  <p:sldSz cx="10058400" cy="5486400"/>
  <p:notesSz cx="6858000" cy="9144000"/>
  <p:defaultTextStyle>
    <a:defPPr>
      <a:defRPr lang="en-US"/>
    </a:defPPr>
    <a:lvl1pPr marL="0" algn="l" defTabSz="994867" rtl="0" eaLnBrk="1" latinLnBrk="0" hangingPunct="1">
      <a:defRPr sz="1958" kern="1200">
        <a:solidFill>
          <a:schemeClr val="tx1"/>
        </a:solidFill>
        <a:latin typeface="+mn-lt"/>
        <a:ea typeface="+mn-ea"/>
        <a:cs typeface="+mn-cs"/>
      </a:defRPr>
    </a:lvl1pPr>
    <a:lvl2pPr marL="497434" algn="l" defTabSz="994867" rtl="0" eaLnBrk="1" latinLnBrk="0" hangingPunct="1">
      <a:defRPr sz="1958" kern="1200">
        <a:solidFill>
          <a:schemeClr val="tx1"/>
        </a:solidFill>
        <a:latin typeface="+mn-lt"/>
        <a:ea typeface="+mn-ea"/>
        <a:cs typeface="+mn-cs"/>
      </a:defRPr>
    </a:lvl2pPr>
    <a:lvl3pPr marL="994867" algn="l" defTabSz="994867" rtl="0" eaLnBrk="1" latinLnBrk="0" hangingPunct="1">
      <a:defRPr sz="1958" kern="1200">
        <a:solidFill>
          <a:schemeClr val="tx1"/>
        </a:solidFill>
        <a:latin typeface="+mn-lt"/>
        <a:ea typeface="+mn-ea"/>
        <a:cs typeface="+mn-cs"/>
      </a:defRPr>
    </a:lvl3pPr>
    <a:lvl4pPr marL="1492301" algn="l" defTabSz="994867" rtl="0" eaLnBrk="1" latinLnBrk="0" hangingPunct="1">
      <a:defRPr sz="1958" kern="1200">
        <a:solidFill>
          <a:schemeClr val="tx1"/>
        </a:solidFill>
        <a:latin typeface="+mn-lt"/>
        <a:ea typeface="+mn-ea"/>
        <a:cs typeface="+mn-cs"/>
      </a:defRPr>
    </a:lvl4pPr>
    <a:lvl5pPr marL="1989734" algn="l" defTabSz="994867" rtl="0" eaLnBrk="1" latinLnBrk="0" hangingPunct="1">
      <a:defRPr sz="1958" kern="1200">
        <a:solidFill>
          <a:schemeClr val="tx1"/>
        </a:solidFill>
        <a:latin typeface="+mn-lt"/>
        <a:ea typeface="+mn-ea"/>
        <a:cs typeface="+mn-cs"/>
      </a:defRPr>
    </a:lvl5pPr>
    <a:lvl6pPr marL="2487168" algn="l" defTabSz="994867" rtl="0" eaLnBrk="1" latinLnBrk="0" hangingPunct="1">
      <a:defRPr sz="1958" kern="1200">
        <a:solidFill>
          <a:schemeClr val="tx1"/>
        </a:solidFill>
        <a:latin typeface="+mn-lt"/>
        <a:ea typeface="+mn-ea"/>
        <a:cs typeface="+mn-cs"/>
      </a:defRPr>
    </a:lvl6pPr>
    <a:lvl7pPr marL="2984602" algn="l" defTabSz="994867" rtl="0" eaLnBrk="1" latinLnBrk="0" hangingPunct="1">
      <a:defRPr sz="1958" kern="1200">
        <a:solidFill>
          <a:schemeClr val="tx1"/>
        </a:solidFill>
        <a:latin typeface="+mn-lt"/>
        <a:ea typeface="+mn-ea"/>
        <a:cs typeface="+mn-cs"/>
      </a:defRPr>
    </a:lvl7pPr>
    <a:lvl8pPr marL="3482035" algn="l" defTabSz="994867" rtl="0" eaLnBrk="1" latinLnBrk="0" hangingPunct="1">
      <a:defRPr sz="1958" kern="1200">
        <a:solidFill>
          <a:schemeClr val="tx1"/>
        </a:solidFill>
        <a:latin typeface="+mn-lt"/>
        <a:ea typeface="+mn-ea"/>
        <a:cs typeface="+mn-cs"/>
      </a:defRPr>
    </a:lvl8pPr>
    <a:lvl9pPr marL="3979469" algn="l" defTabSz="994867" rtl="0" eaLnBrk="1" latinLnBrk="0" hangingPunct="1">
      <a:defRPr sz="19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5C"/>
    <a:srgbClr val="007033"/>
    <a:srgbClr val="00E6F2"/>
    <a:srgbClr val="FF0000"/>
    <a:srgbClr val="E50D79"/>
    <a:srgbClr val="CC0099"/>
    <a:srgbClr val="E2109C"/>
    <a:srgbClr val="990099"/>
    <a:srgbClr val="FE9202"/>
    <a:srgbClr val="6C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24" autoAdjust="0"/>
  </p:normalViewPr>
  <p:slideViewPr>
    <p:cSldViewPr>
      <p:cViewPr>
        <p:scale>
          <a:sx n="70" d="100"/>
          <a:sy n="70" d="100"/>
        </p:scale>
        <p:origin x="1131" y="429"/>
      </p:cViewPr>
      <p:guideLst>
        <p:guide orient="horz" pos="1728"/>
        <p:guide pos="3168"/>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10/21/2024</a:t>
            </a:fld>
            <a:endParaRPr lang="en-US"/>
          </a:p>
        </p:txBody>
      </p:sp>
      <p:sp>
        <p:nvSpPr>
          <p:cNvPr id="4" name="Slide Image Placeholder 3"/>
          <p:cNvSpPr>
            <a:spLocks noGrp="1" noRot="1" noChangeAspect="1"/>
          </p:cNvSpPr>
          <p:nvPr>
            <p:ph type="sldImg" idx="2"/>
          </p:nvPr>
        </p:nvSpPr>
        <p:spPr>
          <a:xfrm>
            <a:off x="600075" y="1143000"/>
            <a:ext cx="5657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94867" rtl="0" eaLnBrk="1" latinLnBrk="0" hangingPunct="1">
      <a:defRPr sz="1306" kern="1200">
        <a:solidFill>
          <a:schemeClr val="tx1"/>
        </a:solidFill>
        <a:latin typeface="+mn-lt"/>
        <a:ea typeface="+mn-ea"/>
        <a:cs typeface="+mn-cs"/>
      </a:defRPr>
    </a:lvl1pPr>
    <a:lvl2pPr marL="497434" algn="l" defTabSz="994867" rtl="0" eaLnBrk="1" latinLnBrk="0" hangingPunct="1">
      <a:defRPr sz="1306" kern="1200">
        <a:solidFill>
          <a:schemeClr val="tx1"/>
        </a:solidFill>
        <a:latin typeface="+mn-lt"/>
        <a:ea typeface="+mn-ea"/>
        <a:cs typeface="+mn-cs"/>
      </a:defRPr>
    </a:lvl2pPr>
    <a:lvl3pPr marL="994867" algn="l" defTabSz="994867" rtl="0" eaLnBrk="1" latinLnBrk="0" hangingPunct="1">
      <a:defRPr sz="1306" kern="1200">
        <a:solidFill>
          <a:schemeClr val="tx1"/>
        </a:solidFill>
        <a:latin typeface="+mn-lt"/>
        <a:ea typeface="+mn-ea"/>
        <a:cs typeface="+mn-cs"/>
      </a:defRPr>
    </a:lvl3pPr>
    <a:lvl4pPr marL="1492301" algn="l" defTabSz="994867" rtl="0" eaLnBrk="1" latinLnBrk="0" hangingPunct="1">
      <a:defRPr sz="1306" kern="1200">
        <a:solidFill>
          <a:schemeClr val="tx1"/>
        </a:solidFill>
        <a:latin typeface="+mn-lt"/>
        <a:ea typeface="+mn-ea"/>
        <a:cs typeface="+mn-cs"/>
      </a:defRPr>
    </a:lvl4pPr>
    <a:lvl5pPr marL="1989734" algn="l" defTabSz="994867" rtl="0" eaLnBrk="1" latinLnBrk="0" hangingPunct="1">
      <a:defRPr sz="1306" kern="1200">
        <a:solidFill>
          <a:schemeClr val="tx1"/>
        </a:solidFill>
        <a:latin typeface="+mn-lt"/>
        <a:ea typeface="+mn-ea"/>
        <a:cs typeface="+mn-cs"/>
      </a:defRPr>
    </a:lvl5pPr>
    <a:lvl6pPr marL="2487168" algn="l" defTabSz="994867" rtl="0" eaLnBrk="1" latinLnBrk="0" hangingPunct="1">
      <a:defRPr sz="1306" kern="1200">
        <a:solidFill>
          <a:schemeClr val="tx1"/>
        </a:solidFill>
        <a:latin typeface="+mn-lt"/>
        <a:ea typeface="+mn-ea"/>
        <a:cs typeface="+mn-cs"/>
      </a:defRPr>
    </a:lvl6pPr>
    <a:lvl7pPr marL="2984602" algn="l" defTabSz="994867" rtl="0" eaLnBrk="1" latinLnBrk="0" hangingPunct="1">
      <a:defRPr sz="1306" kern="1200">
        <a:solidFill>
          <a:schemeClr val="tx1"/>
        </a:solidFill>
        <a:latin typeface="+mn-lt"/>
        <a:ea typeface="+mn-ea"/>
        <a:cs typeface="+mn-cs"/>
      </a:defRPr>
    </a:lvl7pPr>
    <a:lvl8pPr marL="3482035" algn="l" defTabSz="994867" rtl="0" eaLnBrk="1" latinLnBrk="0" hangingPunct="1">
      <a:defRPr sz="1306" kern="1200">
        <a:solidFill>
          <a:schemeClr val="tx1"/>
        </a:solidFill>
        <a:latin typeface="+mn-lt"/>
        <a:ea typeface="+mn-ea"/>
        <a:cs typeface="+mn-cs"/>
      </a:defRPr>
    </a:lvl8pPr>
    <a:lvl9pPr marL="3979469" algn="l" defTabSz="99486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overarching aim of the educational sessions is to enhance nurses’ knowledge and skills in cognitive behavioral therapy and prepare patients for the sessions. By the end of the sessions, the learner will understand the core principles of CBT, its application in practice, and the use of the Patient Health Questionnaire (PHQ-9) in the assessment of depression severity.</a:t>
            </a:r>
          </a:p>
        </p:txBody>
      </p:sp>
      <p:sp>
        <p:nvSpPr>
          <p:cNvPr id="4" name="Slide Number Placeholder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1262330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of the achievement of outcomes will involve three primary strategies. Firstly, the teach back method and formative feedback will be used to assess participants’ understanding of some of the concepts and their application. Secondly, role-playing scenarios will also be used. For instance, this will involve a demonstration of the ABC model and an exercise with cognitive restructuring in pairs. Finally, participants will take personal exercises with the PHQ-9 to reinforce their understanding of the tool and interpretation of the scores. </a:t>
            </a:r>
          </a:p>
        </p:txBody>
      </p:sp>
      <p:sp>
        <p:nvSpPr>
          <p:cNvPr id="4" name="Slide Number Placeholder 3"/>
          <p:cNvSpPr>
            <a:spLocks noGrp="1"/>
          </p:cNvSpPr>
          <p:nvPr>
            <p:ph type="sldNum" sz="quarter" idx="5"/>
          </p:nvPr>
        </p:nvSpPr>
        <p:spPr/>
        <p:txBody>
          <a:bodyPr/>
          <a:lstStyle/>
          <a:p>
            <a:fld id="{AF533E96-F078-4B3D-A8F4-F1AF21EBC357}" type="slidenum">
              <a:rPr lang="en-US" smtClean="0"/>
              <a:t>11</a:t>
            </a:fld>
            <a:endParaRPr lang="en-US"/>
          </a:p>
        </p:txBody>
      </p:sp>
    </p:spTree>
    <p:extLst>
      <p:ext uri="{BB962C8B-B14F-4D97-AF65-F5344CB8AC3E}">
        <p14:creationId xmlns:p14="http://schemas.microsoft.com/office/powerpoint/2010/main" val="25607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will learn several things about cognitive behavioral therapy. Broadly, CBT involves a therapeutic approach that aims at changing individuals thoughts that affect emotions and actions. The treatment modality is considered essential in the treatment of depression for many reasons. For instance, working with the PMHNPs will help you in learning ways to manage negative automatic thoughts (NATs), increase your engagement in positive activities, and impart knowledge and skills about new ways of coping with stress and managing situations that evoke negative thoughts. </a:t>
            </a:r>
          </a:p>
        </p:txBody>
      </p:sp>
      <p:sp>
        <p:nvSpPr>
          <p:cNvPr id="4" name="Slide Number Placeholder 3"/>
          <p:cNvSpPr>
            <a:spLocks noGrp="1"/>
          </p:cNvSpPr>
          <p:nvPr>
            <p:ph type="sldNum" sz="quarter" idx="5"/>
          </p:nvPr>
        </p:nvSpPr>
        <p:spPr/>
        <p:txBody>
          <a:bodyPr/>
          <a:lstStyle/>
          <a:p>
            <a:fld id="{AF533E96-F078-4B3D-A8F4-F1AF21EBC357}" type="slidenum">
              <a:rPr lang="en-US" smtClean="0"/>
              <a:t>13</a:t>
            </a:fld>
            <a:endParaRPr lang="en-US"/>
          </a:p>
        </p:txBody>
      </p:sp>
    </p:spTree>
    <p:extLst>
      <p:ext uri="{BB962C8B-B14F-4D97-AF65-F5344CB8AC3E}">
        <p14:creationId xmlns:p14="http://schemas.microsoft.com/office/powerpoint/2010/main" val="2434061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the modality requires an understanding of the ABC model, which revolves around automatic symptoms, cognitions, and behaviors. Conventionally, many NATs emerge after the occurrence of an activating situation. In turn, these thoughts tend to influence our behaviors and actions. For example, this could involve a situation where one failed a job interview. Negative thoughts about not being smart enough could lead to hopelessness in which one may avoid seeking employment based on the belief that they will fail subsequent interviews. From the example, it can be construed that the activating situation led to a NAT that resulted in depressive symptoms in the form of hopelessness. </a:t>
            </a:r>
          </a:p>
        </p:txBody>
      </p:sp>
      <p:sp>
        <p:nvSpPr>
          <p:cNvPr id="4" name="Slide Number Placeholder 3"/>
          <p:cNvSpPr>
            <a:spLocks noGrp="1"/>
          </p:cNvSpPr>
          <p:nvPr>
            <p:ph type="sldNum" sz="quarter" idx="5"/>
          </p:nvPr>
        </p:nvSpPr>
        <p:spPr/>
        <p:txBody>
          <a:bodyPr/>
          <a:lstStyle/>
          <a:p>
            <a:fld id="{AF533E96-F078-4B3D-A8F4-F1AF21EBC357}" type="slidenum">
              <a:rPr lang="en-US" smtClean="0"/>
              <a:t>14</a:t>
            </a:fld>
            <a:endParaRPr lang="en-US"/>
          </a:p>
        </p:txBody>
      </p:sp>
    </p:spTree>
    <p:extLst>
      <p:ext uri="{BB962C8B-B14F-4D97-AF65-F5344CB8AC3E}">
        <p14:creationId xmlns:p14="http://schemas.microsoft.com/office/powerpoint/2010/main" val="77846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understanding, we can explore the steps that the sessions will include and the expectations for you as the patient. The first step involves identifying and linking NATs to behaviors and symptoms. For instance, based on the earlier example, this could involve assessing the situations that often result into negative thoughts and exploring the behaviors that emerge afterwards. In turn, this will form the basis for SMART goal setting. The nurse will work with you collaboratively in setting easy, measurable, and achievable goals that target your thoughts. In addition, you will be required to engage in activities that will form part of behavioral activation. These could include routine daily activities, pleasurable activities, or necessary activities that you have been feeling unable to complete. The final stage will involve cognitive restructuring. Broadly, during these sessions, you will be taught about strategies of replacing NATs with healthier thoughts. Cognitive restructuring will focus on the priority NATs and align with the goals you establish. </a:t>
            </a:r>
          </a:p>
        </p:txBody>
      </p:sp>
      <p:sp>
        <p:nvSpPr>
          <p:cNvPr id="4" name="Slide Number Placeholder 3"/>
          <p:cNvSpPr>
            <a:spLocks noGrp="1"/>
          </p:cNvSpPr>
          <p:nvPr>
            <p:ph type="sldNum" sz="quarter" idx="5"/>
          </p:nvPr>
        </p:nvSpPr>
        <p:spPr/>
        <p:txBody>
          <a:bodyPr/>
          <a:lstStyle/>
          <a:p>
            <a:fld id="{AF533E96-F078-4B3D-A8F4-F1AF21EBC357}" type="slidenum">
              <a:rPr lang="en-US" smtClean="0"/>
              <a:t>15</a:t>
            </a:fld>
            <a:endParaRPr lang="en-US"/>
          </a:p>
        </p:txBody>
      </p:sp>
    </p:spTree>
    <p:extLst>
      <p:ext uri="{BB962C8B-B14F-4D97-AF65-F5344CB8AC3E}">
        <p14:creationId xmlns:p14="http://schemas.microsoft.com/office/powerpoint/2010/main" val="401737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Tracking progress and remaining committed to therapy will be essential to achieving the expected treatment outcomes. Documenting your thoughts and writing down your daily activities in a journal will be crucial to tracking your progress. From the journal, you might identify patterns of negative thoughts and identify the activities that pose the most significant challenge. It will be essential for you to discuss your thoughts and feelings with the PMHNP openly to ensure tailored support in efforts to achieve your goals. In addition, you are encouraged to attend all sessions and adjust your goals based on progress. </a:t>
            </a:r>
          </a:p>
        </p:txBody>
      </p:sp>
      <p:sp>
        <p:nvSpPr>
          <p:cNvPr id="4" name="Slide Number Placeholder 3"/>
          <p:cNvSpPr>
            <a:spLocks noGrp="1"/>
          </p:cNvSpPr>
          <p:nvPr>
            <p:ph type="sldNum" sz="quarter" idx="5"/>
          </p:nvPr>
        </p:nvSpPr>
        <p:spPr/>
        <p:txBody>
          <a:bodyPr/>
          <a:lstStyle/>
          <a:p>
            <a:fld id="{AF533E96-F078-4B3D-A8F4-F1AF21EBC357}" type="slidenum">
              <a:rPr lang="en-US" smtClean="0"/>
              <a:t>16</a:t>
            </a:fld>
            <a:endParaRPr lang="en-US"/>
          </a:p>
        </p:txBody>
      </p:sp>
    </p:spTree>
    <p:extLst>
      <p:ext uri="{BB962C8B-B14F-4D97-AF65-F5344CB8AC3E}">
        <p14:creationId xmlns:p14="http://schemas.microsoft.com/office/powerpoint/2010/main" val="2091411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feel free to ask them or share your concerns. Thank you for participating. We look forward to working collaboratively with you to ensure you achieve holistic health and wellness.</a:t>
            </a:r>
          </a:p>
        </p:txBody>
      </p:sp>
      <p:sp>
        <p:nvSpPr>
          <p:cNvPr id="4" name="Slide Number Placeholder 3"/>
          <p:cNvSpPr>
            <a:spLocks noGrp="1"/>
          </p:cNvSpPr>
          <p:nvPr>
            <p:ph type="sldNum" sz="quarter" idx="5"/>
          </p:nvPr>
        </p:nvSpPr>
        <p:spPr/>
        <p:txBody>
          <a:bodyPr/>
          <a:lstStyle/>
          <a:p>
            <a:fld id="{AF533E96-F078-4B3D-A8F4-F1AF21EBC357}" type="slidenum">
              <a:rPr lang="en-US" smtClean="0"/>
              <a:t>17</a:t>
            </a:fld>
            <a:endParaRPr lang="en-US"/>
          </a:p>
        </p:txBody>
      </p:sp>
    </p:spTree>
    <p:extLst>
      <p:ext uri="{BB962C8B-B14F-4D97-AF65-F5344CB8AC3E}">
        <p14:creationId xmlns:p14="http://schemas.microsoft.com/office/powerpoint/2010/main" val="144039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delving into the educational content, let us recap about cognitive behavioral therapy (CBT), which will serve as the evidence-based intervention in the project. CBT is considered the first-line or gold standard psychotherapeutic intervention for depression and can be used alone or in combination with pharmacotherapy (Brown et al., 2021). The intervention works through cognitive restructuring and behavioral activation. Behavioral activation can simply be understood as an approach that focuses on overt behaviors. It involves motivating individuals to engage in meaningful activities, which could involve routine activities, pleasurable activities, or necessary activities (Malik et al., 2021). On the other hand, cognitive restructuring involves supplanting dysfunctional thoughts or cognitions with adaptive thoughts (Crum, 2021).</a:t>
            </a:r>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263845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focus on the ABC model of CBT. Applying the ABC model implies supporting patients in understanding their cognitions, physical symptoms, and behaviors through the interpretations of situations that cause distress. In other words, this implies helping them to analyze situations that cause negative automatic thoughts (NATs). NATs are unhelpful thoughts that occur without effort. After analyzing the situations and the association thoughts, the next step involves helping clients in linking NATs with behaviors and physical symptoms. In making the link, we should focus clients on the where, when, what, and with whom about the identified situation. This serves as the foundation to guide patients in challenging their beliefs. </a:t>
            </a:r>
          </a:p>
        </p:txBody>
      </p:sp>
      <p:sp>
        <p:nvSpPr>
          <p:cNvPr id="4" name="Slide Number Placeholder 3"/>
          <p:cNvSpPr>
            <a:spLocks noGrp="1"/>
          </p:cNvSpPr>
          <p:nvPr>
            <p:ph type="sldNum" sz="quarter" idx="5"/>
          </p:nvPr>
        </p:nvSpPr>
        <p:spPr/>
        <p:txBody>
          <a:bodyPr/>
          <a:lstStyle/>
          <a:p>
            <a:fld id="{AF533E96-F078-4B3D-A8F4-F1AF21EBC357}" type="slidenum">
              <a:rPr lang="en-US" smtClean="0"/>
              <a:t>4</a:t>
            </a:fld>
            <a:endParaRPr lang="en-US"/>
          </a:p>
        </p:txBody>
      </p:sp>
    </p:spTree>
    <p:extLst>
      <p:ext uri="{BB962C8B-B14F-4D97-AF65-F5344CB8AC3E}">
        <p14:creationId xmlns:p14="http://schemas.microsoft.com/office/powerpoint/2010/main" val="1174246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involves helping patients in setting goals. Self-help goals serve as a roadmap for change and assessment of progress. Goal-setting should start with the identification of triggers. For example, this could involve prompting clients to identify and list triggers that lead to low mood. In turn, this leads to the development of SMART goals that focus on what the client hopes to achieve, what will be different, and how they can achieve the changes. It is essential to encourage clients to set goals relevant to their problems and set a timeline for the achievement to evoke commitment. </a:t>
            </a:r>
          </a:p>
        </p:txBody>
      </p:sp>
      <p:sp>
        <p:nvSpPr>
          <p:cNvPr id="4" name="Slide Number Placeholder 3"/>
          <p:cNvSpPr>
            <a:spLocks noGrp="1"/>
          </p:cNvSpPr>
          <p:nvPr>
            <p:ph type="sldNum" sz="quarter" idx="5"/>
          </p:nvPr>
        </p:nvSpPr>
        <p:spPr/>
        <p:txBody>
          <a:bodyPr/>
          <a:lstStyle/>
          <a:p>
            <a:fld id="{AF533E96-F078-4B3D-A8F4-F1AF21EBC357}" type="slidenum">
              <a:rPr lang="en-US" smtClean="0"/>
              <a:t>5</a:t>
            </a:fld>
            <a:endParaRPr lang="en-US"/>
          </a:p>
        </p:txBody>
      </p:sp>
    </p:spTree>
    <p:extLst>
      <p:ext uri="{BB962C8B-B14F-4D97-AF65-F5344CB8AC3E}">
        <p14:creationId xmlns:p14="http://schemas.microsoft.com/office/powerpoint/2010/main" val="247295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focus on what behavioral activation would involve when implementing CBT. BA involves positive reinforcement to motivate clients to engage in meaningful activities. As we have learnt, the activities could be routine (general hygiene, cooking, waking up), pleasurable activities such as hobbies, or necessary activities such as paying bills. Depressive symptoms could reduce motivation to engage in any of these activities. In using BA, the first task is to guide patients in listing the activities and ranking them in their order of difficulty. In turn, clients should be encouraged and helped in scheduling the activities. For example, they could list the activities in a blank activity diary, dedicating specific days or hours for specific activities. They should be continually motivated to act on the scheduled activities, with the nurse </a:t>
            </a:r>
            <a:r>
              <a:rPr lang="en-US" dirty="0" err="1"/>
              <a:t>reiewing</a:t>
            </a:r>
            <a:r>
              <a:rPr lang="en-US" dirty="0"/>
              <a:t> weekly progress collaboratively with the patient. </a:t>
            </a:r>
          </a:p>
        </p:txBody>
      </p:sp>
      <p:sp>
        <p:nvSpPr>
          <p:cNvPr id="4" name="Slide Number Placeholder 3"/>
          <p:cNvSpPr>
            <a:spLocks noGrp="1"/>
          </p:cNvSpPr>
          <p:nvPr>
            <p:ph type="sldNum" sz="quarter" idx="5"/>
          </p:nvPr>
        </p:nvSpPr>
        <p:spPr/>
        <p:txBody>
          <a:bodyPr/>
          <a:lstStyle/>
          <a:p>
            <a:fld id="{AF533E96-F078-4B3D-A8F4-F1AF21EBC357}" type="slidenum">
              <a:rPr lang="en-US" smtClean="0"/>
              <a:t>6</a:t>
            </a:fld>
            <a:endParaRPr lang="en-US"/>
          </a:p>
        </p:txBody>
      </p:sp>
    </p:spTree>
    <p:extLst>
      <p:ext uri="{BB962C8B-B14F-4D97-AF65-F5344CB8AC3E}">
        <p14:creationId xmlns:p14="http://schemas.microsoft.com/office/powerpoint/2010/main" val="9474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restructuring is probably is the most essential component of CBT we should understand. It can be considered as a problem-solving approach that should aim at helping clients to manage negative automatic thoughts. Based on previous sessions, the client would be expected to have identified situations that cause negative thoughts but can also be a continuous process. After the identification of the thoughts, the client should be prompted to label the emotions associated with the situation and rate their intensity, for example, in a scale of 0-100%. In turn, the patient should identify the NATs and rate their belief in the thoughts (0-100%). From these thoughts, patients should select a “hot thought”, which the </a:t>
            </a:r>
            <a:r>
              <a:rPr lang="en-US" dirty="0" err="1"/>
              <a:t>the</a:t>
            </a:r>
            <a:r>
              <a:rPr lang="en-US" dirty="0"/>
              <a:t> thought that causes most distress and requires challenging. </a:t>
            </a:r>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35798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step in cognitive restructuring involves identifying facts for and against the “hot thought.” At this point, the client could be given a notebook or be prompted to verbalize the evidence rather than opinions. This would require a measure of depth to ensure the client identifies both sides of the situation to find the truth. The third step focuses on restructuring thoughts based on the facts. A balanced thought can be developed from the facts. Focusing on the balanced or positive thoughts would counter the effects of the NATs on behavior. The next slide provides an example of how cognitive restructuring could be used across the three stages.</a:t>
            </a:r>
          </a:p>
        </p:txBody>
      </p:sp>
      <p:sp>
        <p:nvSpPr>
          <p:cNvPr id="4" name="Slide Number Placeholder 3"/>
          <p:cNvSpPr>
            <a:spLocks noGrp="1"/>
          </p:cNvSpPr>
          <p:nvPr>
            <p:ph type="sldNum" sz="quarter" idx="5"/>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236083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9</a:t>
            </a:fld>
            <a:endParaRPr lang="en-US"/>
          </a:p>
        </p:txBody>
      </p:sp>
    </p:spTree>
    <p:extLst>
      <p:ext uri="{BB962C8B-B14F-4D97-AF65-F5344CB8AC3E}">
        <p14:creationId xmlns:p14="http://schemas.microsoft.com/office/powerpoint/2010/main" val="278374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 us recap on the use of PHQ-9, which we all have knowledge about. The tool is used in assessing depression severity based on 9 items that are aligned to the DSM-V diagnostic criteria. Each item is rated from 0 (not at all) to 3 (nearly every day). The figure on the slide illustrates the four-point scale of the PHQ-9. The total scores should range from 0-27. The individual score, which is the sum of all the scores from all items, provides insights into the severity of depressive symptoms. Scores of 0-4 indicate no (minimal) depression, 5-0 mild depression, 10-14 moderate depression, 15-19 moderately severe depression, and 20-27 severe depression. The individual score will inform treatment planning and monitoring, with those with severe depression requiring additional support. </a:t>
            </a:r>
          </a:p>
        </p:txBody>
      </p:sp>
      <p:sp>
        <p:nvSpPr>
          <p:cNvPr id="4" name="Slide Number Placeholder 3"/>
          <p:cNvSpPr>
            <a:spLocks noGrp="1"/>
          </p:cNvSpPr>
          <p:nvPr>
            <p:ph type="sldNum" sz="quarter" idx="5"/>
          </p:nvPr>
        </p:nvSpPr>
        <p:spPr/>
        <p:txBody>
          <a:bodyPr/>
          <a:lstStyle/>
          <a:p>
            <a:fld id="{AF533E96-F078-4B3D-A8F4-F1AF21EBC357}" type="slidenum">
              <a:rPr lang="en-US" smtClean="0"/>
              <a:t>10</a:t>
            </a:fld>
            <a:endParaRPr lang="en-US"/>
          </a:p>
        </p:txBody>
      </p:sp>
    </p:spTree>
    <p:extLst>
      <p:ext uri="{BB962C8B-B14F-4D97-AF65-F5344CB8AC3E}">
        <p14:creationId xmlns:p14="http://schemas.microsoft.com/office/powerpoint/2010/main" val="1219203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837" y="1277232"/>
            <a:ext cx="8903666" cy="1791739"/>
          </a:xfrm>
          <a:noFill/>
          <a:effectLst>
            <a:outerShdw blurRad="50800" dist="38100" dir="2700000" algn="tl" rotWithShape="0">
              <a:prstClr val="black">
                <a:alpha val="40000"/>
              </a:prstClr>
            </a:outerShdw>
          </a:effectLst>
        </p:spPr>
        <p:txBody>
          <a:bodyPr>
            <a:normAutofit/>
          </a:bodyPr>
          <a:lstStyle>
            <a:lvl1pPr algn="r">
              <a:defRPr sz="3600">
                <a:solidFill>
                  <a:srgbClr val="007033"/>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60872" y="3231856"/>
            <a:ext cx="8903666" cy="814426"/>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3840480"/>
            <a:ext cx="6035040" cy="45339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517" y="490220"/>
            <a:ext cx="6035040" cy="32918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517" y="4293870"/>
            <a:ext cx="6035040" cy="6438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19711"/>
            <a:ext cx="2263140" cy="46812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219711"/>
            <a:ext cx="6621780" cy="46812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189323" y="2481294"/>
            <a:ext cx="1610162" cy="56209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299920"/>
            <a:ext cx="9070677" cy="814426"/>
          </a:xfrm>
        </p:spPr>
        <p:txBody>
          <a:bodyPr>
            <a:normAutofit/>
          </a:bodyPr>
          <a:lstStyle>
            <a:lvl1pPr algn="r">
              <a:defRPr sz="3600" baseline="0">
                <a:solidFill>
                  <a:srgbClr val="00703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93862" y="1440117"/>
            <a:ext cx="9070677" cy="364496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19" y="455301"/>
            <a:ext cx="6877937" cy="814427"/>
          </a:xfrm>
        </p:spPr>
        <p:txBody>
          <a:bodyPr>
            <a:normAutofit/>
          </a:bodyPr>
          <a:lstStyle>
            <a:lvl1pPr algn="l">
              <a:defRPr sz="3600">
                <a:solidFill>
                  <a:srgbClr val="00703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02920" y="1331213"/>
            <a:ext cx="6877937" cy="381457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3525521"/>
            <a:ext cx="8549640" cy="108966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4544" y="2325371"/>
            <a:ext cx="8549640" cy="12001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280161"/>
            <a:ext cx="4442460" cy="36207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280161"/>
            <a:ext cx="4442460" cy="36207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576" y="299920"/>
            <a:ext cx="8884586" cy="814427"/>
          </a:xfrm>
        </p:spPr>
        <p:txBody>
          <a:bodyPr>
            <a:normAutofit/>
          </a:bodyPr>
          <a:lstStyle>
            <a:lvl1pPr algn="r">
              <a:defRPr sz="3600" baseline="0">
                <a:solidFill>
                  <a:srgbClr val="00703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90567" y="1765888"/>
            <a:ext cx="4444207" cy="511810"/>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0567" y="2269778"/>
            <a:ext cx="4444207" cy="2428047"/>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65888"/>
            <a:ext cx="4445953" cy="511810"/>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269778"/>
            <a:ext cx="4445953" cy="2428047"/>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218439"/>
            <a:ext cx="3309144" cy="92964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555" y="218441"/>
            <a:ext cx="5622925" cy="46824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2" y="1148082"/>
            <a:ext cx="3309144" cy="375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19711"/>
            <a:ext cx="9052560"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280161"/>
            <a:ext cx="9052560" cy="36207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5085081"/>
            <a:ext cx="2346960" cy="292100"/>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10/21/2024</a:t>
            </a:fld>
            <a:endParaRPr lang="en-US"/>
          </a:p>
        </p:txBody>
      </p:sp>
      <p:sp>
        <p:nvSpPr>
          <p:cNvPr id="5" name="Footer Placeholder 4"/>
          <p:cNvSpPr>
            <a:spLocks noGrp="1"/>
          </p:cNvSpPr>
          <p:nvPr>
            <p:ph type="ftr" sz="quarter" idx="3"/>
          </p:nvPr>
        </p:nvSpPr>
        <p:spPr>
          <a:xfrm>
            <a:off x="3436620" y="5085081"/>
            <a:ext cx="3185160" cy="2921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5085081"/>
            <a:ext cx="2346960" cy="292100"/>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0065" y="5561330"/>
            <a:ext cx="9228588"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3389/fpsyt.2021.697095" TargetMode="External"/><Relationship Id="rId2" Type="http://schemas.openxmlformats.org/officeDocument/2006/relationships/hyperlink" Target="https://doi.org/10.1097/QAI.0000000000002790" TargetMode="Externa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doi.org/10.1186/s40359-021-00655-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8323" y="299920"/>
            <a:ext cx="4734732" cy="2748690"/>
          </a:xfrm>
        </p:spPr>
        <p:txBody>
          <a:bodyPr>
            <a:normAutofit/>
          </a:bodyPr>
          <a:lstStyle/>
          <a:p>
            <a:pPr algn="ctr"/>
            <a:r>
              <a:rPr lang="en-US" sz="5000" b="1" dirty="0">
                <a:solidFill>
                  <a:srgbClr val="FF015C"/>
                </a:solidFill>
              </a:rPr>
              <a:t>DNP Project Education Plan</a:t>
            </a:r>
          </a:p>
        </p:txBody>
      </p:sp>
      <p:sp>
        <p:nvSpPr>
          <p:cNvPr id="3" name="Subtitle 2"/>
          <p:cNvSpPr>
            <a:spLocks noGrp="1"/>
          </p:cNvSpPr>
          <p:nvPr>
            <p:ph type="subTitle" idx="1"/>
          </p:nvPr>
        </p:nvSpPr>
        <p:spPr>
          <a:xfrm>
            <a:off x="6098134" y="2895905"/>
            <a:ext cx="3466403" cy="1374345"/>
          </a:xfrm>
        </p:spPr>
        <p:txBody>
          <a:bodyPr>
            <a:normAutofit fontScale="55000" lnSpcReduction="20000"/>
          </a:bodyPr>
          <a:lstStyle/>
          <a:p>
            <a:pPr algn="ctr"/>
            <a:r>
              <a:rPr lang="en-US" dirty="0"/>
              <a:t>Name</a:t>
            </a:r>
          </a:p>
          <a:p>
            <a:pPr algn="ctr"/>
            <a:r>
              <a:rPr lang="en-US" dirty="0"/>
              <a:t>Institutional Affiliation</a:t>
            </a:r>
          </a:p>
          <a:p>
            <a:pPr algn="ctr"/>
            <a:r>
              <a:rPr lang="en-US" dirty="0"/>
              <a:t>Course</a:t>
            </a:r>
          </a:p>
          <a:p>
            <a:pPr algn="ctr"/>
            <a:r>
              <a:rPr lang="en-US" dirty="0"/>
              <a:t>Instructor</a:t>
            </a:r>
          </a:p>
          <a:p>
            <a:pPr algn="ctr"/>
            <a:r>
              <a:rPr lang="en-US" dirty="0"/>
              <a:t>Date of Presentation</a:t>
            </a:r>
          </a:p>
        </p:txBody>
      </p:sp>
      <p:pic>
        <p:nvPicPr>
          <p:cNvPr id="4" name="Picture 3">
            <a:extLst>
              <a:ext uri="{FF2B5EF4-FFF2-40B4-BE49-F238E27FC236}">
                <a16:creationId xmlns:a16="http://schemas.microsoft.com/office/drawing/2014/main" id="{420E2950-8958-48DD-9456-BC436238EC39}"/>
              </a:ext>
            </a:extLst>
          </p:cNvPr>
          <p:cNvPicPr>
            <a:picLocks noChangeAspect="1"/>
          </p:cNvPicPr>
          <p:nvPr/>
        </p:nvPicPr>
        <p:blipFill>
          <a:blip r:embed="rId2"/>
          <a:stretch>
            <a:fillRect/>
          </a:stretch>
        </p:blipFill>
        <p:spPr>
          <a:xfrm>
            <a:off x="-10065" y="2070732"/>
            <a:ext cx="4733855" cy="32684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Use of the PHQ-9 Tool</a:t>
            </a:r>
          </a:p>
        </p:txBody>
      </p:sp>
      <p:sp>
        <p:nvSpPr>
          <p:cNvPr id="5" name="Content Placeholder 4"/>
          <p:cNvSpPr>
            <a:spLocks noGrp="1"/>
          </p:cNvSpPr>
          <p:nvPr>
            <p:ph idx="1"/>
          </p:nvPr>
        </p:nvSpPr>
        <p:spPr>
          <a:xfrm>
            <a:off x="295344" y="1063445"/>
            <a:ext cx="6252669" cy="4123035"/>
          </a:xfrm>
        </p:spPr>
        <p:txBody>
          <a:bodyPr>
            <a:normAutofit/>
          </a:bodyPr>
          <a:lstStyle/>
          <a:p>
            <a:pPr>
              <a:lnSpc>
                <a:spcPct val="120000"/>
              </a:lnSpc>
              <a:spcBef>
                <a:spcPts val="0"/>
              </a:spcBef>
              <a:spcAft>
                <a:spcPts val="600"/>
              </a:spcAft>
            </a:pPr>
            <a:r>
              <a:rPr lang="en-US" sz="2400" dirty="0"/>
              <a:t>Assessment of depression severity using 9 items</a:t>
            </a:r>
          </a:p>
          <a:p>
            <a:pPr>
              <a:lnSpc>
                <a:spcPct val="120000"/>
              </a:lnSpc>
              <a:spcBef>
                <a:spcPts val="0"/>
              </a:spcBef>
              <a:spcAft>
                <a:spcPts val="600"/>
              </a:spcAft>
            </a:pPr>
            <a:r>
              <a:rPr lang="en-US" sz="2400" dirty="0"/>
              <a:t>Scored from 0 (not at all) to 3 (nearly every day)</a:t>
            </a:r>
          </a:p>
          <a:p>
            <a:pPr>
              <a:lnSpc>
                <a:spcPct val="120000"/>
              </a:lnSpc>
              <a:spcBef>
                <a:spcPts val="0"/>
              </a:spcBef>
              <a:spcAft>
                <a:spcPts val="600"/>
              </a:spcAft>
            </a:pPr>
            <a:r>
              <a:rPr lang="en-US" sz="2400" dirty="0"/>
              <a:t>Total scores range from 0-27</a:t>
            </a:r>
          </a:p>
          <a:p>
            <a:pPr>
              <a:lnSpc>
                <a:spcPct val="120000"/>
              </a:lnSpc>
              <a:spcBef>
                <a:spcPts val="0"/>
              </a:spcBef>
              <a:spcAft>
                <a:spcPts val="600"/>
              </a:spcAft>
            </a:pPr>
            <a:r>
              <a:rPr lang="en-US" sz="2400" dirty="0"/>
              <a:t>Individual score indicates depression severity</a:t>
            </a:r>
          </a:p>
          <a:p>
            <a:pPr>
              <a:lnSpc>
                <a:spcPct val="120000"/>
              </a:lnSpc>
              <a:spcBef>
                <a:spcPts val="0"/>
              </a:spcBef>
              <a:spcAft>
                <a:spcPts val="600"/>
              </a:spcAft>
            </a:pPr>
            <a:r>
              <a:rPr lang="en-US" sz="2400" dirty="0"/>
              <a:t>Inform treatment planning and monitoring</a:t>
            </a:r>
          </a:p>
          <a:p>
            <a:pPr>
              <a:lnSpc>
                <a:spcPct val="120000"/>
              </a:lnSpc>
              <a:spcBef>
                <a:spcPts val="0"/>
              </a:spcBef>
              <a:spcAft>
                <a:spcPts val="600"/>
              </a:spcAft>
            </a:pPr>
            <a:endParaRPr lang="en-US" sz="2400" dirty="0"/>
          </a:p>
        </p:txBody>
      </p:sp>
      <p:pic>
        <p:nvPicPr>
          <p:cNvPr id="2" name="Picture 1">
            <a:extLst>
              <a:ext uri="{FF2B5EF4-FFF2-40B4-BE49-F238E27FC236}">
                <a16:creationId xmlns:a16="http://schemas.microsoft.com/office/drawing/2014/main" id="{FEA49477-C4F7-4E13-85C0-ECBF9A5813F5}"/>
              </a:ext>
            </a:extLst>
          </p:cNvPr>
          <p:cNvPicPr>
            <a:picLocks noChangeAspect="1"/>
          </p:cNvPicPr>
          <p:nvPr/>
        </p:nvPicPr>
        <p:blipFill>
          <a:blip r:embed="rId3"/>
          <a:stretch>
            <a:fillRect/>
          </a:stretch>
        </p:blipFill>
        <p:spPr>
          <a:xfrm>
            <a:off x="6403545" y="3506726"/>
            <a:ext cx="3654855" cy="19252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3732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Evaluation</a:t>
            </a:r>
          </a:p>
        </p:txBody>
      </p:sp>
      <p:sp>
        <p:nvSpPr>
          <p:cNvPr id="5" name="Content Placeholder 4"/>
          <p:cNvSpPr>
            <a:spLocks noGrp="1"/>
          </p:cNvSpPr>
          <p:nvPr>
            <p:ph idx="1"/>
          </p:nvPr>
        </p:nvSpPr>
        <p:spPr>
          <a:xfrm>
            <a:off x="295344" y="1063446"/>
            <a:ext cx="6252669" cy="4123035"/>
          </a:xfrm>
        </p:spPr>
        <p:txBody>
          <a:bodyPr>
            <a:normAutofit/>
          </a:bodyPr>
          <a:lstStyle/>
          <a:p>
            <a:pPr>
              <a:lnSpc>
                <a:spcPct val="120000"/>
              </a:lnSpc>
              <a:spcBef>
                <a:spcPts val="0"/>
              </a:spcBef>
              <a:spcAft>
                <a:spcPts val="600"/>
              </a:spcAft>
            </a:pPr>
            <a:r>
              <a:rPr lang="en-US" sz="2400" dirty="0"/>
              <a:t>Teach back method and feedback</a:t>
            </a:r>
          </a:p>
          <a:p>
            <a:pPr>
              <a:lnSpc>
                <a:spcPct val="120000"/>
              </a:lnSpc>
              <a:spcBef>
                <a:spcPts val="0"/>
              </a:spcBef>
              <a:spcAft>
                <a:spcPts val="600"/>
              </a:spcAft>
            </a:pPr>
            <a:r>
              <a:rPr lang="en-US" sz="2400" dirty="0"/>
              <a:t>Role-playing scenarios</a:t>
            </a:r>
          </a:p>
          <a:p>
            <a:pPr lvl="1">
              <a:lnSpc>
                <a:spcPct val="120000"/>
              </a:lnSpc>
              <a:spcBef>
                <a:spcPts val="0"/>
              </a:spcBef>
              <a:spcAft>
                <a:spcPts val="600"/>
              </a:spcAft>
            </a:pPr>
            <a:r>
              <a:rPr lang="en-US" sz="2400" dirty="0"/>
              <a:t>Demonstration of ABC model</a:t>
            </a:r>
          </a:p>
          <a:p>
            <a:pPr lvl="1">
              <a:lnSpc>
                <a:spcPct val="120000"/>
              </a:lnSpc>
              <a:spcBef>
                <a:spcPts val="0"/>
              </a:spcBef>
              <a:spcAft>
                <a:spcPts val="600"/>
              </a:spcAft>
            </a:pPr>
            <a:r>
              <a:rPr lang="en-US" sz="2400" dirty="0"/>
              <a:t>Exercise with cognitive restructuring</a:t>
            </a:r>
          </a:p>
          <a:p>
            <a:pPr>
              <a:lnSpc>
                <a:spcPct val="120000"/>
              </a:lnSpc>
              <a:spcBef>
                <a:spcPts val="0"/>
              </a:spcBef>
              <a:spcAft>
                <a:spcPts val="600"/>
              </a:spcAft>
            </a:pPr>
            <a:r>
              <a:rPr lang="en-US" sz="2400" dirty="0"/>
              <a:t>Personal exercise with PHQ-9</a:t>
            </a:r>
          </a:p>
          <a:p>
            <a:pPr>
              <a:lnSpc>
                <a:spcPct val="120000"/>
              </a:lnSpc>
              <a:spcBef>
                <a:spcPts val="0"/>
              </a:spcBef>
              <a:spcAft>
                <a:spcPts val="600"/>
              </a:spcAft>
            </a:pPr>
            <a:endParaRPr lang="en-US" sz="2400" dirty="0"/>
          </a:p>
        </p:txBody>
      </p:sp>
      <p:pic>
        <p:nvPicPr>
          <p:cNvPr id="2" name="Picture 1">
            <a:extLst>
              <a:ext uri="{FF2B5EF4-FFF2-40B4-BE49-F238E27FC236}">
                <a16:creationId xmlns:a16="http://schemas.microsoft.com/office/drawing/2014/main" id="{14FA37C7-18F6-4A58-B584-23F233D7E046}"/>
              </a:ext>
            </a:extLst>
          </p:cNvPr>
          <p:cNvPicPr>
            <a:picLocks noChangeAspect="1"/>
          </p:cNvPicPr>
          <p:nvPr/>
        </p:nvPicPr>
        <p:blipFill>
          <a:blip r:embed="rId3"/>
          <a:stretch>
            <a:fillRect/>
          </a:stretch>
        </p:blipFill>
        <p:spPr>
          <a:xfrm>
            <a:off x="6403545" y="2743200"/>
            <a:ext cx="3533801" cy="27051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6058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5490"/>
            <a:ext cx="6252670" cy="763525"/>
          </a:xfrm>
        </p:spPr>
        <p:txBody>
          <a:bodyPr>
            <a:normAutofit/>
          </a:bodyPr>
          <a:lstStyle/>
          <a:p>
            <a:pPr algn="ctr"/>
            <a:r>
              <a:rPr lang="en-US" dirty="0">
                <a:solidFill>
                  <a:srgbClr val="FF015C"/>
                </a:solidFill>
              </a:rPr>
              <a:t>References </a:t>
            </a:r>
          </a:p>
        </p:txBody>
      </p:sp>
      <p:sp>
        <p:nvSpPr>
          <p:cNvPr id="5" name="Content Placeholder 4"/>
          <p:cNvSpPr>
            <a:spLocks noGrp="1"/>
          </p:cNvSpPr>
          <p:nvPr>
            <p:ph idx="1"/>
          </p:nvPr>
        </p:nvSpPr>
        <p:spPr>
          <a:xfrm>
            <a:off x="295344" y="758036"/>
            <a:ext cx="6252669" cy="4614844"/>
          </a:xfrm>
        </p:spPr>
        <p:txBody>
          <a:bodyPr>
            <a:normAutofit fontScale="92500" lnSpcReduction="20000"/>
          </a:bodyPr>
          <a:lstStyle/>
          <a:p>
            <a:pPr marL="0" indent="0">
              <a:lnSpc>
                <a:spcPct val="110000"/>
              </a:lnSpc>
              <a:spcBef>
                <a:spcPts val="600"/>
              </a:spcBef>
              <a:buNone/>
            </a:pPr>
            <a:r>
              <a:rPr lang="en-US" sz="1800" dirty="0"/>
              <a:t>Brown, L. K., Chernoff, M., Kennard, B. D., Emslie, G. J., </a:t>
            </a:r>
            <a:r>
              <a:rPr lang="en-US" sz="1800" dirty="0" err="1"/>
              <a:t>Lypen</a:t>
            </a:r>
            <a:r>
              <a:rPr lang="en-US" sz="1800" dirty="0"/>
              <a:t>, K., Buisson, S., Weinberg, A., </a:t>
            </a:r>
            <a:r>
              <a:rPr lang="en-US" sz="1800" dirty="0" err="1"/>
              <a:t>Whiteley</a:t>
            </a:r>
            <a:r>
              <a:rPr lang="en-US" sz="1800" dirty="0"/>
              <a:t>, L. B., </a:t>
            </a:r>
            <a:r>
              <a:rPr lang="en-US" sz="1800" dirty="0" err="1"/>
              <a:t>Traite</a:t>
            </a:r>
            <a:r>
              <a:rPr lang="en-US" sz="1800" dirty="0"/>
              <a:t>, S., </a:t>
            </a:r>
            <a:r>
              <a:rPr lang="en-US" sz="1800" dirty="0" err="1"/>
              <a:t>Krotje</a:t>
            </a:r>
            <a:r>
              <a:rPr lang="en-US" sz="1800" dirty="0"/>
              <a:t>, C., </a:t>
            </a:r>
            <a:r>
              <a:rPr lang="en-US" sz="1800" dirty="0" err="1"/>
              <a:t>Harriff</a:t>
            </a:r>
            <a:r>
              <a:rPr lang="en-US" sz="1800" dirty="0"/>
              <a:t>, L., Townley, E., Bunch, A., </a:t>
            </a:r>
            <a:r>
              <a:rPr lang="en-US" sz="1800" dirty="0" err="1"/>
              <a:t>Purswani</a:t>
            </a:r>
            <a:r>
              <a:rPr lang="en-US" sz="1800" dirty="0"/>
              <a:t>, M., Shaw, R., Spector, S. A., </a:t>
            </a:r>
            <a:r>
              <a:rPr lang="en-US" sz="1800" dirty="0" err="1"/>
              <a:t>Agwu</a:t>
            </a:r>
            <a:r>
              <a:rPr lang="en-US" sz="1800" dirty="0"/>
              <a:t>, A., Shapiro, D. E., &amp; IMPAACT 2002 team. (2021). Site-randomized controlled trial of a combined cognitive behavioral therapy and a medication management algorithm for treatment of depression among youth living with HIV in the United States. </a:t>
            </a:r>
            <a:r>
              <a:rPr lang="en-US" sz="1800" i="1" dirty="0"/>
              <a:t>Journal of Acquired Immune Deficiency Syndromes (1999)</a:t>
            </a:r>
            <a:r>
              <a:rPr lang="en-US" sz="1800" dirty="0"/>
              <a:t>, </a:t>
            </a:r>
            <a:r>
              <a:rPr lang="en-US" sz="1800" i="1" dirty="0"/>
              <a:t>88</a:t>
            </a:r>
            <a:r>
              <a:rPr lang="en-US" sz="1800" dirty="0"/>
              <a:t>(5), 497–505. </a:t>
            </a:r>
            <a:r>
              <a:rPr lang="en-US" sz="1800" u="sng" dirty="0">
                <a:hlinkClick r:id="rId2"/>
              </a:rPr>
              <a:t>https://doi.org/10.1097/QAI.0000000000002790</a:t>
            </a:r>
            <a:r>
              <a:rPr lang="en-US" sz="1800" dirty="0"/>
              <a:t> </a:t>
            </a:r>
            <a:endParaRPr lang="en-GB" sz="1800" dirty="0"/>
          </a:p>
          <a:p>
            <a:pPr marL="0" indent="0">
              <a:lnSpc>
                <a:spcPct val="110000"/>
              </a:lnSpc>
              <a:spcBef>
                <a:spcPts val="600"/>
              </a:spcBef>
              <a:buNone/>
            </a:pPr>
            <a:r>
              <a:rPr lang="en-US" sz="1800" dirty="0"/>
              <a:t>Crum J. (2021). Understanding mental health and cognitive restructuring with ecological neuroscience. </a:t>
            </a:r>
            <a:r>
              <a:rPr lang="en-GB" sz="1800" i="1" dirty="0"/>
              <a:t>Frontiers in Psychiatry</a:t>
            </a:r>
            <a:r>
              <a:rPr lang="en-GB" sz="1800" dirty="0"/>
              <a:t>, </a:t>
            </a:r>
            <a:r>
              <a:rPr lang="en-GB" sz="1800" i="1" dirty="0"/>
              <a:t>12</a:t>
            </a:r>
            <a:r>
              <a:rPr lang="en-GB" sz="1800" dirty="0"/>
              <a:t>, 697095. </a:t>
            </a:r>
            <a:r>
              <a:rPr lang="en-GB" sz="1800" u="sng" dirty="0">
                <a:hlinkClick r:id="rId3"/>
              </a:rPr>
              <a:t>https://doi.org/10.3389/fpsyt.2021.697095</a:t>
            </a:r>
            <a:endParaRPr lang="en-GB" sz="1800" dirty="0"/>
          </a:p>
          <a:p>
            <a:pPr marL="0" indent="0">
              <a:lnSpc>
                <a:spcPct val="110000"/>
              </a:lnSpc>
              <a:spcBef>
                <a:spcPts val="600"/>
              </a:spcBef>
              <a:buNone/>
            </a:pPr>
            <a:r>
              <a:rPr lang="en-US" sz="1800" dirty="0"/>
              <a:t>Malik, K., Ibrahim, M., Bernstein, A., Venkatesh, R. K., Rai, T., </a:t>
            </a:r>
            <a:r>
              <a:rPr lang="en-US" sz="1800" dirty="0" err="1"/>
              <a:t>Chorpita</a:t>
            </a:r>
            <a:r>
              <a:rPr lang="en-US" sz="1800" dirty="0"/>
              <a:t>, B., &amp; Patel, V. (2021). Behavioral Activation as an 'active ingredient' of interventions addressing depression and anxiety among young people: a systematic review and evidence synthesis. </a:t>
            </a:r>
            <a:r>
              <a:rPr lang="en-GB" sz="1800" i="1" dirty="0"/>
              <a:t>BMC Psychology</a:t>
            </a:r>
            <a:r>
              <a:rPr lang="en-GB" sz="1800" dirty="0"/>
              <a:t>, </a:t>
            </a:r>
            <a:r>
              <a:rPr lang="en-GB" sz="1800" i="1" dirty="0"/>
              <a:t>9</a:t>
            </a:r>
            <a:r>
              <a:rPr lang="en-GB" sz="1800" dirty="0"/>
              <a:t>(1), 150. </a:t>
            </a:r>
            <a:r>
              <a:rPr lang="en-GB" sz="1800" u="sng" dirty="0">
                <a:hlinkClick r:id="rId4"/>
              </a:rPr>
              <a:t>https://doi.org/10.1186/s40359-021-00655-x</a:t>
            </a:r>
            <a:endParaRPr lang="en-GB" sz="1800" dirty="0"/>
          </a:p>
        </p:txBody>
      </p:sp>
      <p:pic>
        <p:nvPicPr>
          <p:cNvPr id="2" name="Picture 1">
            <a:extLst>
              <a:ext uri="{FF2B5EF4-FFF2-40B4-BE49-F238E27FC236}">
                <a16:creationId xmlns:a16="http://schemas.microsoft.com/office/drawing/2014/main" id="{D091EF43-BC33-4D87-B5AC-AAC75839DB55}"/>
              </a:ext>
            </a:extLst>
          </p:cNvPr>
          <p:cNvPicPr>
            <a:picLocks noChangeAspect="1"/>
          </p:cNvPicPr>
          <p:nvPr/>
        </p:nvPicPr>
        <p:blipFill>
          <a:blip r:embed="rId5"/>
          <a:stretch>
            <a:fillRect/>
          </a:stretch>
        </p:blipFill>
        <p:spPr>
          <a:xfrm>
            <a:off x="6648324" y="3124963"/>
            <a:ext cx="3359106" cy="22479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5875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18" y="147214"/>
            <a:ext cx="6719019" cy="916231"/>
          </a:xfrm>
        </p:spPr>
        <p:txBody>
          <a:bodyPr>
            <a:normAutofit/>
          </a:bodyPr>
          <a:lstStyle/>
          <a:p>
            <a:r>
              <a:rPr lang="en-US" dirty="0">
                <a:solidFill>
                  <a:srgbClr val="FF015C"/>
                </a:solidFill>
              </a:rPr>
              <a:t>Introduction to CBT</a:t>
            </a:r>
          </a:p>
        </p:txBody>
      </p:sp>
      <p:sp>
        <p:nvSpPr>
          <p:cNvPr id="5" name="Content Placeholder 4"/>
          <p:cNvSpPr>
            <a:spLocks noGrp="1"/>
          </p:cNvSpPr>
          <p:nvPr>
            <p:ph idx="1"/>
          </p:nvPr>
        </p:nvSpPr>
        <p:spPr>
          <a:xfrm>
            <a:off x="383718" y="1063445"/>
            <a:ext cx="6172532" cy="4123035"/>
          </a:xfrm>
        </p:spPr>
        <p:txBody>
          <a:bodyPr>
            <a:normAutofit fontScale="92500"/>
          </a:bodyPr>
          <a:lstStyle/>
          <a:p>
            <a:pPr>
              <a:lnSpc>
                <a:spcPct val="120000"/>
              </a:lnSpc>
              <a:spcBef>
                <a:spcPts val="0"/>
              </a:spcBef>
              <a:spcAft>
                <a:spcPts val="600"/>
              </a:spcAft>
            </a:pPr>
            <a:r>
              <a:rPr lang="en-US" sz="2600" dirty="0"/>
              <a:t>What is CBT?</a:t>
            </a:r>
          </a:p>
          <a:p>
            <a:pPr lvl="1">
              <a:lnSpc>
                <a:spcPct val="120000"/>
              </a:lnSpc>
              <a:spcBef>
                <a:spcPts val="0"/>
              </a:spcBef>
              <a:spcAft>
                <a:spcPts val="600"/>
              </a:spcAft>
            </a:pPr>
            <a:r>
              <a:rPr lang="en-US" sz="2600" dirty="0"/>
              <a:t>Changing thoughts affecting emotions and actions</a:t>
            </a:r>
          </a:p>
          <a:p>
            <a:pPr>
              <a:lnSpc>
                <a:spcPct val="120000"/>
              </a:lnSpc>
              <a:spcBef>
                <a:spcPts val="0"/>
              </a:spcBef>
              <a:spcAft>
                <a:spcPts val="600"/>
              </a:spcAft>
            </a:pPr>
            <a:r>
              <a:rPr lang="en-US" sz="2600" dirty="0"/>
              <a:t>Why CBT?</a:t>
            </a:r>
          </a:p>
          <a:p>
            <a:pPr lvl="1">
              <a:lnSpc>
                <a:spcPct val="120000"/>
              </a:lnSpc>
              <a:spcBef>
                <a:spcPts val="0"/>
              </a:spcBef>
              <a:spcAft>
                <a:spcPts val="600"/>
              </a:spcAft>
            </a:pPr>
            <a:r>
              <a:rPr lang="en-US" sz="2600" dirty="0"/>
              <a:t>Learn ways to manage negative thoughts</a:t>
            </a:r>
          </a:p>
          <a:p>
            <a:pPr lvl="1">
              <a:lnSpc>
                <a:spcPct val="120000"/>
              </a:lnSpc>
              <a:spcBef>
                <a:spcPts val="0"/>
              </a:spcBef>
              <a:spcAft>
                <a:spcPts val="600"/>
              </a:spcAft>
            </a:pPr>
            <a:r>
              <a:rPr lang="en-US" sz="2600" dirty="0"/>
              <a:t>Increase positive activities</a:t>
            </a:r>
          </a:p>
          <a:p>
            <a:pPr lvl="1">
              <a:lnSpc>
                <a:spcPct val="120000"/>
              </a:lnSpc>
              <a:spcBef>
                <a:spcPts val="0"/>
              </a:spcBef>
              <a:spcAft>
                <a:spcPts val="600"/>
              </a:spcAft>
            </a:pPr>
            <a:r>
              <a:rPr lang="en-US" sz="2600" dirty="0"/>
              <a:t>New ways to cope and manage situations</a:t>
            </a:r>
            <a:endParaRPr lang="en-US" dirty="0"/>
          </a:p>
        </p:txBody>
      </p:sp>
      <p:pic>
        <p:nvPicPr>
          <p:cNvPr id="6" name="Picture 5">
            <a:extLst>
              <a:ext uri="{FF2B5EF4-FFF2-40B4-BE49-F238E27FC236}">
                <a16:creationId xmlns:a16="http://schemas.microsoft.com/office/drawing/2014/main" id="{36B1270D-D4E3-4822-B041-27BCAC2607BD}"/>
              </a:ext>
            </a:extLst>
          </p:cNvPr>
          <p:cNvPicPr>
            <a:picLocks noChangeAspect="1"/>
          </p:cNvPicPr>
          <p:nvPr/>
        </p:nvPicPr>
        <p:blipFill>
          <a:blip r:embed="rId3"/>
          <a:stretch>
            <a:fillRect/>
          </a:stretch>
        </p:blipFill>
        <p:spPr>
          <a:xfrm>
            <a:off x="6648324" y="3124963"/>
            <a:ext cx="3359106" cy="22479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8745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18" y="147214"/>
            <a:ext cx="6719019" cy="916231"/>
          </a:xfrm>
        </p:spPr>
        <p:txBody>
          <a:bodyPr>
            <a:normAutofit/>
          </a:bodyPr>
          <a:lstStyle/>
          <a:p>
            <a:r>
              <a:rPr lang="en-US" dirty="0">
                <a:solidFill>
                  <a:srgbClr val="FF015C"/>
                </a:solidFill>
              </a:rPr>
              <a:t>The ABC Model</a:t>
            </a:r>
          </a:p>
        </p:txBody>
      </p:sp>
      <p:sp>
        <p:nvSpPr>
          <p:cNvPr id="5" name="Content Placeholder 4"/>
          <p:cNvSpPr>
            <a:spLocks noGrp="1"/>
          </p:cNvSpPr>
          <p:nvPr>
            <p:ph idx="1"/>
          </p:nvPr>
        </p:nvSpPr>
        <p:spPr>
          <a:xfrm>
            <a:off x="383718" y="1063445"/>
            <a:ext cx="6172532" cy="4123035"/>
          </a:xfrm>
        </p:spPr>
        <p:txBody>
          <a:bodyPr>
            <a:normAutofit/>
          </a:bodyPr>
          <a:lstStyle/>
          <a:p>
            <a:r>
              <a:rPr lang="en-US" dirty="0"/>
              <a:t>Activating event situation occurs</a:t>
            </a:r>
          </a:p>
          <a:p>
            <a:r>
              <a:rPr lang="en-US" dirty="0"/>
              <a:t>Negative automatic thoughts emerge</a:t>
            </a:r>
          </a:p>
          <a:p>
            <a:r>
              <a:rPr lang="en-US" dirty="0"/>
              <a:t>Thoughts influence behavior and actions</a:t>
            </a:r>
          </a:p>
          <a:p>
            <a:r>
              <a:rPr lang="en-US" dirty="0"/>
              <a:t>For example:</a:t>
            </a:r>
          </a:p>
          <a:p>
            <a:pPr marL="0" indent="0" algn="ctr">
              <a:buNone/>
            </a:pPr>
            <a:r>
              <a:rPr lang="en-US" i="1" dirty="0"/>
              <a:t>“I failed the interview because I’m not smart enough. I feel hopeless I will always fail other interviews.”</a:t>
            </a:r>
          </a:p>
          <a:p>
            <a:endParaRPr lang="en-US" dirty="0"/>
          </a:p>
        </p:txBody>
      </p:sp>
      <p:pic>
        <p:nvPicPr>
          <p:cNvPr id="7" name="Picture 6">
            <a:extLst>
              <a:ext uri="{FF2B5EF4-FFF2-40B4-BE49-F238E27FC236}">
                <a16:creationId xmlns:a16="http://schemas.microsoft.com/office/drawing/2014/main" id="{D6C8B1C2-F75D-4C3D-AFF3-6F8EACAC001D}"/>
              </a:ext>
            </a:extLst>
          </p:cNvPr>
          <p:cNvPicPr>
            <a:picLocks noChangeAspect="1"/>
          </p:cNvPicPr>
          <p:nvPr/>
        </p:nvPicPr>
        <p:blipFill>
          <a:blip r:embed="rId3"/>
          <a:stretch>
            <a:fillRect/>
          </a:stretch>
        </p:blipFill>
        <p:spPr>
          <a:xfrm>
            <a:off x="6546185" y="2132380"/>
            <a:ext cx="3512215" cy="32068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32584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18" y="147214"/>
            <a:ext cx="6719019" cy="916231"/>
          </a:xfrm>
        </p:spPr>
        <p:txBody>
          <a:bodyPr>
            <a:normAutofit/>
          </a:bodyPr>
          <a:lstStyle/>
          <a:p>
            <a:r>
              <a:rPr lang="en-US" dirty="0">
                <a:solidFill>
                  <a:srgbClr val="FF015C"/>
                </a:solidFill>
              </a:rPr>
              <a:t>Steps and Expectations </a:t>
            </a:r>
          </a:p>
        </p:txBody>
      </p:sp>
      <p:sp>
        <p:nvSpPr>
          <p:cNvPr id="5" name="Content Placeholder 4"/>
          <p:cNvSpPr>
            <a:spLocks noGrp="1"/>
          </p:cNvSpPr>
          <p:nvPr>
            <p:ph idx="1"/>
          </p:nvPr>
        </p:nvSpPr>
        <p:spPr>
          <a:xfrm>
            <a:off x="383718" y="1063445"/>
            <a:ext cx="6172532" cy="4123035"/>
          </a:xfrm>
        </p:spPr>
        <p:txBody>
          <a:bodyPr>
            <a:normAutofit/>
          </a:bodyPr>
          <a:lstStyle/>
          <a:p>
            <a:r>
              <a:rPr lang="en-US" dirty="0"/>
              <a:t>Identify NATs</a:t>
            </a:r>
          </a:p>
          <a:p>
            <a:r>
              <a:rPr lang="en-US" dirty="0"/>
              <a:t>Link to behaviors and symptoms</a:t>
            </a:r>
          </a:p>
          <a:p>
            <a:r>
              <a:rPr lang="en-US" dirty="0"/>
              <a:t>SMART goal setting</a:t>
            </a:r>
          </a:p>
          <a:p>
            <a:r>
              <a:rPr lang="en-US" dirty="0"/>
              <a:t>Behavioral activation</a:t>
            </a:r>
          </a:p>
          <a:p>
            <a:r>
              <a:rPr lang="en-US" dirty="0"/>
              <a:t>Cognitive restructuring</a:t>
            </a:r>
          </a:p>
          <a:p>
            <a:pPr lvl="1"/>
            <a:r>
              <a:rPr lang="en-US" dirty="0"/>
              <a:t>Replace NATs with healthier thoughts</a:t>
            </a:r>
          </a:p>
          <a:p>
            <a:pPr lvl="1"/>
            <a:r>
              <a:rPr lang="en-US" dirty="0"/>
              <a:t>Focus on goals</a:t>
            </a:r>
          </a:p>
        </p:txBody>
      </p:sp>
      <p:pic>
        <p:nvPicPr>
          <p:cNvPr id="6" name="Picture 5">
            <a:extLst>
              <a:ext uri="{FF2B5EF4-FFF2-40B4-BE49-F238E27FC236}">
                <a16:creationId xmlns:a16="http://schemas.microsoft.com/office/drawing/2014/main" id="{36B1270D-D4E3-4822-B041-27BCAC2607BD}"/>
              </a:ext>
            </a:extLst>
          </p:cNvPr>
          <p:cNvPicPr>
            <a:picLocks noChangeAspect="1"/>
          </p:cNvPicPr>
          <p:nvPr/>
        </p:nvPicPr>
        <p:blipFill>
          <a:blip r:embed="rId3"/>
          <a:stretch>
            <a:fillRect/>
          </a:stretch>
        </p:blipFill>
        <p:spPr>
          <a:xfrm>
            <a:off x="6648324" y="3124963"/>
            <a:ext cx="3359106" cy="22479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8788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18" y="147214"/>
            <a:ext cx="6719019" cy="916231"/>
          </a:xfrm>
        </p:spPr>
        <p:txBody>
          <a:bodyPr>
            <a:normAutofit/>
          </a:bodyPr>
          <a:lstStyle/>
          <a:p>
            <a:r>
              <a:rPr lang="en-US" dirty="0">
                <a:solidFill>
                  <a:srgbClr val="FF015C"/>
                </a:solidFill>
              </a:rPr>
              <a:t>Progress and Commitment</a:t>
            </a:r>
          </a:p>
        </p:txBody>
      </p:sp>
      <p:sp>
        <p:nvSpPr>
          <p:cNvPr id="5" name="Content Placeholder 4"/>
          <p:cNvSpPr>
            <a:spLocks noGrp="1"/>
          </p:cNvSpPr>
          <p:nvPr>
            <p:ph idx="1"/>
          </p:nvPr>
        </p:nvSpPr>
        <p:spPr>
          <a:xfrm>
            <a:off x="383718" y="1063445"/>
            <a:ext cx="6172532" cy="4123035"/>
          </a:xfrm>
        </p:spPr>
        <p:txBody>
          <a:bodyPr>
            <a:normAutofit/>
          </a:bodyPr>
          <a:lstStyle/>
          <a:p>
            <a:r>
              <a:rPr lang="en-US" dirty="0"/>
              <a:t>Document thoughts in a journal</a:t>
            </a:r>
          </a:p>
          <a:p>
            <a:r>
              <a:rPr lang="en-US" dirty="0"/>
              <a:t>Write down daily activities</a:t>
            </a:r>
          </a:p>
          <a:p>
            <a:r>
              <a:rPr lang="en-US" dirty="0"/>
              <a:t>Open discussion of thoughts and feelings</a:t>
            </a:r>
          </a:p>
          <a:p>
            <a:r>
              <a:rPr lang="en-US" dirty="0"/>
              <a:t>Attend all sessions</a:t>
            </a:r>
          </a:p>
          <a:p>
            <a:r>
              <a:rPr lang="en-US" dirty="0"/>
              <a:t>Adjust goals based on progress</a:t>
            </a:r>
          </a:p>
        </p:txBody>
      </p:sp>
      <p:pic>
        <p:nvPicPr>
          <p:cNvPr id="6" name="Picture 5">
            <a:extLst>
              <a:ext uri="{FF2B5EF4-FFF2-40B4-BE49-F238E27FC236}">
                <a16:creationId xmlns:a16="http://schemas.microsoft.com/office/drawing/2014/main" id="{36B1270D-D4E3-4822-B041-27BCAC2607BD}"/>
              </a:ext>
            </a:extLst>
          </p:cNvPr>
          <p:cNvPicPr>
            <a:picLocks noChangeAspect="1"/>
          </p:cNvPicPr>
          <p:nvPr/>
        </p:nvPicPr>
        <p:blipFill>
          <a:blip r:embed="rId3"/>
          <a:stretch>
            <a:fillRect/>
          </a:stretch>
        </p:blipFill>
        <p:spPr>
          <a:xfrm>
            <a:off x="6648324" y="3124963"/>
            <a:ext cx="3359106" cy="22479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3011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18" y="910740"/>
            <a:ext cx="5103597" cy="4123035"/>
          </a:xfrm>
        </p:spPr>
        <p:txBody>
          <a:bodyPr>
            <a:normAutofit/>
          </a:bodyPr>
          <a:lstStyle/>
          <a:p>
            <a:pPr algn="ctr"/>
            <a:r>
              <a:rPr lang="en-US" sz="4800" dirty="0">
                <a:solidFill>
                  <a:srgbClr val="FF015C"/>
                </a:solidFill>
              </a:rPr>
              <a:t>Questions?</a:t>
            </a:r>
            <a:br>
              <a:rPr lang="en-US" sz="4800" dirty="0">
                <a:solidFill>
                  <a:srgbClr val="FF015C"/>
                </a:solidFill>
              </a:rPr>
            </a:br>
            <a:r>
              <a:rPr lang="en-US" sz="4800" dirty="0">
                <a:solidFill>
                  <a:srgbClr val="FF015C"/>
                </a:solidFill>
              </a:rPr>
              <a:t>Thank You</a:t>
            </a:r>
          </a:p>
        </p:txBody>
      </p:sp>
      <p:pic>
        <p:nvPicPr>
          <p:cNvPr id="6" name="Picture 5">
            <a:extLst>
              <a:ext uri="{FF2B5EF4-FFF2-40B4-BE49-F238E27FC236}">
                <a16:creationId xmlns:a16="http://schemas.microsoft.com/office/drawing/2014/main" id="{36B1270D-D4E3-4822-B041-27BCAC2607BD}"/>
              </a:ext>
            </a:extLst>
          </p:cNvPr>
          <p:cNvPicPr>
            <a:picLocks noChangeAspect="1"/>
          </p:cNvPicPr>
          <p:nvPr/>
        </p:nvPicPr>
        <p:blipFill>
          <a:blip r:embed="rId3"/>
          <a:stretch>
            <a:fillRect/>
          </a:stretch>
        </p:blipFill>
        <p:spPr>
          <a:xfrm>
            <a:off x="6648324" y="3124963"/>
            <a:ext cx="3359106" cy="22479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4331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18" y="147214"/>
            <a:ext cx="6719019" cy="916231"/>
          </a:xfrm>
        </p:spPr>
        <p:txBody>
          <a:bodyPr>
            <a:normAutofit/>
          </a:bodyPr>
          <a:lstStyle/>
          <a:p>
            <a:r>
              <a:rPr lang="en-US" dirty="0">
                <a:solidFill>
                  <a:srgbClr val="FF015C"/>
                </a:solidFill>
              </a:rPr>
              <a:t>Introduction</a:t>
            </a:r>
          </a:p>
        </p:txBody>
      </p:sp>
      <p:sp>
        <p:nvSpPr>
          <p:cNvPr id="5" name="Content Placeholder 4"/>
          <p:cNvSpPr>
            <a:spLocks noGrp="1"/>
          </p:cNvSpPr>
          <p:nvPr>
            <p:ph idx="1"/>
          </p:nvPr>
        </p:nvSpPr>
        <p:spPr>
          <a:xfrm>
            <a:off x="383718" y="1063445"/>
            <a:ext cx="6172532" cy="4123035"/>
          </a:xfrm>
        </p:spPr>
        <p:txBody>
          <a:bodyPr>
            <a:normAutofit fontScale="92500"/>
          </a:bodyPr>
          <a:lstStyle/>
          <a:p>
            <a:pPr>
              <a:lnSpc>
                <a:spcPct val="120000"/>
              </a:lnSpc>
              <a:spcBef>
                <a:spcPts val="0"/>
              </a:spcBef>
              <a:spcAft>
                <a:spcPts val="600"/>
              </a:spcAft>
            </a:pPr>
            <a:r>
              <a:rPr lang="en-US" sz="2600" dirty="0"/>
              <a:t>Aim: Enhance CBT knowledge and skills</a:t>
            </a:r>
          </a:p>
          <a:p>
            <a:pPr>
              <a:lnSpc>
                <a:spcPct val="120000"/>
              </a:lnSpc>
              <a:spcBef>
                <a:spcPts val="0"/>
              </a:spcBef>
              <a:spcAft>
                <a:spcPts val="600"/>
              </a:spcAft>
            </a:pPr>
            <a:r>
              <a:rPr lang="en-US" sz="2600" dirty="0"/>
              <a:t>Target population: Nursing staff and patients</a:t>
            </a:r>
          </a:p>
          <a:p>
            <a:pPr>
              <a:lnSpc>
                <a:spcPct val="120000"/>
              </a:lnSpc>
              <a:spcBef>
                <a:spcPts val="0"/>
              </a:spcBef>
              <a:spcAft>
                <a:spcPts val="600"/>
              </a:spcAft>
            </a:pPr>
            <a:r>
              <a:rPr lang="en-US" sz="2600" dirty="0"/>
              <a:t>Learner outcomes:</a:t>
            </a:r>
          </a:p>
          <a:p>
            <a:pPr lvl="1">
              <a:lnSpc>
                <a:spcPct val="120000"/>
              </a:lnSpc>
              <a:spcBef>
                <a:spcPts val="0"/>
              </a:spcBef>
              <a:spcAft>
                <a:spcPts val="600"/>
              </a:spcAft>
            </a:pPr>
            <a:r>
              <a:rPr lang="en-US" sz="2600" dirty="0"/>
              <a:t>Understand core CBT principles</a:t>
            </a:r>
          </a:p>
          <a:p>
            <a:pPr lvl="1">
              <a:lnSpc>
                <a:spcPct val="120000"/>
              </a:lnSpc>
              <a:spcBef>
                <a:spcPts val="0"/>
              </a:spcBef>
              <a:spcAft>
                <a:spcPts val="600"/>
              </a:spcAft>
            </a:pPr>
            <a:r>
              <a:rPr lang="en-US" sz="2600" dirty="0"/>
              <a:t>Understand application of CBT in practice</a:t>
            </a:r>
          </a:p>
          <a:p>
            <a:pPr lvl="1">
              <a:lnSpc>
                <a:spcPct val="120000"/>
              </a:lnSpc>
              <a:spcBef>
                <a:spcPts val="0"/>
              </a:spcBef>
              <a:spcAft>
                <a:spcPts val="600"/>
              </a:spcAft>
            </a:pPr>
            <a:r>
              <a:rPr lang="en-US" sz="2600" dirty="0"/>
              <a:t>Understand use of Patient Health Questionnaire (PHQ-9)</a:t>
            </a:r>
          </a:p>
          <a:p>
            <a:endParaRPr lang="en-US" dirty="0"/>
          </a:p>
        </p:txBody>
      </p:sp>
      <p:pic>
        <p:nvPicPr>
          <p:cNvPr id="6" name="Picture 5">
            <a:extLst>
              <a:ext uri="{FF2B5EF4-FFF2-40B4-BE49-F238E27FC236}">
                <a16:creationId xmlns:a16="http://schemas.microsoft.com/office/drawing/2014/main" id="{36B1270D-D4E3-4822-B041-27BCAC2607BD}"/>
              </a:ext>
            </a:extLst>
          </p:cNvPr>
          <p:cNvPicPr>
            <a:picLocks noChangeAspect="1"/>
          </p:cNvPicPr>
          <p:nvPr/>
        </p:nvPicPr>
        <p:blipFill>
          <a:blip r:embed="rId3"/>
          <a:stretch>
            <a:fillRect/>
          </a:stretch>
        </p:blipFill>
        <p:spPr>
          <a:xfrm>
            <a:off x="6648324" y="3124963"/>
            <a:ext cx="3359106" cy="22479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016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558080" cy="763525"/>
          </a:xfrm>
        </p:spPr>
        <p:txBody>
          <a:bodyPr>
            <a:normAutofit/>
          </a:bodyPr>
          <a:lstStyle/>
          <a:p>
            <a:r>
              <a:rPr lang="en-US" dirty="0">
                <a:solidFill>
                  <a:srgbClr val="FF015C"/>
                </a:solidFill>
              </a:rPr>
              <a:t>Evidence-Based Intervention</a:t>
            </a:r>
          </a:p>
        </p:txBody>
      </p:sp>
      <p:sp>
        <p:nvSpPr>
          <p:cNvPr id="5" name="Content Placeholder 4"/>
          <p:cNvSpPr>
            <a:spLocks noGrp="1"/>
          </p:cNvSpPr>
          <p:nvPr>
            <p:ph idx="1"/>
          </p:nvPr>
        </p:nvSpPr>
        <p:spPr>
          <a:xfrm>
            <a:off x="295345" y="910740"/>
            <a:ext cx="6719020" cy="4123035"/>
          </a:xfrm>
        </p:spPr>
        <p:txBody>
          <a:bodyPr>
            <a:noAutofit/>
          </a:bodyPr>
          <a:lstStyle/>
          <a:p>
            <a:pPr>
              <a:lnSpc>
                <a:spcPct val="120000"/>
              </a:lnSpc>
              <a:spcBef>
                <a:spcPts val="0"/>
              </a:spcBef>
              <a:spcAft>
                <a:spcPts val="600"/>
              </a:spcAft>
            </a:pPr>
            <a:r>
              <a:rPr lang="en-US" sz="2400" dirty="0"/>
              <a:t>Cognitive Behavioral Therapy (CBT)</a:t>
            </a:r>
          </a:p>
          <a:p>
            <a:pPr>
              <a:lnSpc>
                <a:spcPct val="120000"/>
              </a:lnSpc>
              <a:spcBef>
                <a:spcPts val="0"/>
              </a:spcBef>
              <a:spcAft>
                <a:spcPts val="600"/>
              </a:spcAft>
            </a:pPr>
            <a:r>
              <a:rPr lang="en-US" sz="2400" dirty="0"/>
              <a:t>First-line psychotherapy (Brown et al., 2021)</a:t>
            </a:r>
          </a:p>
          <a:p>
            <a:pPr lvl="1">
              <a:lnSpc>
                <a:spcPct val="120000"/>
              </a:lnSpc>
              <a:spcBef>
                <a:spcPts val="0"/>
              </a:spcBef>
              <a:spcAft>
                <a:spcPts val="600"/>
              </a:spcAft>
            </a:pPr>
            <a:r>
              <a:rPr lang="en-US" sz="2400" dirty="0"/>
              <a:t>Behavioral activation</a:t>
            </a:r>
          </a:p>
          <a:p>
            <a:pPr lvl="2">
              <a:lnSpc>
                <a:spcPct val="120000"/>
              </a:lnSpc>
              <a:spcBef>
                <a:spcPts val="0"/>
              </a:spcBef>
              <a:spcAft>
                <a:spcPts val="600"/>
              </a:spcAft>
            </a:pPr>
            <a:r>
              <a:rPr lang="en-US" dirty="0"/>
              <a:t>Motivate engagement in meaningful activities (Malik et al., 2021) </a:t>
            </a:r>
            <a:endParaRPr lang="en-US" sz="2400" dirty="0"/>
          </a:p>
          <a:p>
            <a:pPr lvl="1">
              <a:lnSpc>
                <a:spcPct val="120000"/>
              </a:lnSpc>
              <a:spcBef>
                <a:spcPts val="0"/>
              </a:spcBef>
              <a:spcAft>
                <a:spcPts val="600"/>
              </a:spcAft>
            </a:pPr>
            <a:r>
              <a:rPr lang="en-US" sz="2400" dirty="0"/>
              <a:t>Cognitive restructuring</a:t>
            </a:r>
          </a:p>
          <a:p>
            <a:pPr lvl="2">
              <a:lnSpc>
                <a:spcPct val="120000"/>
              </a:lnSpc>
              <a:spcBef>
                <a:spcPts val="0"/>
              </a:spcBef>
              <a:spcAft>
                <a:spcPts val="600"/>
              </a:spcAft>
            </a:pPr>
            <a:r>
              <a:rPr lang="en-US" dirty="0"/>
              <a:t>Supplant of dysfunctional cognitions (Crum, 2021) </a:t>
            </a:r>
          </a:p>
        </p:txBody>
      </p:sp>
      <p:pic>
        <p:nvPicPr>
          <p:cNvPr id="6" name="Picture 5">
            <a:extLst>
              <a:ext uri="{FF2B5EF4-FFF2-40B4-BE49-F238E27FC236}">
                <a16:creationId xmlns:a16="http://schemas.microsoft.com/office/drawing/2014/main" id="{358FEAF4-349F-4D4D-A325-36189E852293}"/>
              </a:ext>
            </a:extLst>
          </p:cNvPr>
          <p:cNvPicPr>
            <a:picLocks noChangeAspect="1"/>
          </p:cNvPicPr>
          <p:nvPr/>
        </p:nvPicPr>
        <p:blipFill>
          <a:blip r:embed="rId3"/>
          <a:stretch>
            <a:fillRect/>
          </a:stretch>
        </p:blipFill>
        <p:spPr>
          <a:xfrm>
            <a:off x="6648324" y="3124963"/>
            <a:ext cx="3359106" cy="22479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005545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558080" cy="763525"/>
          </a:xfrm>
        </p:spPr>
        <p:txBody>
          <a:bodyPr>
            <a:normAutofit/>
          </a:bodyPr>
          <a:lstStyle/>
          <a:p>
            <a:r>
              <a:rPr lang="en-US" dirty="0">
                <a:solidFill>
                  <a:srgbClr val="FF015C"/>
                </a:solidFill>
              </a:rPr>
              <a:t>The ABC Model</a:t>
            </a:r>
          </a:p>
        </p:txBody>
      </p:sp>
      <p:sp>
        <p:nvSpPr>
          <p:cNvPr id="5" name="Content Placeholder 4"/>
          <p:cNvSpPr>
            <a:spLocks noGrp="1"/>
          </p:cNvSpPr>
          <p:nvPr>
            <p:ph idx="1"/>
          </p:nvPr>
        </p:nvSpPr>
        <p:spPr>
          <a:xfrm>
            <a:off x="303581" y="1063446"/>
            <a:ext cx="6099964" cy="4123035"/>
          </a:xfrm>
        </p:spPr>
        <p:txBody>
          <a:bodyPr>
            <a:normAutofit/>
          </a:bodyPr>
          <a:lstStyle/>
          <a:p>
            <a:pPr>
              <a:lnSpc>
                <a:spcPct val="120000"/>
              </a:lnSpc>
              <a:spcBef>
                <a:spcPts val="0"/>
              </a:spcBef>
              <a:spcAft>
                <a:spcPts val="600"/>
              </a:spcAft>
            </a:pPr>
            <a:r>
              <a:rPr lang="en-US" sz="2400" dirty="0"/>
              <a:t>Interpretation of situations that cause distress</a:t>
            </a:r>
          </a:p>
          <a:p>
            <a:pPr>
              <a:lnSpc>
                <a:spcPct val="120000"/>
              </a:lnSpc>
              <a:spcBef>
                <a:spcPts val="0"/>
              </a:spcBef>
              <a:spcAft>
                <a:spcPts val="600"/>
              </a:spcAft>
            </a:pPr>
            <a:r>
              <a:rPr lang="en-US" sz="2400" dirty="0"/>
              <a:t>Analyzing situations that lead to NATs</a:t>
            </a:r>
          </a:p>
          <a:p>
            <a:pPr>
              <a:lnSpc>
                <a:spcPct val="120000"/>
              </a:lnSpc>
              <a:spcBef>
                <a:spcPts val="0"/>
              </a:spcBef>
              <a:spcAft>
                <a:spcPts val="600"/>
              </a:spcAft>
            </a:pPr>
            <a:r>
              <a:rPr lang="en-US" sz="2400" dirty="0"/>
              <a:t>Linking NATs with behaviors, and physical symptoms</a:t>
            </a:r>
          </a:p>
          <a:p>
            <a:pPr lvl="1">
              <a:lnSpc>
                <a:spcPct val="120000"/>
              </a:lnSpc>
              <a:spcBef>
                <a:spcPts val="0"/>
              </a:spcBef>
              <a:spcAft>
                <a:spcPts val="600"/>
              </a:spcAft>
            </a:pPr>
            <a:r>
              <a:rPr lang="en-US" sz="2400" dirty="0"/>
              <a:t>Focus on where, when, what, with whom?</a:t>
            </a:r>
          </a:p>
          <a:p>
            <a:pPr>
              <a:lnSpc>
                <a:spcPct val="120000"/>
              </a:lnSpc>
              <a:spcBef>
                <a:spcPts val="0"/>
              </a:spcBef>
              <a:spcAft>
                <a:spcPts val="600"/>
              </a:spcAft>
            </a:pPr>
            <a:r>
              <a:rPr lang="en-US" sz="2400" dirty="0"/>
              <a:t>Guiding patients to challenge the beliefs</a:t>
            </a:r>
          </a:p>
        </p:txBody>
      </p:sp>
      <p:pic>
        <p:nvPicPr>
          <p:cNvPr id="2" name="Picture 1">
            <a:extLst>
              <a:ext uri="{FF2B5EF4-FFF2-40B4-BE49-F238E27FC236}">
                <a16:creationId xmlns:a16="http://schemas.microsoft.com/office/drawing/2014/main" id="{704DDA68-C0C9-42D7-BB6D-9BADFD5C86CF}"/>
              </a:ext>
            </a:extLst>
          </p:cNvPr>
          <p:cNvPicPr>
            <a:picLocks noChangeAspect="1"/>
          </p:cNvPicPr>
          <p:nvPr/>
        </p:nvPicPr>
        <p:blipFill>
          <a:blip r:embed="rId3"/>
          <a:stretch>
            <a:fillRect/>
          </a:stretch>
        </p:blipFill>
        <p:spPr>
          <a:xfrm>
            <a:off x="6546185" y="2132380"/>
            <a:ext cx="3512215" cy="32068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2762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050" y="147215"/>
            <a:ext cx="6252670" cy="763525"/>
          </a:xfrm>
        </p:spPr>
        <p:txBody>
          <a:bodyPr>
            <a:normAutofit/>
          </a:bodyPr>
          <a:lstStyle/>
          <a:p>
            <a:r>
              <a:rPr lang="en-US" dirty="0">
                <a:solidFill>
                  <a:srgbClr val="FF015C"/>
                </a:solidFill>
              </a:rPr>
              <a:t>SMART Goal Setting</a:t>
            </a:r>
          </a:p>
        </p:txBody>
      </p:sp>
      <p:sp>
        <p:nvSpPr>
          <p:cNvPr id="5" name="Content Placeholder 4"/>
          <p:cNvSpPr>
            <a:spLocks noGrp="1"/>
          </p:cNvSpPr>
          <p:nvPr>
            <p:ph idx="1"/>
          </p:nvPr>
        </p:nvSpPr>
        <p:spPr>
          <a:xfrm>
            <a:off x="448050" y="1063446"/>
            <a:ext cx="6108200" cy="4123035"/>
          </a:xfrm>
        </p:spPr>
        <p:txBody>
          <a:bodyPr>
            <a:normAutofit/>
          </a:bodyPr>
          <a:lstStyle/>
          <a:p>
            <a:pPr>
              <a:lnSpc>
                <a:spcPct val="120000"/>
              </a:lnSpc>
              <a:spcBef>
                <a:spcPts val="0"/>
              </a:spcBef>
              <a:spcAft>
                <a:spcPts val="600"/>
              </a:spcAft>
            </a:pPr>
            <a:r>
              <a:rPr lang="en-US" sz="2600" dirty="0"/>
              <a:t>Self-help goals as a roadmap</a:t>
            </a:r>
          </a:p>
          <a:p>
            <a:pPr>
              <a:lnSpc>
                <a:spcPct val="120000"/>
              </a:lnSpc>
              <a:spcBef>
                <a:spcPts val="0"/>
              </a:spcBef>
              <a:spcAft>
                <a:spcPts val="600"/>
              </a:spcAft>
            </a:pPr>
            <a:r>
              <a:rPr lang="en-US" sz="2600" dirty="0"/>
              <a:t>Identification of triggers</a:t>
            </a:r>
          </a:p>
          <a:p>
            <a:pPr>
              <a:lnSpc>
                <a:spcPct val="120000"/>
              </a:lnSpc>
              <a:spcBef>
                <a:spcPts val="0"/>
              </a:spcBef>
              <a:spcAft>
                <a:spcPts val="600"/>
              </a:spcAft>
            </a:pPr>
            <a:r>
              <a:rPr lang="en-US" sz="2600" dirty="0"/>
              <a:t>Set goals</a:t>
            </a:r>
          </a:p>
          <a:p>
            <a:pPr lvl="1">
              <a:lnSpc>
                <a:spcPct val="120000"/>
              </a:lnSpc>
              <a:spcBef>
                <a:spcPts val="0"/>
              </a:spcBef>
              <a:spcAft>
                <a:spcPts val="600"/>
              </a:spcAft>
            </a:pPr>
            <a:r>
              <a:rPr lang="en-US" sz="2600" dirty="0"/>
              <a:t>What do they hope to achieve?</a:t>
            </a:r>
          </a:p>
          <a:p>
            <a:pPr lvl="1">
              <a:lnSpc>
                <a:spcPct val="120000"/>
              </a:lnSpc>
              <a:spcBef>
                <a:spcPts val="0"/>
              </a:spcBef>
              <a:spcAft>
                <a:spcPts val="600"/>
              </a:spcAft>
            </a:pPr>
            <a:r>
              <a:rPr lang="en-US" sz="2600" dirty="0"/>
              <a:t>What will be different?</a:t>
            </a:r>
          </a:p>
          <a:p>
            <a:pPr lvl="1">
              <a:lnSpc>
                <a:spcPct val="120000"/>
              </a:lnSpc>
              <a:spcBef>
                <a:spcPts val="0"/>
              </a:spcBef>
              <a:spcAft>
                <a:spcPts val="600"/>
              </a:spcAft>
            </a:pPr>
            <a:r>
              <a:rPr lang="en-US" sz="2600" dirty="0"/>
              <a:t>How can they achieve the changes?</a:t>
            </a:r>
          </a:p>
          <a:p>
            <a:pPr>
              <a:lnSpc>
                <a:spcPct val="120000"/>
              </a:lnSpc>
              <a:spcBef>
                <a:spcPts val="0"/>
              </a:spcBef>
              <a:spcAft>
                <a:spcPts val="600"/>
              </a:spcAft>
            </a:pPr>
            <a:r>
              <a:rPr lang="en-US" dirty="0"/>
              <a:t>Frequent review of goals</a:t>
            </a:r>
          </a:p>
        </p:txBody>
      </p:sp>
      <p:pic>
        <p:nvPicPr>
          <p:cNvPr id="6" name="Picture 5">
            <a:extLst>
              <a:ext uri="{FF2B5EF4-FFF2-40B4-BE49-F238E27FC236}">
                <a16:creationId xmlns:a16="http://schemas.microsoft.com/office/drawing/2014/main" id="{0F11938B-8AA2-44DA-9134-CF53F18625C3}"/>
              </a:ext>
            </a:extLst>
          </p:cNvPr>
          <p:cNvPicPr>
            <a:picLocks noChangeAspect="1"/>
          </p:cNvPicPr>
          <p:nvPr/>
        </p:nvPicPr>
        <p:blipFill>
          <a:blip r:embed="rId3"/>
          <a:stretch>
            <a:fillRect/>
          </a:stretch>
        </p:blipFill>
        <p:spPr>
          <a:xfrm>
            <a:off x="6648324" y="3124963"/>
            <a:ext cx="3359106" cy="22479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6247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Behavioral Activation</a:t>
            </a:r>
          </a:p>
        </p:txBody>
      </p:sp>
      <p:sp>
        <p:nvSpPr>
          <p:cNvPr id="5" name="Content Placeholder 4"/>
          <p:cNvSpPr>
            <a:spLocks noGrp="1"/>
          </p:cNvSpPr>
          <p:nvPr>
            <p:ph idx="1"/>
          </p:nvPr>
        </p:nvSpPr>
        <p:spPr>
          <a:xfrm>
            <a:off x="295345" y="1063446"/>
            <a:ext cx="5947260" cy="4123035"/>
          </a:xfrm>
        </p:spPr>
        <p:txBody>
          <a:bodyPr>
            <a:normAutofit/>
          </a:bodyPr>
          <a:lstStyle/>
          <a:p>
            <a:pPr>
              <a:lnSpc>
                <a:spcPct val="120000"/>
              </a:lnSpc>
              <a:spcBef>
                <a:spcPts val="0"/>
              </a:spcBef>
              <a:spcAft>
                <a:spcPts val="600"/>
              </a:spcAft>
            </a:pPr>
            <a:r>
              <a:rPr lang="en-US" sz="2400" dirty="0"/>
              <a:t>Positive reinforcement through meaningful activities</a:t>
            </a:r>
          </a:p>
          <a:p>
            <a:pPr lvl="1">
              <a:lnSpc>
                <a:spcPct val="120000"/>
              </a:lnSpc>
              <a:spcBef>
                <a:spcPts val="0"/>
              </a:spcBef>
              <a:spcAft>
                <a:spcPts val="600"/>
              </a:spcAft>
            </a:pPr>
            <a:r>
              <a:rPr lang="en-US" sz="2400" dirty="0"/>
              <a:t>List routine, necessary, and pleasurable activities</a:t>
            </a:r>
          </a:p>
          <a:p>
            <a:pPr lvl="1">
              <a:lnSpc>
                <a:spcPct val="120000"/>
              </a:lnSpc>
              <a:spcBef>
                <a:spcPts val="0"/>
              </a:spcBef>
              <a:spcAft>
                <a:spcPts val="600"/>
              </a:spcAft>
            </a:pPr>
            <a:r>
              <a:rPr lang="en-US" sz="2400" dirty="0"/>
              <a:t>Rank them in order of difficulty</a:t>
            </a:r>
          </a:p>
          <a:p>
            <a:pPr lvl="1">
              <a:lnSpc>
                <a:spcPct val="120000"/>
              </a:lnSpc>
              <a:spcBef>
                <a:spcPts val="0"/>
              </a:spcBef>
              <a:spcAft>
                <a:spcPts val="600"/>
              </a:spcAft>
            </a:pPr>
            <a:r>
              <a:rPr lang="en-US" sz="2400" dirty="0"/>
              <a:t>Schedule activities in an activity diary</a:t>
            </a:r>
          </a:p>
          <a:p>
            <a:pPr lvl="1">
              <a:lnSpc>
                <a:spcPct val="120000"/>
              </a:lnSpc>
              <a:spcBef>
                <a:spcPts val="0"/>
              </a:spcBef>
              <a:spcAft>
                <a:spcPts val="600"/>
              </a:spcAft>
            </a:pPr>
            <a:r>
              <a:rPr lang="en-US" sz="2400" dirty="0"/>
              <a:t>Act and review weekly progress</a:t>
            </a:r>
          </a:p>
        </p:txBody>
      </p:sp>
      <p:pic>
        <p:nvPicPr>
          <p:cNvPr id="2" name="Picture 1">
            <a:extLst>
              <a:ext uri="{FF2B5EF4-FFF2-40B4-BE49-F238E27FC236}">
                <a16:creationId xmlns:a16="http://schemas.microsoft.com/office/drawing/2014/main" id="{20BB87C0-F1B4-4C13-9DAB-DB3915DFE62E}"/>
              </a:ext>
            </a:extLst>
          </p:cNvPr>
          <p:cNvPicPr>
            <a:picLocks noChangeAspect="1"/>
          </p:cNvPicPr>
          <p:nvPr/>
        </p:nvPicPr>
        <p:blipFill>
          <a:blip r:embed="rId3"/>
          <a:stretch>
            <a:fillRect/>
          </a:stretch>
        </p:blipFill>
        <p:spPr>
          <a:xfrm>
            <a:off x="6403545" y="2285085"/>
            <a:ext cx="3654855" cy="30486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7523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Cognitive Restructuring</a:t>
            </a:r>
          </a:p>
        </p:txBody>
      </p:sp>
      <p:sp>
        <p:nvSpPr>
          <p:cNvPr id="5" name="Content Placeholder 4"/>
          <p:cNvSpPr>
            <a:spLocks noGrp="1"/>
          </p:cNvSpPr>
          <p:nvPr>
            <p:ph idx="1"/>
          </p:nvPr>
        </p:nvSpPr>
        <p:spPr>
          <a:xfrm>
            <a:off x="295345" y="1063446"/>
            <a:ext cx="5947260" cy="4123035"/>
          </a:xfrm>
        </p:spPr>
        <p:txBody>
          <a:bodyPr>
            <a:normAutofit/>
          </a:bodyPr>
          <a:lstStyle/>
          <a:p>
            <a:pPr>
              <a:lnSpc>
                <a:spcPct val="120000"/>
              </a:lnSpc>
              <a:spcBef>
                <a:spcPts val="0"/>
              </a:spcBef>
              <a:spcAft>
                <a:spcPts val="600"/>
              </a:spcAft>
            </a:pPr>
            <a:r>
              <a:rPr lang="en-US" sz="2400" dirty="0"/>
              <a:t>Step 1</a:t>
            </a:r>
          </a:p>
          <a:p>
            <a:pPr lvl="1">
              <a:lnSpc>
                <a:spcPct val="120000"/>
              </a:lnSpc>
              <a:spcBef>
                <a:spcPts val="0"/>
              </a:spcBef>
              <a:spcAft>
                <a:spcPts val="600"/>
              </a:spcAft>
            </a:pPr>
            <a:r>
              <a:rPr lang="en-US" sz="2400" dirty="0"/>
              <a:t>Identify specific situation causing negative thoughts</a:t>
            </a:r>
          </a:p>
          <a:p>
            <a:pPr lvl="1">
              <a:lnSpc>
                <a:spcPct val="120000"/>
              </a:lnSpc>
              <a:spcBef>
                <a:spcPts val="0"/>
              </a:spcBef>
              <a:spcAft>
                <a:spcPts val="600"/>
              </a:spcAft>
            </a:pPr>
            <a:r>
              <a:rPr lang="en-US" sz="2400" dirty="0"/>
              <a:t>Label and rate intensity of the emotion (0-100%)</a:t>
            </a:r>
          </a:p>
          <a:p>
            <a:pPr lvl="1">
              <a:lnSpc>
                <a:spcPct val="120000"/>
              </a:lnSpc>
              <a:spcBef>
                <a:spcPts val="0"/>
              </a:spcBef>
              <a:spcAft>
                <a:spcPts val="600"/>
              </a:spcAft>
            </a:pPr>
            <a:r>
              <a:rPr lang="en-US" sz="2400" dirty="0"/>
              <a:t>Identify NATs related to situation</a:t>
            </a:r>
          </a:p>
          <a:p>
            <a:pPr lvl="1">
              <a:lnSpc>
                <a:spcPct val="120000"/>
              </a:lnSpc>
              <a:spcBef>
                <a:spcPts val="0"/>
              </a:spcBef>
              <a:spcAft>
                <a:spcPts val="600"/>
              </a:spcAft>
            </a:pPr>
            <a:r>
              <a:rPr lang="en-US" sz="2400" dirty="0"/>
              <a:t>Rate belief in the thoughts (0-100%)</a:t>
            </a:r>
          </a:p>
          <a:p>
            <a:pPr lvl="1">
              <a:lnSpc>
                <a:spcPct val="120000"/>
              </a:lnSpc>
              <a:spcBef>
                <a:spcPts val="0"/>
              </a:spcBef>
              <a:spcAft>
                <a:spcPts val="600"/>
              </a:spcAft>
            </a:pPr>
            <a:r>
              <a:rPr lang="en-US" sz="2400" dirty="0"/>
              <a:t>Identify “hot thought”</a:t>
            </a:r>
          </a:p>
        </p:txBody>
      </p:sp>
      <p:pic>
        <p:nvPicPr>
          <p:cNvPr id="2" name="Picture 1">
            <a:extLst>
              <a:ext uri="{FF2B5EF4-FFF2-40B4-BE49-F238E27FC236}">
                <a16:creationId xmlns:a16="http://schemas.microsoft.com/office/drawing/2014/main" id="{0469A22D-3AA0-48C1-B92F-19B3BB870DA0}"/>
              </a:ext>
            </a:extLst>
          </p:cNvPr>
          <p:cNvPicPr>
            <a:picLocks noChangeAspect="1"/>
          </p:cNvPicPr>
          <p:nvPr/>
        </p:nvPicPr>
        <p:blipFill>
          <a:blip r:embed="rId3"/>
          <a:stretch>
            <a:fillRect/>
          </a:stretch>
        </p:blipFill>
        <p:spPr>
          <a:xfrm>
            <a:off x="6242605" y="2510543"/>
            <a:ext cx="3815795" cy="29813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a:extLst>
              <a:ext uri="{FF2B5EF4-FFF2-40B4-BE49-F238E27FC236}">
                <a16:creationId xmlns:a16="http://schemas.microsoft.com/office/drawing/2014/main" id="{14AAFF87-46CE-40DA-A7DC-E7E6F72A3D0F}"/>
              </a:ext>
            </a:extLst>
          </p:cNvPr>
          <p:cNvPicPr>
            <a:picLocks noChangeAspect="1"/>
          </p:cNvPicPr>
          <p:nvPr/>
        </p:nvPicPr>
        <p:blipFill>
          <a:blip r:embed="rId3"/>
          <a:stretch>
            <a:fillRect/>
          </a:stretch>
        </p:blipFill>
        <p:spPr>
          <a:xfrm>
            <a:off x="6242605" y="2505053"/>
            <a:ext cx="3815795" cy="29813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5495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Cognitive Restructuring</a:t>
            </a:r>
          </a:p>
        </p:txBody>
      </p:sp>
      <p:sp>
        <p:nvSpPr>
          <p:cNvPr id="5" name="Content Placeholder 4"/>
          <p:cNvSpPr>
            <a:spLocks noGrp="1"/>
          </p:cNvSpPr>
          <p:nvPr>
            <p:ph idx="1"/>
          </p:nvPr>
        </p:nvSpPr>
        <p:spPr>
          <a:xfrm>
            <a:off x="295344" y="1063446"/>
            <a:ext cx="6252669" cy="4123035"/>
          </a:xfrm>
        </p:spPr>
        <p:txBody>
          <a:bodyPr>
            <a:normAutofit/>
          </a:bodyPr>
          <a:lstStyle/>
          <a:p>
            <a:pPr>
              <a:lnSpc>
                <a:spcPct val="120000"/>
              </a:lnSpc>
              <a:spcBef>
                <a:spcPts val="0"/>
              </a:spcBef>
              <a:spcAft>
                <a:spcPts val="600"/>
              </a:spcAft>
            </a:pPr>
            <a:r>
              <a:rPr lang="en-US" sz="2400" dirty="0"/>
              <a:t>Step 2</a:t>
            </a:r>
          </a:p>
          <a:p>
            <a:pPr lvl="1">
              <a:lnSpc>
                <a:spcPct val="120000"/>
              </a:lnSpc>
              <a:spcBef>
                <a:spcPts val="0"/>
              </a:spcBef>
              <a:spcAft>
                <a:spcPts val="600"/>
              </a:spcAft>
            </a:pPr>
            <a:r>
              <a:rPr lang="en-US" sz="2400" dirty="0"/>
              <a:t>Identify facts for and against “hot thought”</a:t>
            </a:r>
          </a:p>
          <a:p>
            <a:pPr>
              <a:lnSpc>
                <a:spcPct val="120000"/>
              </a:lnSpc>
              <a:spcBef>
                <a:spcPts val="0"/>
              </a:spcBef>
              <a:spcAft>
                <a:spcPts val="600"/>
              </a:spcAft>
            </a:pPr>
            <a:r>
              <a:rPr lang="en-US" sz="2400" dirty="0"/>
              <a:t>Step 3</a:t>
            </a:r>
          </a:p>
          <a:p>
            <a:pPr lvl="1">
              <a:lnSpc>
                <a:spcPct val="120000"/>
              </a:lnSpc>
              <a:spcBef>
                <a:spcPts val="0"/>
              </a:spcBef>
              <a:spcAft>
                <a:spcPts val="600"/>
              </a:spcAft>
            </a:pPr>
            <a:r>
              <a:rPr lang="en-US" sz="2400" dirty="0"/>
              <a:t>Reconsider thought pertinent to the facts</a:t>
            </a:r>
          </a:p>
          <a:p>
            <a:pPr lvl="1">
              <a:lnSpc>
                <a:spcPct val="120000"/>
              </a:lnSpc>
              <a:spcBef>
                <a:spcPts val="0"/>
              </a:spcBef>
              <a:spcAft>
                <a:spcPts val="600"/>
              </a:spcAft>
            </a:pPr>
            <a:r>
              <a:rPr lang="en-US" sz="2400" dirty="0"/>
              <a:t>Create a balanced thought using the facts</a:t>
            </a:r>
          </a:p>
          <a:p>
            <a:pPr lvl="1">
              <a:lnSpc>
                <a:spcPct val="120000"/>
              </a:lnSpc>
              <a:spcBef>
                <a:spcPts val="0"/>
              </a:spcBef>
              <a:spcAft>
                <a:spcPts val="600"/>
              </a:spcAft>
            </a:pPr>
            <a:r>
              <a:rPr lang="en-US" sz="2400" dirty="0"/>
              <a:t>Rate belief in thought and re-rate emotion</a:t>
            </a:r>
          </a:p>
        </p:txBody>
      </p:sp>
      <p:pic>
        <p:nvPicPr>
          <p:cNvPr id="6" name="Picture 5">
            <a:extLst>
              <a:ext uri="{FF2B5EF4-FFF2-40B4-BE49-F238E27FC236}">
                <a16:creationId xmlns:a16="http://schemas.microsoft.com/office/drawing/2014/main" id="{2D11254C-F77C-4232-BBB2-EF4BD576F28E}"/>
              </a:ext>
            </a:extLst>
          </p:cNvPr>
          <p:cNvPicPr>
            <a:picLocks noChangeAspect="1"/>
          </p:cNvPicPr>
          <p:nvPr/>
        </p:nvPicPr>
        <p:blipFill>
          <a:blip r:embed="rId3"/>
          <a:stretch>
            <a:fillRect/>
          </a:stretch>
        </p:blipFill>
        <p:spPr>
          <a:xfrm>
            <a:off x="6708955" y="2437790"/>
            <a:ext cx="3349445" cy="29813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2080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58195"/>
            <a:ext cx="6252670" cy="763525"/>
          </a:xfrm>
        </p:spPr>
        <p:txBody>
          <a:bodyPr>
            <a:normAutofit/>
          </a:bodyPr>
          <a:lstStyle/>
          <a:p>
            <a:r>
              <a:rPr lang="en-US" dirty="0">
                <a:solidFill>
                  <a:srgbClr val="FF015C"/>
                </a:solidFill>
              </a:rPr>
              <a:t>Cognitive Restructuring</a:t>
            </a:r>
          </a:p>
        </p:txBody>
      </p:sp>
      <p:sp>
        <p:nvSpPr>
          <p:cNvPr id="5" name="Content Placeholder 4"/>
          <p:cNvSpPr>
            <a:spLocks noGrp="1"/>
          </p:cNvSpPr>
          <p:nvPr>
            <p:ph idx="1"/>
          </p:nvPr>
        </p:nvSpPr>
        <p:spPr>
          <a:xfrm>
            <a:off x="142640" y="5186480"/>
            <a:ext cx="7940661" cy="305410"/>
          </a:xfrm>
        </p:spPr>
        <p:txBody>
          <a:bodyPr>
            <a:normAutofit fontScale="25000" lnSpcReduction="20000"/>
          </a:bodyPr>
          <a:lstStyle/>
          <a:p>
            <a:pPr marL="0" indent="0">
              <a:lnSpc>
                <a:spcPct val="120000"/>
              </a:lnSpc>
              <a:spcBef>
                <a:spcPts val="0"/>
              </a:spcBef>
              <a:spcAft>
                <a:spcPts val="600"/>
              </a:spcAft>
              <a:buNone/>
            </a:pPr>
            <a:r>
              <a:rPr lang="en-US" sz="2400" dirty="0"/>
              <a:t>Example of cognitive restructuring</a:t>
            </a:r>
          </a:p>
          <a:p>
            <a:pPr marL="0" indent="0">
              <a:lnSpc>
                <a:spcPct val="120000"/>
              </a:lnSpc>
              <a:spcBef>
                <a:spcPts val="0"/>
              </a:spcBef>
              <a:spcAft>
                <a:spcPts val="600"/>
              </a:spcAft>
              <a:buNone/>
            </a:pPr>
            <a:r>
              <a:rPr lang="en-US" sz="2400" dirty="0"/>
              <a:t>Source: HPFT (</a:t>
            </a:r>
          </a:p>
        </p:txBody>
      </p:sp>
      <p:pic>
        <p:nvPicPr>
          <p:cNvPr id="2" name="Picture 1">
            <a:extLst>
              <a:ext uri="{FF2B5EF4-FFF2-40B4-BE49-F238E27FC236}">
                <a16:creationId xmlns:a16="http://schemas.microsoft.com/office/drawing/2014/main" id="{307E3268-93C8-4E19-987A-09909B3D8F2A}"/>
              </a:ext>
            </a:extLst>
          </p:cNvPr>
          <p:cNvPicPr>
            <a:picLocks noChangeAspect="1"/>
          </p:cNvPicPr>
          <p:nvPr/>
        </p:nvPicPr>
        <p:blipFill>
          <a:blip r:embed="rId3"/>
          <a:stretch>
            <a:fillRect/>
          </a:stretch>
        </p:blipFill>
        <p:spPr>
          <a:xfrm>
            <a:off x="1058870" y="605330"/>
            <a:ext cx="9009595" cy="4581150"/>
          </a:xfrm>
          <a:prstGeom prst="rect">
            <a:avLst/>
          </a:prstGeom>
        </p:spPr>
      </p:pic>
    </p:spTree>
    <p:extLst>
      <p:ext uri="{BB962C8B-B14F-4D97-AF65-F5344CB8AC3E}">
        <p14:creationId xmlns:p14="http://schemas.microsoft.com/office/powerpoint/2010/main" val="3219149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2275</Words>
  <Application>Microsoft Office PowerPoint</Application>
  <PresentationFormat>Custom</PresentationFormat>
  <Paragraphs>130</Paragraphs>
  <Slides>17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DNP Project Education Plan</vt:lpstr>
      <vt:lpstr>Introduction</vt:lpstr>
      <vt:lpstr>Evidence-Based Intervention</vt:lpstr>
      <vt:lpstr>The ABC Model</vt:lpstr>
      <vt:lpstr>SMART Goal Setting</vt:lpstr>
      <vt:lpstr>Behavioral Activation</vt:lpstr>
      <vt:lpstr>Cognitive Restructuring</vt:lpstr>
      <vt:lpstr>Cognitive Restructuring</vt:lpstr>
      <vt:lpstr>Cognitive Restructuring</vt:lpstr>
      <vt:lpstr>Use of the PHQ-9 Tool</vt:lpstr>
      <vt:lpstr>Evaluation</vt:lpstr>
      <vt:lpstr>References </vt:lpstr>
      <vt:lpstr>Introduction to CBT</vt:lpstr>
      <vt:lpstr>The ABC Model</vt:lpstr>
      <vt:lpstr>Steps and Expectations </vt:lpstr>
      <vt:lpstr>Progress and Commitment</vt:lpstr>
      <vt:lpstr>Questions?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2017-08-01T15:40:51Z</dcterms:created>
  <dcterms:modified xsi:type="dcterms:W3CDTF">2024-10-20T23:52:46Z</dcterms:modified>
</cp:coreProperties>
</file>