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2">
  <p:sldMasterIdLst>
    <p:sldMasterId id="2147483648" r:id="rId4"/>
  </p:sldMasterIdLst>
  <p:notesMasterIdLst>
    <p:notesMasterId r:id="rId17"/>
  </p:notesMasterIdLst>
  <p:sldIdLst>
    <p:sldId id="256" r:id="rId5"/>
    <p:sldId id="260" r:id="rId6"/>
    <p:sldId id="266" r:id="rId7"/>
    <p:sldId id="268" r:id="rId8"/>
    <p:sldId id="262" r:id="rId9"/>
    <p:sldId id="270" r:id="rId10"/>
    <p:sldId id="265" r:id="rId11"/>
    <p:sldId id="269" r:id="rId12"/>
    <p:sldId id="267" r:id="rId13"/>
    <p:sldId id="271" r:id="rId14"/>
    <p:sldId id="264" r:id="rId15"/>
    <p:sldId id="26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8EAB49-3013-4222-8C51-A20F900602D5}" v="1" dt="2021-02-01T21:17:15.779"/>
    <p1510:client id="{591BC09F-9003-B000-FBC0-4AD7F42F78BC}" v="209" dt="2021-04-20T13:59:19.851"/>
    <p1510:client id="{5E18D305-CFAC-45B6-8EC2-9E924E219D61}" v="5" dt="2021-02-10T21:59:27.66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84162" autoAdjust="0"/>
  </p:normalViewPr>
  <p:slideViewPr>
    <p:cSldViewPr snapToGrid="0" snapToObjects="1">
      <p:cViewPr varScale="1">
        <p:scale>
          <a:sx n="61" d="100"/>
          <a:sy n="61" d="100"/>
        </p:scale>
        <p:origin x="1074"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0F0434-BD86-B545-830F-09FEFEE0420B}" type="datetimeFigureOut">
              <a:rPr lang="en-US" smtClean="0"/>
              <a:t>9/22/2024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6C3AE1-C1FB-F640-B9E0-6F99C9C86179}" type="slidenum">
              <a:rPr lang="en-US" smtClean="0"/>
              <a:t>‹#›</a:t>
            </a:fld>
            <a:endParaRPr lang="en-US"/>
          </a:p>
        </p:txBody>
      </p:sp>
    </p:spTree>
    <p:extLst>
      <p:ext uri="{BB962C8B-B14F-4D97-AF65-F5344CB8AC3E}">
        <p14:creationId xmlns:p14="http://schemas.microsoft.com/office/powerpoint/2010/main" val="5061134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practice problem has been set in the form of a question to determine the effectiveness of the proposed evidence-based intervention compared to other standard forms of care. This is because of the main goal focused on reducing complications arising from unmanaged or uncontrolled diabetes among adults recently tested and recorded to have high blood glucose levels. </a:t>
            </a:r>
          </a:p>
        </p:txBody>
      </p:sp>
      <p:sp>
        <p:nvSpPr>
          <p:cNvPr id="4" name="Slide Number Placeholder 3"/>
          <p:cNvSpPr>
            <a:spLocks noGrp="1"/>
          </p:cNvSpPr>
          <p:nvPr>
            <p:ph type="sldNum" sz="quarter" idx="10"/>
          </p:nvPr>
        </p:nvSpPr>
        <p:spPr/>
        <p:txBody>
          <a:bodyPr/>
          <a:lstStyle/>
          <a:p>
            <a:fld id="{766C3AE1-C1FB-F640-B9E0-6F99C9C86179}" type="slidenum">
              <a:rPr lang="en-US" smtClean="0"/>
              <a:t>2</a:t>
            </a:fld>
            <a:endParaRPr lang="en-US"/>
          </a:p>
        </p:txBody>
      </p:sp>
    </p:spTree>
    <p:extLst>
      <p:ext uri="{BB962C8B-B14F-4D97-AF65-F5344CB8AC3E}">
        <p14:creationId xmlns:p14="http://schemas.microsoft.com/office/powerpoint/2010/main" val="11103588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Uncontrolled/unmanaged diabetes requires an intervention that will cater to adults from low-income backgrounds including those that find it challenging to access healthcare services. This means that DSME requires a multifaceted approach and collaboration between caregivers, family members and healthcare professionals to ensure that patients access adequate information about diet, medication and physical activity among others to reduce the complications that could arise if blood glucose levels are not regulated. Despite barriers such as cultural, language, health literacy and limited access to care, DSME is an effective intervention as it is cost effective and can fit individuals from any population or socioeconomic background. </a:t>
            </a:r>
          </a:p>
        </p:txBody>
      </p:sp>
      <p:sp>
        <p:nvSpPr>
          <p:cNvPr id="4" name="Slide Number Placeholder 3"/>
          <p:cNvSpPr>
            <a:spLocks noGrp="1"/>
          </p:cNvSpPr>
          <p:nvPr>
            <p:ph type="sldNum" sz="quarter" idx="10"/>
          </p:nvPr>
        </p:nvSpPr>
        <p:spPr/>
        <p:txBody>
          <a:bodyPr/>
          <a:lstStyle/>
          <a:p>
            <a:fld id="{766C3AE1-C1FB-F640-B9E0-6F99C9C86179}" type="slidenum">
              <a:rPr lang="en-US" smtClean="0"/>
              <a:t>11</a:t>
            </a:fld>
            <a:endParaRPr lang="en-US"/>
          </a:p>
        </p:txBody>
      </p:sp>
    </p:spTree>
    <p:extLst>
      <p:ext uri="{BB962C8B-B14F-4D97-AF65-F5344CB8AC3E}">
        <p14:creationId xmlns:p14="http://schemas.microsoft.com/office/powerpoint/2010/main" val="14564805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6C3AE1-C1FB-F640-B9E0-6F99C9C86179}" type="slidenum">
              <a:rPr lang="en-US" smtClean="0"/>
              <a:t>12</a:t>
            </a:fld>
            <a:endParaRPr lang="en-US"/>
          </a:p>
        </p:txBody>
      </p:sp>
    </p:spTree>
    <p:extLst>
      <p:ext uri="{BB962C8B-B14F-4D97-AF65-F5344CB8AC3E}">
        <p14:creationId xmlns:p14="http://schemas.microsoft.com/office/powerpoint/2010/main" val="20506340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Unmanaged/uncontrolled diabetes is a significant public health issue because of the severities and complications which</a:t>
            </a:r>
            <a:r>
              <a:rPr lang="en-US" baseline="0" dirty="0"/>
              <a:t> leads to increased mortality.  Unmanaged diabetes refers to the inability to maintain the expected blood glucose levels thereby resulting in chronic hyperglycemia which could damage various organs. For this reason, a significant number of individuals globally experience unmanaged diabetes. The CDC mentions that about 8.7 million adults suffering from diabetes in the United States do not manage their glucose levels, an issue that contributes to substantial resource utilization (CDC, 2024). On the other hand, uncontrolled diabetes has complications such as cardiovascular diseases, nerve damage, vision problems and an increased vulnerability to infections (</a:t>
            </a:r>
            <a:r>
              <a:rPr lang="en-GB" sz="1200" dirty="0"/>
              <a:t>Ferreira et al., 2024</a:t>
            </a:r>
            <a:r>
              <a:rPr lang="en-US" baseline="0" dirty="0"/>
              <a:t>). Consequently, the proposed intervention is significant to the practice problem since creating awareness will facilitate positive health outcomes. </a:t>
            </a:r>
            <a:endParaRPr lang="en-US" dirty="0"/>
          </a:p>
        </p:txBody>
      </p:sp>
      <p:sp>
        <p:nvSpPr>
          <p:cNvPr id="4" name="Slide Number Placeholder 3"/>
          <p:cNvSpPr>
            <a:spLocks noGrp="1"/>
          </p:cNvSpPr>
          <p:nvPr>
            <p:ph type="sldNum" sz="quarter" idx="10"/>
          </p:nvPr>
        </p:nvSpPr>
        <p:spPr/>
        <p:txBody>
          <a:bodyPr/>
          <a:lstStyle/>
          <a:p>
            <a:fld id="{766C3AE1-C1FB-F640-B9E0-6F99C9C86179}" type="slidenum">
              <a:rPr lang="en-US" smtClean="0"/>
              <a:t>3</a:t>
            </a:fld>
            <a:endParaRPr lang="en-US"/>
          </a:p>
        </p:txBody>
      </p:sp>
    </p:spTree>
    <p:extLst>
      <p:ext uri="{BB962C8B-B14F-4D97-AF65-F5344CB8AC3E}">
        <p14:creationId xmlns:p14="http://schemas.microsoft.com/office/powerpoint/2010/main" val="1780503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study included</a:t>
            </a:r>
            <a:r>
              <a:rPr lang="en-US" baseline="0" dirty="0"/>
              <a:t> adults aged 18 years and above confirmed with type 2 diabetes within the last six months.  Patients with uncontrolled diabetes and those who are currently receiving treatment were also included. The rationale behind the inclusion is to determine and evaluate the presence of complications and the impact of medication when managing symptoms. However, pregnant women, individuals under 18 years and those with prediabetes were not included in the study. The inclusion an exclusion criteria therefore helps to ensure that the population studied involves adults with uncontrolled diabetes and those who will benefit from the intervention.</a:t>
            </a:r>
            <a:endParaRPr lang="en-US" dirty="0"/>
          </a:p>
        </p:txBody>
      </p:sp>
      <p:sp>
        <p:nvSpPr>
          <p:cNvPr id="4" name="Slide Number Placeholder 3"/>
          <p:cNvSpPr>
            <a:spLocks noGrp="1"/>
          </p:cNvSpPr>
          <p:nvPr>
            <p:ph type="sldNum" sz="quarter" idx="10"/>
          </p:nvPr>
        </p:nvSpPr>
        <p:spPr/>
        <p:txBody>
          <a:bodyPr/>
          <a:lstStyle/>
          <a:p>
            <a:fld id="{766C3AE1-C1FB-F640-B9E0-6F99C9C86179}" type="slidenum">
              <a:rPr lang="en-US" smtClean="0"/>
              <a:t>4</a:t>
            </a:fld>
            <a:endParaRPr lang="en-US"/>
          </a:p>
        </p:txBody>
      </p:sp>
    </p:spTree>
    <p:extLst>
      <p:ext uri="{BB962C8B-B14F-4D97-AF65-F5344CB8AC3E}">
        <p14:creationId xmlns:p14="http://schemas.microsoft.com/office/powerpoint/2010/main" val="31787352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a:r>
              <a:rPr lang="en-US" dirty="0"/>
              <a:t>The Failure Mode and Effects Analysis (FMEA) is crucial as it outlines the steps in process, possible failures, their cause and effect. Such an analysis is important as it outlines the occurrence of likelihood and severity of the failure to employ strategies that will mitigate the effects. Consequently, the step in process with the highest risk profile number should be considered as the first issue to be resolved to reduce the potential risks outlined. </a:t>
            </a:r>
            <a:endParaRPr lang="en-US" dirty="0">
              <a:cs typeface="Calibri"/>
            </a:endParaRPr>
          </a:p>
          <a:p>
            <a:pPr fontAlgn="t"/>
            <a:endParaRPr lang="en-US" b="1" dirty="0"/>
          </a:p>
          <a:p>
            <a:pPr marL="0" indent="0" fontAlgn="t">
              <a:buNone/>
            </a:pPr>
            <a:endParaRPr lang="en-US" dirty="0"/>
          </a:p>
          <a:p>
            <a:endParaRPr lang="en-US" b="0" dirty="0"/>
          </a:p>
        </p:txBody>
      </p:sp>
      <p:sp>
        <p:nvSpPr>
          <p:cNvPr id="4" name="Slide Number Placeholder 3"/>
          <p:cNvSpPr>
            <a:spLocks noGrp="1"/>
          </p:cNvSpPr>
          <p:nvPr>
            <p:ph type="sldNum" sz="quarter" idx="10"/>
          </p:nvPr>
        </p:nvSpPr>
        <p:spPr/>
        <p:txBody>
          <a:bodyPr/>
          <a:lstStyle/>
          <a:p>
            <a:fld id="{766C3AE1-C1FB-F640-B9E0-6F99C9C86179}" type="slidenum">
              <a:rPr lang="en-US" smtClean="0"/>
              <a:t>5</a:t>
            </a:fld>
            <a:endParaRPr lang="en-US"/>
          </a:p>
        </p:txBody>
      </p:sp>
    </p:spTree>
    <p:extLst>
      <p:ext uri="{BB962C8B-B14F-4D97-AF65-F5344CB8AC3E}">
        <p14:creationId xmlns:p14="http://schemas.microsoft.com/office/powerpoint/2010/main" val="656250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most important step to focus on involves patient education and diabetes self-management training. One of the reasons is that the step has the highest risk profile number. However, the major reason for choosing to focus on the first step is that it involves mobilizing individuals to take action regarding their health by offering tailored services based on patients needs.  Research indicates that education interventions could increase knowledge about diabetes thereby leading to improved glycaemic control levels (</a:t>
            </a:r>
            <a:r>
              <a:rPr lang="en-GB" sz="1200" b="0" i="0" dirty="0">
                <a:solidFill>
                  <a:srgbClr val="222222"/>
                </a:solidFill>
                <a:effectLst/>
              </a:rPr>
              <a:t>Shiferaw et al., 2021). On other hand, limited input of resources on the step regarding medication monitoring and adherence could limit the intervention’s efficiency in fulfilling its purpose of improving the overall health outcomes of individuals with uncontrolled diabetes. According to the analysis, there needs to be a balance between the steps in process despite focusing on the most important step to ensure that the problem is mitigated as it requires a multifaceted approach due to its impact on the healthcare system, healthcare providers and community members. </a:t>
            </a:r>
            <a:endParaRPr lang="en-GB" dirty="0"/>
          </a:p>
        </p:txBody>
      </p:sp>
      <p:sp>
        <p:nvSpPr>
          <p:cNvPr id="4" name="Slide Number Placeholder 3"/>
          <p:cNvSpPr>
            <a:spLocks noGrp="1"/>
          </p:cNvSpPr>
          <p:nvPr>
            <p:ph type="sldNum" sz="quarter" idx="5"/>
          </p:nvPr>
        </p:nvSpPr>
        <p:spPr/>
        <p:txBody>
          <a:bodyPr/>
          <a:lstStyle/>
          <a:p>
            <a:fld id="{766C3AE1-C1FB-F640-B9E0-6F99C9C86179}" type="slidenum">
              <a:rPr lang="en-US" smtClean="0"/>
              <a:t>6</a:t>
            </a:fld>
            <a:endParaRPr lang="en-US"/>
          </a:p>
        </p:txBody>
      </p:sp>
    </p:spTree>
    <p:extLst>
      <p:ext uri="{BB962C8B-B14F-4D97-AF65-F5344CB8AC3E}">
        <p14:creationId xmlns:p14="http://schemas.microsoft.com/office/powerpoint/2010/main" val="16979057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14400" lvl="2" indent="0">
              <a:buNone/>
            </a:pPr>
            <a:r>
              <a:rPr lang="en-US" dirty="0"/>
              <a:t>The diagram illustrates the practice problem by explaining the cause and effect of uncontrolled diabetes in the form of people and environmental factors that influence the practice problem. Additionally, the materials, methods and equipment have also been outlined to demonstrate the ways in which uncontrolled diabetes has been detected. The diagram has therefore been used as a point of analyzing the factors affecting the prevalence of diabetes by outlining the cause and effect of the practice problem. </a:t>
            </a:r>
          </a:p>
          <a:p>
            <a:endParaRPr lang="en-US" dirty="0"/>
          </a:p>
        </p:txBody>
      </p:sp>
      <p:sp>
        <p:nvSpPr>
          <p:cNvPr id="4" name="Slide Number Placeholder 3"/>
          <p:cNvSpPr>
            <a:spLocks noGrp="1"/>
          </p:cNvSpPr>
          <p:nvPr>
            <p:ph type="sldNum" sz="quarter" idx="10"/>
          </p:nvPr>
        </p:nvSpPr>
        <p:spPr/>
        <p:txBody>
          <a:bodyPr/>
          <a:lstStyle/>
          <a:p>
            <a:fld id="{766C3AE1-C1FB-F640-B9E0-6F99C9C86179}" type="slidenum">
              <a:rPr lang="en-US" smtClean="0"/>
              <a:t>7</a:t>
            </a:fld>
            <a:endParaRPr lang="en-US"/>
          </a:p>
        </p:txBody>
      </p:sp>
    </p:spTree>
    <p:extLst>
      <p:ext uri="{BB962C8B-B14F-4D97-AF65-F5344CB8AC3E}">
        <p14:creationId xmlns:p14="http://schemas.microsoft.com/office/powerpoint/2010/main" val="4374671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Uncontrolled/ unmanaged diabetes is influenced by environmental factors and individuals based on their socioeconomic setting. Analysing the practice problem is beneficial as it has revealed the relationship between socioeconomic statuses and uncontrolled diabetes in addition to the contributing factors. According to </a:t>
            </a:r>
            <a:r>
              <a:rPr lang="en-GB" sz="1200" b="0" i="0" dirty="0">
                <a:solidFill>
                  <a:srgbClr val="222222"/>
                </a:solidFill>
                <a:effectLst/>
              </a:rPr>
              <a:t>Liu et al. </a:t>
            </a:r>
            <a:r>
              <a:rPr lang="en-GB" dirty="0"/>
              <a:t>(2023), diabetes mostly affects individuals with low income statuses since most of the community members have low health literacy from limited access to education and other resources. For this reason, the people and environment are directly related to the practice problem where the materials, methods and equipment used are necessary tools to screen and detect unmanaged diabetes. </a:t>
            </a:r>
          </a:p>
        </p:txBody>
      </p:sp>
      <p:sp>
        <p:nvSpPr>
          <p:cNvPr id="4" name="Slide Number Placeholder 3"/>
          <p:cNvSpPr>
            <a:spLocks noGrp="1"/>
          </p:cNvSpPr>
          <p:nvPr>
            <p:ph type="sldNum" sz="quarter" idx="5"/>
          </p:nvPr>
        </p:nvSpPr>
        <p:spPr/>
        <p:txBody>
          <a:bodyPr/>
          <a:lstStyle/>
          <a:p>
            <a:fld id="{766C3AE1-C1FB-F640-B9E0-6F99C9C86179}" type="slidenum">
              <a:rPr lang="en-US" smtClean="0"/>
              <a:t>8</a:t>
            </a:fld>
            <a:endParaRPr lang="en-US"/>
          </a:p>
        </p:txBody>
      </p:sp>
    </p:spTree>
    <p:extLst>
      <p:ext uri="{BB962C8B-B14F-4D97-AF65-F5344CB8AC3E}">
        <p14:creationId xmlns:p14="http://schemas.microsoft.com/office/powerpoint/2010/main" val="5615108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identified evidence-based intervention is the </a:t>
            </a:r>
            <a:r>
              <a:rPr lang="en-US" dirty="0"/>
              <a:t>diabetes self-management education and support program (DSME) that will be useful in creating awareness to the selected population. Studies indicate that managing diabetes focuses on aspects such as education about physical activity, changes in lifestyle and meal planning as a form of empowering people to sustain lifestyle changes (</a:t>
            </a:r>
            <a:r>
              <a:rPr lang="en-GB" sz="1200" b="0" i="0" dirty="0">
                <a:solidFill>
                  <a:srgbClr val="222222"/>
                </a:solidFill>
                <a:effectLst/>
              </a:rPr>
              <a:t>Ernawati et al., 2021; Tamiru et al., 2023</a:t>
            </a:r>
            <a:r>
              <a:rPr lang="en-US" dirty="0"/>
              <a:t>). The intervention is feasible as it is accessible, cost effective and encourages patient engagement to ensure positive outcomes at the individual and organization level. For instance, DSME programs can be delivered in online settings, community centers and clinics where patients can actively participate in improving their health thereby reducing healthcare costs from decreased hospitalizations (</a:t>
            </a:r>
            <a:r>
              <a:rPr lang="en-GB" sz="1200" b="0" i="0" dirty="0">
                <a:solidFill>
                  <a:srgbClr val="222222"/>
                </a:solidFill>
                <a:effectLst/>
              </a:rPr>
              <a:t>Whitehouse et al., 2020)</a:t>
            </a:r>
            <a:r>
              <a:rPr lang="en-US" dirty="0"/>
              <a:t>. </a:t>
            </a:r>
            <a:endParaRPr lang="en-GB" dirty="0"/>
          </a:p>
        </p:txBody>
      </p:sp>
      <p:sp>
        <p:nvSpPr>
          <p:cNvPr id="4" name="Slide Number Placeholder 3"/>
          <p:cNvSpPr>
            <a:spLocks noGrp="1"/>
          </p:cNvSpPr>
          <p:nvPr>
            <p:ph type="sldNum" sz="quarter" idx="5"/>
          </p:nvPr>
        </p:nvSpPr>
        <p:spPr/>
        <p:txBody>
          <a:bodyPr/>
          <a:lstStyle/>
          <a:p>
            <a:fld id="{766C3AE1-C1FB-F640-B9E0-6F99C9C86179}" type="slidenum">
              <a:rPr lang="en-US" smtClean="0"/>
              <a:t>9</a:t>
            </a:fld>
            <a:endParaRPr lang="en-US"/>
          </a:p>
        </p:txBody>
      </p:sp>
    </p:spTree>
    <p:extLst>
      <p:ext uri="{BB962C8B-B14F-4D97-AF65-F5344CB8AC3E}">
        <p14:creationId xmlns:p14="http://schemas.microsoft.com/office/powerpoint/2010/main" val="161724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Implementing DSME is beneficial as it improves health outcomes but also involves various barriers to overcome so the intervention may be effective. One of the barriers is health literacy where patients with limited knowledge about the constructs of diabetes may find it challenging to understand the information being communicated in the programs (</a:t>
            </a:r>
            <a:r>
              <a:rPr lang="en-GB" sz="1200" b="0" i="0" dirty="0">
                <a:solidFill>
                  <a:srgbClr val="222222"/>
                </a:solidFill>
                <a:effectLst/>
              </a:rPr>
              <a:t>Coningsby et al., 2022)</a:t>
            </a:r>
            <a:r>
              <a:rPr lang="en-GB" dirty="0"/>
              <a:t>. Additionally, the lack of patient motivation to participate in the education programs may hinder the full exploitation of the program since patients may not wish to be involved in the DSME. Language and cultural barriers in addition to limited access to care from geographic barriers could limit the effectiveness of the education programs (</a:t>
            </a:r>
            <a:r>
              <a:rPr lang="en-GB" sz="1200" b="0" i="0" dirty="0">
                <a:solidFill>
                  <a:srgbClr val="222222"/>
                </a:solidFill>
                <a:effectLst/>
              </a:rPr>
              <a:t>Coningsby et al., 2022)</a:t>
            </a:r>
            <a:r>
              <a:rPr lang="en-GB" dirty="0"/>
              <a:t>. Therefore, it is crucial to strategize on how to overcome the barriers such as improving access to telehealth services and having interpretation or culturally sensitive approaches for improved outcomes. </a:t>
            </a:r>
          </a:p>
        </p:txBody>
      </p:sp>
      <p:sp>
        <p:nvSpPr>
          <p:cNvPr id="4" name="Slide Number Placeholder 3"/>
          <p:cNvSpPr>
            <a:spLocks noGrp="1"/>
          </p:cNvSpPr>
          <p:nvPr>
            <p:ph type="sldNum" sz="quarter" idx="5"/>
          </p:nvPr>
        </p:nvSpPr>
        <p:spPr/>
        <p:txBody>
          <a:bodyPr/>
          <a:lstStyle/>
          <a:p>
            <a:fld id="{766C3AE1-C1FB-F640-B9E0-6F99C9C86179}" type="slidenum">
              <a:rPr lang="en-US" smtClean="0"/>
              <a:t>10</a:t>
            </a:fld>
            <a:endParaRPr lang="en-US"/>
          </a:p>
        </p:txBody>
      </p:sp>
    </p:spTree>
    <p:extLst>
      <p:ext uri="{BB962C8B-B14F-4D97-AF65-F5344CB8AC3E}">
        <p14:creationId xmlns:p14="http://schemas.microsoft.com/office/powerpoint/2010/main" val="7419971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9461EDB-74C7-4B4A-B2BC-29B18568A3B9}" type="datetimeFigureOut">
              <a:rPr lang="en-US" smtClean="0"/>
              <a:t>9/22/2024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690AF5-F0E2-1843-883D-64EA25DCD1C5}" type="slidenum">
              <a:rPr lang="en-US" smtClean="0"/>
              <a:t>‹#›</a:t>
            </a:fld>
            <a:endParaRPr lang="en-US"/>
          </a:p>
        </p:txBody>
      </p:sp>
    </p:spTree>
    <p:extLst>
      <p:ext uri="{BB962C8B-B14F-4D97-AF65-F5344CB8AC3E}">
        <p14:creationId xmlns:p14="http://schemas.microsoft.com/office/powerpoint/2010/main" val="1390500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461EDB-74C7-4B4A-B2BC-29B18568A3B9}" type="datetimeFigureOut">
              <a:rPr lang="en-US" smtClean="0"/>
              <a:t>9/22/2024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690AF5-F0E2-1843-883D-64EA25DCD1C5}" type="slidenum">
              <a:rPr lang="en-US" smtClean="0"/>
              <a:t>‹#›</a:t>
            </a:fld>
            <a:endParaRPr lang="en-US"/>
          </a:p>
        </p:txBody>
      </p:sp>
    </p:spTree>
    <p:extLst>
      <p:ext uri="{BB962C8B-B14F-4D97-AF65-F5344CB8AC3E}">
        <p14:creationId xmlns:p14="http://schemas.microsoft.com/office/powerpoint/2010/main" val="72644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461EDB-74C7-4B4A-B2BC-29B18568A3B9}" type="datetimeFigureOut">
              <a:rPr lang="en-US" smtClean="0"/>
              <a:t>9/22/2024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690AF5-F0E2-1843-883D-64EA25DCD1C5}" type="slidenum">
              <a:rPr lang="en-US" smtClean="0"/>
              <a:t>‹#›</a:t>
            </a:fld>
            <a:endParaRPr lang="en-US"/>
          </a:p>
        </p:txBody>
      </p:sp>
    </p:spTree>
    <p:extLst>
      <p:ext uri="{BB962C8B-B14F-4D97-AF65-F5344CB8AC3E}">
        <p14:creationId xmlns:p14="http://schemas.microsoft.com/office/powerpoint/2010/main" val="1157803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461EDB-74C7-4B4A-B2BC-29B18568A3B9}" type="datetimeFigureOut">
              <a:rPr lang="en-US" smtClean="0"/>
              <a:t>9/22/2024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690AF5-F0E2-1843-883D-64EA25DCD1C5}" type="slidenum">
              <a:rPr lang="en-US" smtClean="0"/>
              <a:t>‹#›</a:t>
            </a:fld>
            <a:endParaRPr lang="en-US"/>
          </a:p>
        </p:txBody>
      </p:sp>
    </p:spTree>
    <p:extLst>
      <p:ext uri="{BB962C8B-B14F-4D97-AF65-F5344CB8AC3E}">
        <p14:creationId xmlns:p14="http://schemas.microsoft.com/office/powerpoint/2010/main" val="240778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461EDB-74C7-4B4A-B2BC-29B18568A3B9}" type="datetimeFigureOut">
              <a:rPr lang="en-US" smtClean="0"/>
              <a:t>9/22/2024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690AF5-F0E2-1843-883D-64EA25DCD1C5}" type="slidenum">
              <a:rPr lang="en-US" smtClean="0"/>
              <a:t>‹#›</a:t>
            </a:fld>
            <a:endParaRPr lang="en-US"/>
          </a:p>
        </p:txBody>
      </p:sp>
    </p:spTree>
    <p:extLst>
      <p:ext uri="{BB962C8B-B14F-4D97-AF65-F5344CB8AC3E}">
        <p14:creationId xmlns:p14="http://schemas.microsoft.com/office/powerpoint/2010/main" val="1980664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9461EDB-74C7-4B4A-B2BC-29B18568A3B9}" type="datetimeFigureOut">
              <a:rPr lang="en-US" smtClean="0"/>
              <a:t>9/22/2024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690AF5-F0E2-1843-883D-64EA25DCD1C5}" type="slidenum">
              <a:rPr lang="en-US" smtClean="0"/>
              <a:t>‹#›</a:t>
            </a:fld>
            <a:endParaRPr lang="en-US"/>
          </a:p>
        </p:txBody>
      </p:sp>
    </p:spTree>
    <p:extLst>
      <p:ext uri="{BB962C8B-B14F-4D97-AF65-F5344CB8AC3E}">
        <p14:creationId xmlns:p14="http://schemas.microsoft.com/office/powerpoint/2010/main" val="878087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9461EDB-74C7-4B4A-B2BC-29B18568A3B9}" type="datetimeFigureOut">
              <a:rPr lang="en-US" smtClean="0"/>
              <a:t>9/22/2024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690AF5-F0E2-1843-883D-64EA25DCD1C5}" type="slidenum">
              <a:rPr lang="en-US" smtClean="0"/>
              <a:t>‹#›</a:t>
            </a:fld>
            <a:endParaRPr lang="en-US"/>
          </a:p>
        </p:txBody>
      </p:sp>
    </p:spTree>
    <p:extLst>
      <p:ext uri="{BB962C8B-B14F-4D97-AF65-F5344CB8AC3E}">
        <p14:creationId xmlns:p14="http://schemas.microsoft.com/office/powerpoint/2010/main" val="517242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9461EDB-74C7-4B4A-B2BC-29B18568A3B9}" type="datetimeFigureOut">
              <a:rPr lang="en-US" smtClean="0"/>
              <a:t>9/22/2024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690AF5-F0E2-1843-883D-64EA25DCD1C5}" type="slidenum">
              <a:rPr lang="en-US" smtClean="0"/>
              <a:t>‹#›</a:t>
            </a:fld>
            <a:endParaRPr lang="en-US"/>
          </a:p>
        </p:txBody>
      </p:sp>
    </p:spTree>
    <p:extLst>
      <p:ext uri="{BB962C8B-B14F-4D97-AF65-F5344CB8AC3E}">
        <p14:creationId xmlns:p14="http://schemas.microsoft.com/office/powerpoint/2010/main" val="281785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461EDB-74C7-4B4A-B2BC-29B18568A3B9}" type="datetimeFigureOut">
              <a:rPr lang="en-US" smtClean="0"/>
              <a:t>9/22/2024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690AF5-F0E2-1843-883D-64EA25DCD1C5}" type="slidenum">
              <a:rPr lang="en-US" smtClean="0"/>
              <a:t>‹#›</a:t>
            </a:fld>
            <a:endParaRPr lang="en-US"/>
          </a:p>
        </p:txBody>
      </p:sp>
    </p:spTree>
    <p:extLst>
      <p:ext uri="{BB962C8B-B14F-4D97-AF65-F5344CB8AC3E}">
        <p14:creationId xmlns:p14="http://schemas.microsoft.com/office/powerpoint/2010/main" val="762666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9461EDB-74C7-4B4A-B2BC-29B18568A3B9}" type="datetimeFigureOut">
              <a:rPr lang="en-US" smtClean="0"/>
              <a:t>9/22/2024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690AF5-F0E2-1843-883D-64EA25DCD1C5}" type="slidenum">
              <a:rPr lang="en-US" smtClean="0"/>
              <a:t>‹#›</a:t>
            </a:fld>
            <a:endParaRPr lang="en-US"/>
          </a:p>
        </p:txBody>
      </p:sp>
    </p:spTree>
    <p:extLst>
      <p:ext uri="{BB962C8B-B14F-4D97-AF65-F5344CB8AC3E}">
        <p14:creationId xmlns:p14="http://schemas.microsoft.com/office/powerpoint/2010/main" val="1959678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9461EDB-74C7-4B4A-B2BC-29B18568A3B9}" type="datetimeFigureOut">
              <a:rPr lang="en-US" smtClean="0"/>
              <a:t>9/22/2024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690AF5-F0E2-1843-883D-64EA25DCD1C5}" type="slidenum">
              <a:rPr lang="en-US" smtClean="0"/>
              <a:t>‹#›</a:t>
            </a:fld>
            <a:endParaRPr lang="en-US"/>
          </a:p>
        </p:txBody>
      </p:sp>
    </p:spTree>
    <p:extLst>
      <p:ext uri="{BB962C8B-B14F-4D97-AF65-F5344CB8AC3E}">
        <p14:creationId xmlns:p14="http://schemas.microsoft.com/office/powerpoint/2010/main" val="364796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461EDB-74C7-4B4A-B2BC-29B18568A3B9}" type="datetimeFigureOut">
              <a:rPr lang="en-US" smtClean="0"/>
              <a:t>9/22/2024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690AF5-F0E2-1843-883D-64EA25DCD1C5}" type="slidenum">
              <a:rPr lang="en-US" smtClean="0"/>
              <a:t>‹#›</a:t>
            </a:fld>
            <a:endParaRPr lang="en-US"/>
          </a:p>
        </p:txBody>
      </p:sp>
    </p:spTree>
    <p:extLst>
      <p:ext uri="{BB962C8B-B14F-4D97-AF65-F5344CB8AC3E}">
        <p14:creationId xmlns:p14="http://schemas.microsoft.com/office/powerpoint/2010/main" val="189825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doi.org/10.1016/j.ijans.2023.100548" TargetMode="External"/><Relationship Id="rId3" Type="http://schemas.openxmlformats.org/officeDocument/2006/relationships/hyperlink" Target="https://journals.sagepub.com/doi/pdf/10.4081/jphr.2021.2240" TargetMode="External"/><Relationship Id="rId7" Type="http://schemas.openxmlformats.org/officeDocument/2006/relationships/hyperlink" Target="https://doi.org/10.3389/fpubh.2023.1197947"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doi.org/10.3389/fpubh.2024.1328001" TargetMode="External"/><Relationship Id="rId5" Type="http://schemas.openxmlformats.org/officeDocument/2006/relationships/hyperlink" Target="https://www.cdc.gov/diabetes/php/data-research/index.html#:~:text=Prevalence%20of%20both%20diagnosed%20and%20undiagnosed%20diabetes&amp;text=Among%20the%20U.S.%20population%20overall,Table%201a%3B%20Table%201b" TargetMode="External"/><Relationship Id="rId4" Type="http://schemas.openxmlformats.org/officeDocument/2006/relationships/hyperlink" Target="https://doi.org/10.1186/s12913-022-07980-w" TargetMode="External"/><Relationship Id="rId9" Type="http://schemas.openxmlformats.org/officeDocument/2006/relationships/hyperlink" Target="https://doi.org/10.3928%2F19404921-20191210-03"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Unmanaged/Uncontrolled Diabetes</a:t>
            </a:r>
          </a:p>
        </p:txBody>
      </p:sp>
      <p:sp>
        <p:nvSpPr>
          <p:cNvPr id="3" name="Subtitle 2"/>
          <p:cNvSpPr>
            <a:spLocks noGrp="1"/>
          </p:cNvSpPr>
          <p:nvPr>
            <p:ph type="subTitle" idx="1"/>
          </p:nvPr>
        </p:nvSpPr>
        <p:spPr/>
        <p:txBody>
          <a:bodyPr vert="horz" lIns="91440" tIns="45720" rIns="91440" bIns="45720" rtlCol="0" anchor="t">
            <a:normAutofit fontScale="77500" lnSpcReduction="20000"/>
          </a:bodyPr>
          <a:lstStyle/>
          <a:p>
            <a:r>
              <a:rPr lang="en-US" dirty="0"/>
              <a:t>Name and Credentials Here</a:t>
            </a:r>
          </a:p>
          <a:p>
            <a:r>
              <a:rPr lang="en-US" dirty="0"/>
              <a:t>NR706  Week 6 Practice Problem Analysis and Presentation Assignment</a:t>
            </a:r>
            <a:endParaRPr lang="en-US" dirty="0">
              <a:cs typeface="Calibri"/>
            </a:endParaRPr>
          </a:p>
          <a:p>
            <a:endParaRPr lang="en-US" dirty="0"/>
          </a:p>
          <a:p>
            <a:endParaRPr lang="en-US" dirty="0"/>
          </a:p>
          <a:p>
            <a:pPr algn="l"/>
            <a:r>
              <a:rPr lang="en-US" dirty="0"/>
              <a:t>Instructor’s Name Here</a:t>
            </a:r>
          </a:p>
        </p:txBody>
      </p:sp>
    </p:spTree>
    <p:extLst>
      <p:ext uri="{BB962C8B-B14F-4D97-AF65-F5344CB8AC3E}">
        <p14:creationId xmlns:p14="http://schemas.microsoft.com/office/powerpoint/2010/main" val="1227008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5B9B2-7CA8-5EB7-2397-C21EF1A8B528}"/>
              </a:ext>
            </a:extLst>
          </p:cNvPr>
          <p:cNvSpPr>
            <a:spLocks noGrp="1"/>
          </p:cNvSpPr>
          <p:nvPr>
            <p:ph type="title"/>
          </p:nvPr>
        </p:nvSpPr>
        <p:spPr/>
        <p:txBody>
          <a:bodyPr/>
          <a:lstStyle/>
          <a:p>
            <a:r>
              <a:rPr lang="en-US" dirty="0"/>
              <a:t>Evidence-based Intervention</a:t>
            </a:r>
            <a:endParaRPr lang="en-GB" dirty="0"/>
          </a:p>
        </p:txBody>
      </p:sp>
      <p:sp>
        <p:nvSpPr>
          <p:cNvPr id="3" name="Content Placeholder 2">
            <a:extLst>
              <a:ext uri="{FF2B5EF4-FFF2-40B4-BE49-F238E27FC236}">
                <a16:creationId xmlns:a16="http://schemas.microsoft.com/office/drawing/2014/main" id="{ACBA2BCB-EAB2-05C0-2E78-49523E5DE35C}"/>
              </a:ext>
            </a:extLst>
          </p:cNvPr>
          <p:cNvSpPr>
            <a:spLocks noGrp="1"/>
          </p:cNvSpPr>
          <p:nvPr>
            <p:ph idx="1"/>
          </p:nvPr>
        </p:nvSpPr>
        <p:spPr/>
        <p:txBody>
          <a:bodyPr/>
          <a:lstStyle/>
          <a:p>
            <a:pPr marL="0" indent="0">
              <a:buNone/>
            </a:pPr>
            <a:r>
              <a:rPr lang="en-GB" dirty="0"/>
              <a:t>Barriers to overcome</a:t>
            </a:r>
          </a:p>
          <a:p>
            <a:r>
              <a:rPr lang="en-GB" dirty="0"/>
              <a:t>Health literacy</a:t>
            </a:r>
          </a:p>
          <a:p>
            <a:r>
              <a:rPr lang="en-GB" dirty="0"/>
              <a:t>Patient motivation and engagement</a:t>
            </a:r>
          </a:p>
          <a:p>
            <a:r>
              <a:rPr lang="en-GB" dirty="0"/>
              <a:t>Language and cultural barriers</a:t>
            </a:r>
          </a:p>
          <a:p>
            <a:r>
              <a:rPr lang="en-GB" dirty="0"/>
              <a:t>Limited access to care</a:t>
            </a:r>
          </a:p>
          <a:p>
            <a:endParaRPr lang="en-GB" dirty="0"/>
          </a:p>
        </p:txBody>
      </p:sp>
    </p:spTree>
    <p:extLst>
      <p:ext uri="{BB962C8B-B14F-4D97-AF65-F5344CB8AC3E}">
        <p14:creationId xmlns:p14="http://schemas.microsoft.com/office/powerpoint/2010/main" val="3134452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Conclusion</a:t>
            </a:r>
          </a:p>
        </p:txBody>
      </p:sp>
      <p:sp>
        <p:nvSpPr>
          <p:cNvPr id="3" name="Content Placeholder 2"/>
          <p:cNvSpPr>
            <a:spLocks noGrp="1"/>
          </p:cNvSpPr>
          <p:nvPr>
            <p:ph idx="1"/>
          </p:nvPr>
        </p:nvSpPr>
        <p:spPr/>
        <p:txBody>
          <a:bodyPr vert="horz" lIns="91440" tIns="45720" rIns="91440" bIns="45720" rtlCol="0" anchor="t">
            <a:normAutofit/>
          </a:bodyPr>
          <a:lstStyle/>
          <a:p>
            <a:pPr lvl="2"/>
            <a:endParaRPr lang="en-US" dirty="0"/>
          </a:p>
          <a:p>
            <a:pPr lvl="2"/>
            <a:r>
              <a:rPr lang="en-US" dirty="0"/>
              <a:t>Effective implementation of DSME</a:t>
            </a:r>
          </a:p>
          <a:p>
            <a:pPr lvl="2"/>
            <a:r>
              <a:rPr lang="en-US" dirty="0"/>
              <a:t>DSME requires a multifaceted approach</a:t>
            </a:r>
          </a:p>
          <a:p>
            <a:pPr lvl="2"/>
            <a:r>
              <a:rPr lang="en-US" dirty="0"/>
              <a:t>Implementation of strategies to overcome barriers</a:t>
            </a:r>
          </a:p>
          <a:p>
            <a:pPr lvl="2"/>
            <a:r>
              <a:rPr lang="en-US" dirty="0"/>
              <a:t>DSME is an effective intervention for any population</a:t>
            </a:r>
          </a:p>
          <a:p>
            <a:pPr lvl="2"/>
            <a:endParaRPr lang="en-US" dirty="0"/>
          </a:p>
          <a:p>
            <a:endParaRPr lang="en-US" sz="2000" dirty="0"/>
          </a:p>
        </p:txBody>
      </p:sp>
    </p:spTree>
    <p:extLst>
      <p:ext uri="{BB962C8B-B14F-4D97-AF65-F5344CB8AC3E}">
        <p14:creationId xmlns:p14="http://schemas.microsoft.com/office/powerpoint/2010/main" val="1120488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References</a:t>
            </a:r>
          </a:p>
        </p:txBody>
      </p:sp>
      <p:sp>
        <p:nvSpPr>
          <p:cNvPr id="3" name="Content Placeholder 2"/>
          <p:cNvSpPr>
            <a:spLocks noGrp="1"/>
          </p:cNvSpPr>
          <p:nvPr>
            <p:ph idx="1"/>
          </p:nvPr>
        </p:nvSpPr>
        <p:spPr>
          <a:xfrm>
            <a:off x="838200" y="1825624"/>
            <a:ext cx="10515600" cy="5032375"/>
          </a:xfrm>
        </p:spPr>
        <p:txBody>
          <a:bodyPr vert="horz" lIns="91440" tIns="45720" rIns="91440" bIns="45720" rtlCol="0" anchor="t">
            <a:normAutofit fontScale="92500" lnSpcReduction="10000"/>
          </a:bodyPr>
          <a:lstStyle/>
          <a:p>
            <a:pPr>
              <a:buFont typeface="Arial" panose="020B0604020202020204" pitchFamily="34" charset="0"/>
              <a:buChar char="•"/>
            </a:pPr>
            <a:r>
              <a:rPr lang="en-GB" sz="1400" b="0" i="0" dirty="0">
                <a:solidFill>
                  <a:srgbClr val="222222"/>
                </a:solidFill>
                <a:effectLst/>
              </a:rPr>
              <a:t>Ernawati, U., </a:t>
            </a:r>
            <a:r>
              <a:rPr lang="en-GB" sz="1400" b="0" i="0" dirty="0" err="1">
                <a:solidFill>
                  <a:srgbClr val="222222"/>
                </a:solidFill>
                <a:effectLst/>
              </a:rPr>
              <a:t>Wihastuti</a:t>
            </a:r>
            <a:r>
              <a:rPr lang="en-GB" sz="1400" b="0" i="0" dirty="0">
                <a:solidFill>
                  <a:srgbClr val="222222"/>
                </a:solidFill>
                <a:effectLst/>
              </a:rPr>
              <a:t>, T. A., &amp; Utami, Y. W. (2021). Effectiveness of diabetes self-management education (DSME) in type 2 diabetes mellitus (T2DM) patients: Systematic literature review. </a:t>
            </a:r>
            <a:r>
              <a:rPr lang="en-GB" sz="1400" b="0" i="1" dirty="0">
                <a:solidFill>
                  <a:srgbClr val="222222"/>
                </a:solidFill>
                <a:effectLst/>
              </a:rPr>
              <a:t>Journal of Public Health Research</a:t>
            </a:r>
            <a:r>
              <a:rPr lang="en-GB" sz="1400" b="0" i="0" dirty="0">
                <a:solidFill>
                  <a:srgbClr val="222222"/>
                </a:solidFill>
                <a:effectLst/>
              </a:rPr>
              <a:t>, </a:t>
            </a:r>
            <a:r>
              <a:rPr lang="en-GB" sz="1400" b="0" i="1" dirty="0">
                <a:solidFill>
                  <a:srgbClr val="222222"/>
                </a:solidFill>
                <a:effectLst/>
              </a:rPr>
              <a:t>10</a:t>
            </a:r>
            <a:r>
              <a:rPr lang="en-GB" sz="1400" b="0" i="0" dirty="0">
                <a:solidFill>
                  <a:srgbClr val="222222"/>
                </a:solidFill>
                <a:effectLst/>
              </a:rPr>
              <a:t>(2), jphr-2021. </a:t>
            </a:r>
            <a:r>
              <a:rPr lang="en-GB" sz="1400" b="0" i="0" dirty="0">
                <a:solidFill>
                  <a:srgbClr val="222222"/>
                </a:solidFill>
                <a:effectLst/>
                <a:hlinkClick r:id="rId3"/>
              </a:rPr>
              <a:t>https://journals.sagepub.com/doi/pdf/10.4081/jphr.2021.2240</a:t>
            </a:r>
            <a:r>
              <a:rPr lang="en-GB" sz="1400" b="0" i="0" dirty="0">
                <a:solidFill>
                  <a:srgbClr val="222222"/>
                </a:solidFill>
                <a:effectLst/>
              </a:rPr>
              <a:t> </a:t>
            </a:r>
          </a:p>
          <a:p>
            <a:pPr>
              <a:buFont typeface="Arial" panose="020B0604020202020204" pitchFamily="34" charset="0"/>
              <a:buChar char="•"/>
            </a:pPr>
            <a:r>
              <a:rPr lang="en-GB" sz="1400" b="0" i="0" dirty="0">
                <a:solidFill>
                  <a:srgbClr val="222222"/>
                </a:solidFill>
                <a:effectLst/>
              </a:rPr>
              <a:t>Coningsby, I., Ainsworth, B., &amp; </a:t>
            </a:r>
            <a:r>
              <a:rPr lang="en-GB" sz="1400" b="0" i="0" dirty="0" err="1">
                <a:solidFill>
                  <a:srgbClr val="222222"/>
                </a:solidFill>
                <a:effectLst/>
              </a:rPr>
              <a:t>Dack</a:t>
            </a:r>
            <a:r>
              <a:rPr lang="en-GB" sz="1400" b="0" i="0" dirty="0">
                <a:solidFill>
                  <a:srgbClr val="222222"/>
                </a:solidFill>
                <a:effectLst/>
              </a:rPr>
              <a:t>, C. (2022). A qualitative study exploring the barriers to attending structured education programmes among adults with type 2 diabetes. </a:t>
            </a:r>
            <a:r>
              <a:rPr lang="en-GB" sz="1400" b="0" i="1" dirty="0">
                <a:solidFill>
                  <a:srgbClr val="222222"/>
                </a:solidFill>
                <a:effectLst/>
              </a:rPr>
              <a:t>BMC Health Services Research</a:t>
            </a:r>
            <a:r>
              <a:rPr lang="en-GB" sz="1400" b="0" i="0" dirty="0">
                <a:solidFill>
                  <a:srgbClr val="222222"/>
                </a:solidFill>
                <a:effectLst/>
              </a:rPr>
              <a:t>, </a:t>
            </a:r>
            <a:r>
              <a:rPr lang="en-GB" sz="1400" b="0" i="1" dirty="0">
                <a:solidFill>
                  <a:srgbClr val="222222"/>
                </a:solidFill>
                <a:effectLst/>
              </a:rPr>
              <a:t>22</a:t>
            </a:r>
            <a:r>
              <a:rPr lang="en-GB" sz="1400" b="0" i="0" dirty="0">
                <a:solidFill>
                  <a:srgbClr val="222222"/>
                </a:solidFill>
                <a:effectLst/>
              </a:rPr>
              <a:t>(1), 584. </a:t>
            </a:r>
            <a:r>
              <a:rPr lang="en-GB" sz="1400" b="0" i="0" dirty="0">
                <a:solidFill>
                  <a:srgbClr val="222222"/>
                </a:solidFill>
                <a:effectLst/>
                <a:hlinkClick r:id="rId4"/>
              </a:rPr>
              <a:t>https://doi.org/10.1186/s12913-022-07980-w</a:t>
            </a:r>
            <a:r>
              <a:rPr lang="en-GB" sz="1400" b="0" i="0" dirty="0">
                <a:solidFill>
                  <a:srgbClr val="222222"/>
                </a:solidFill>
                <a:effectLst/>
              </a:rPr>
              <a:t> </a:t>
            </a:r>
          </a:p>
          <a:p>
            <a:pPr>
              <a:buFont typeface="Arial" panose="020B0604020202020204" pitchFamily="34" charset="0"/>
              <a:buChar char="•"/>
            </a:pPr>
            <a:r>
              <a:rPr lang="en-GB" sz="1400" dirty="0">
                <a:solidFill>
                  <a:srgbClr val="222222"/>
                </a:solidFill>
              </a:rPr>
              <a:t>CDC. (2024). National diabetes statistics report. </a:t>
            </a:r>
            <a:r>
              <a:rPr lang="en-GB" sz="1400" dirty="0">
                <a:solidFill>
                  <a:srgbClr val="222222"/>
                </a:solidFill>
                <a:hlinkClick r:id="rId5"/>
              </a:rPr>
              <a:t>https://www.cdc.gov/diabetes/php/data-research/index.html#:~:text=Prevalence%20of%20both%20diagnosed%20and%20undiagnosed%20diabetes&amp;text=Among%20the%20U.S.%20population%20overall,Table%201a%3B%20Table%201b</a:t>
            </a:r>
            <a:r>
              <a:rPr lang="en-GB" sz="1400" dirty="0">
                <a:solidFill>
                  <a:srgbClr val="222222"/>
                </a:solidFill>
              </a:rPr>
              <a:t>). </a:t>
            </a:r>
            <a:endParaRPr lang="en-GB" sz="1400" dirty="0"/>
          </a:p>
          <a:p>
            <a:pPr>
              <a:buFont typeface="Arial" panose="020B0604020202020204" pitchFamily="34" charset="0"/>
              <a:buChar char="•"/>
            </a:pPr>
            <a:r>
              <a:rPr lang="en-GB" sz="1400" dirty="0"/>
              <a:t>Ferreira, P. L., </a:t>
            </a:r>
            <a:r>
              <a:rPr lang="en-GB" sz="1400" dirty="0" err="1"/>
              <a:t>Morais</a:t>
            </a:r>
            <a:r>
              <a:rPr lang="en-GB" sz="1400" dirty="0"/>
              <a:t>, C., </a:t>
            </a:r>
            <a:r>
              <a:rPr lang="en-GB" sz="1400" dirty="0" err="1"/>
              <a:t>Pimenta</a:t>
            </a:r>
            <a:r>
              <a:rPr lang="en-GB" sz="1400" dirty="0"/>
              <a:t>, R., </a:t>
            </a:r>
            <a:r>
              <a:rPr lang="en-GB" sz="1400" dirty="0" err="1"/>
              <a:t>Ribeiro</a:t>
            </a:r>
            <a:r>
              <a:rPr lang="en-GB" sz="1400" dirty="0"/>
              <a:t>, I., </a:t>
            </a:r>
            <a:r>
              <a:rPr lang="en-GB" sz="1400" dirty="0" err="1"/>
              <a:t>Amorim</a:t>
            </a:r>
            <a:r>
              <a:rPr lang="en-GB" sz="1400" dirty="0"/>
              <a:t>, I., </a:t>
            </a:r>
            <a:r>
              <a:rPr lang="en-GB" sz="1400" dirty="0" err="1"/>
              <a:t>Alves</a:t>
            </a:r>
            <a:r>
              <a:rPr lang="en-GB" sz="1400" dirty="0"/>
              <a:t>, S. M., &amp; Santiago, L. </a:t>
            </a:r>
            <a:endParaRPr lang="en-US" sz="1400" dirty="0"/>
          </a:p>
          <a:p>
            <a:pPr marL="0" indent="0">
              <a:buNone/>
            </a:pPr>
            <a:r>
              <a:rPr lang="en-GB" sz="1400" dirty="0"/>
              <a:t>(2024). Knowledge about type 2 diabetes: its impact for future management. </a:t>
            </a:r>
            <a:r>
              <a:rPr lang="en-GB" sz="1400" i="1" dirty="0"/>
              <a:t>Frontiers in Public Health</a:t>
            </a:r>
            <a:r>
              <a:rPr lang="en-GB" sz="1400" dirty="0"/>
              <a:t>, </a:t>
            </a:r>
            <a:r>
              <a:rPr lang="en-GB" sz="1400" i="1" dirty="0"/>
              <a:t>12</a:t>
            </a:r>
            <a:r>
              <a:rPr lang="en-GB" sz="1400" dirty="0"/>
              <a:t>, 1328001. </a:t>
            </a:r>
            <a:r>
              <a:rPr lang="en-GB" sz="1400" u="sng" dirty="0">
                <a:hlinkClick r:id="rId6"/>
              </a:rPr>
              <a:t>https://doi.org/10.3389/fpubh.2024.1328001</a:t>
            </a:r>
            <a:r>
              <a:rPr lang="en-GB" sz="1400" dirty="0"/>
              <a:t> </a:t>
            </a:r>
          </a:p>
          <a:p>
            <a:pPr>
              <a:buFont typeface="Arial" panose="020B0604020202020204" pitchFamily="34" charset="0"/>
              <a:buChar char="•"/>
            </a:pPr>
            <a:r>
              <a:rPr lang="en-GB" sz="1400" b="0" i="0" dirty="0">
                <a:solidFill>
                  <a:srgbClr val="222222"/>
                </a:solidFill>
                <a:effectLst/>
              </a:rPr>
              <a:t>Liu, C., He, L., Li, Y., Yang, A., Zhang, K., &amp; Luo, B. (2023). Diabetes risk among US adults with different socioeconomic status and </a:t>
            </a:r>
            <a:r>
              <a:rPr lang="en-GB" sz="1400" b="0" i="0" dirty="0" err="1">
                <a:solidFill>
                  <a:srgbClr val="222222"/>
                </a:solidFill>
                <a:effectLst/>
              </a:rPr>
              <a:t>behavioral</a:t>
            </a:r>
            <a:r>
              <a:rPr lang="en-GB" sz="1400" b="0" i="0" dirty="0">
                <a:solidFill>
                  <a:srgbClr val="222222"/>
                </a:solidFill>
                <a:effectLst/>
              </a:rPr>
              <a:t> lifestyles: evidence from the National Health and Nutrition Examination Survey. </a:t>
            </a:r>
            <a:r>
              <a:rPr lang="en-GB" sz="1400" b="0" i="1" dirty="0">
                <a:solidFill>
                  <a:srgbClr val="222222"/>
                </a:solidFill>
                <a:effectLst/>
              </a:rPr>
              <a:t>Frontiers in Public Health</a:t>
            </a:r>
            <a:r>
              <a:rPr lang="en-GB" sz="1400" b="0" i="0" dirty="0">
                <a:solidFill>
                  <a:srgbClr val="222222"/>
                </a:solidFill>
                <a:effectLst/>
              </a:rPr>
              <a:t>, </a:t>
            </a:r>
            <a:r>
              <a:rPr lang="en-GB" sz="1400" b="0" i="1" dirty="0">
                <a:solidFill>
                  <a:srgbClr val="222222"/>
                </a:solidFill>
                <a:effectLst/>
              </a:rPr>
              <a:t>11</a:t>
            </a:r>
            <a:r>
              <a:rPr lang="en-GB" sz="1400" b="0" i="0" dirty="0">
                <a:solidFill>
                  <a:srgbClr val="222222"/>
                </a:solidFill>
                <a:effectLst/>
              </a:rPr>
              <a:t>, 1197947. </a:t>
            </a:r>
            <a:r>
              <a:rPr lang="en-GB" sz="1400" b="0" i="0" dirty="0">
                <a:solidFill>
                  <a:srgbClr val="222222"/>
                </a:solidFill>
                <a:effectLst/>
                <a:hlinkClick r:id="rId7"/>
              </a:rPr>
              <a:t>https://doi.org/10.3389/fpubh.2023.1197947</a:t>
            </a:r>
            <a:r>
              <a:rPr lang="en-GB" sz="1400" b="0" i="0" dirty="0">
                <a:solidFill>
                  <a:srgbClr val="222222"/>
                </a:solidFill>
                <a:effectLst/>
              </a:rPr>
              <a:t> </a:t>
            </a:r>
            <a:endParaRPr lang="en-US" sz="1400" dirty="0"/>
          </a:p>
          <a:p>
            <a:pPr>
              <a:buFont typeface="Arial" panose="020B0604020202020204" pitchFamily="34" charset="0"/>
              <a:buChar char="•"/>
            </a:pPr>
            <a:r>
              <a:rPr lang="en-GB" sz="1400" b="0" i="0" dirty="0">
                <a:solidFill>
                  <a:srgbClr val="222222"/>
                </a:solidFill>
                <a:effectLst/>
              </a:rPr>
              <a:t>Shiferaw, W. S., </a:t>
            </a:r>
            <a:r>
              <a:rPr lang="en-GB" sz="1400" b="0" i="0" dirty="0" err="1">
                <a:solidFill>
                  <a:srgbClr val="222222"/>
                </a:solidFill>
                <a:effectLst/>
              </a:rPr>
              <a:t>Akalu</a:t>
            </a:r>
            <a:r>
              <a:rPr lang="en-GB" sz="1400" b="0" i="0" dirty="0">
                <a:solidFill>
                  <a:srgbClr val="222222"/>
                </a:solidFill>
                <a:effectLst/>
              </a:rPr>
              <a:t>, T. Y., Desta, M., Kassie, A. M., </a:t>
            </a:r>
            <a:r>
              <a:rPr lang="en-GB" sz="1400" b="0" i="0" dirty="0" err="1">
                <a:solidFill>
                  <a:srgbClr val="222222"/>
                </a:solidFill>
                <a:effectLst/>
              </a:rPr>
              <a:t>Petrucka</a:t>
            </a:r>
            <a:r>
              <a:rPr lang="en-GB" sz="1400" b="0" i="0" dirty="0">
                <a:solidFill>
                  <a:srgbClr val="222222"/>
                </a:solidFill>
                <a:effectLst/>
              </a:rPr>
              <a:t>, P. M., &amp; </a:t>
            </a:r>
            <a:r>
              <a:rPr lang="en-GB" sz="1400" b="0" i="0" dirty="0" err="1">
                <a:solidFill>
                  <a:srgbClr val="222222"/>
                </a:solidFill>
                <a:effectLst/>
              </a:rPr>
              <a:t>Aynalem</a:t>
            </a:r>
            <a:r>
              <a:rPr lang="en-GB" sz="1400" b="0" i="0" dirty="0">
                <a:solidFill>
                  <a:srgbClr val="222222"/>
                </a:solidFill>
                <a:effectLst/>
              </a:rPr>
              <a:t>, Y. A. (2021). Effect of educational interventions on knowledge of the disease and glycaemic control in patients with type 2 diabetes mellitus: a systematic review and meta-analysis of randomised controlled trials. </a:t>
            </a:r>
            <a:r>
              <a:rPr lang="en-GB" sz="1400" b="0" i="1" dirty="0">
                <a:solidFill>
                  <a:srgbClr val="222222"/>
                </a:solidFill>
                <a:effectLst/>
              </a:rPr>
              <a:t>BMJ open</a:t>
            </a:r>
            <a:r>
              <a:rPr lang="en-GB" sz="1400" b="0" i="0" dirty="0">
                <a:solidFill>
                  <a:srgbClr val="222222"/>
                </a:solidFill>
                <a:effectLst/>
              </a:rPr>
              <a:t>, </a:t>
            </a:r>
            <a:r>
              <a:rPr lang="en-GB" sz="1400" b="0" i="1" dirty="0">
                <a:solidFill>
                  <a:srgbClr val="222222"/>
                </a:solidFill>
                <a:effectLst/>
              </a:rPr>
              <a:t>11</a:t>
            </a:r>
            <a:r>
              <a:rPr lang="en-GB" sz="1400" b="0" i="0" dirty="0">
                <a:solidFill>
                  <a:srgbClr val="222222"/>
                </a:solidFill>
                <a:effectLst/>
              </a:rPr>
              <a:t>(12), e049806. </a:t>
            </a:r>
            <a:r>
              <a:rPr lang="en-GB" sz="1400" dirty="0"/>
              <a:t>doi:10.1136/ bmjopen-2021-049806</a:t>
            </a:r>
          </a:p>
          <a:p>
            <a:pPr>
              <a:buFont typeface="Arial" panose="020B0604020202020204" pitchFamily="34" charset="0"/>
              <a:buChar char="•"/>
            </a:pPr>
            <a:r>
              <a:rPr lang="en-GB" sz="1500" b="0" i="0" dirty="0">
                <a:solidFill>
                  <a:srgbClr val="222222"/>
                </a:solidFill>
                <a:effectLst/>
              </a:rPr>
              <a:t>Tamiru, S., </a:t>
            </a:r>
            <a:r>
              <a:rPr lang="en-GB" sz="1500" b="0" i="0" dirty="0" err="1">
                <a:solidFill>
                  <a:srgbClr val="222222"/>
                </a:solidFill>
                <a:effectLst/>
              </a:rPr>
              <a:t>Dugassa</a:t>
            </a:r>
            <a:r>
              <a:rPr lang="en-GB" sz="1500" b="0" i="0" dirty="0">
                <a:solidFill>
                  <a:srgbClr val="222222"/>
                </a:solidFill>
                <a:effectLst/>
              </a:rPr>
              <a:t>, M., Amsalu, B., </a:t>
            </a:r>
            <a:r>
              <a:rPr lang="en-GB" sz="1500" b="0" i="0" dirty="0" err="1">
                <a:solidFill>
                  <a:srgbClr val="222222"/>
                </a:solidFill>
                <a:effectLst/>
              </a:rPr>
              <a:t>Bidira</a:t>
            </a:r>
            <a:r>
              <a:rPr lang="en-GB" sz="1500" b="0" i="0" dirty="0">
                <a:solidFill>
                  <a:srgbClr val="222222"/>
                </a:solidFill>
                <a:effectLst/>
              </a:rPr>
              <a:t>, K., Bacha, L., &amp; </a:t>
            </a:r>
            <a:r>
              <a:rPr lang="en-GB" sz="1500" b="0" i="0" dirty="0" err="1">
                <a:solidFill>
                  <a:srgbClr val="222222"/>
                </a:solidFill>
                <a:effectLst/>
              </a:rPr>
              <a:t>Tsegaye</a:t>
            </a:r>
            <a:r>
              <a:rPr lang="en-GB" sz="1500" b="0" i="0" dirty="0">
                <a:solidFill>
                  <a:srgbClr val="222222"/>
                </a:solidFill>
                <a:effectLst/>
              </a:rPr>
              <a:t>, D. (2023). Effects of Nurse-Led diabetes Self-Management education on Self-Care knowledge and Self-Care </a:t>
            </a:r>
            <a:r>
              <a:rPr lang="en-GB" sz="1500" b="0" i="0" dirty="0" err="1">
                <a:solidFill>
                  <a:srgbClr val="222222"/>
                </a:solidFill>
                <a:effectLst/>
              </a:rPr>
              <a:t>behavior</a:t>
            </a:r>
            <a:r>
              <a:rPr lang="en-GB" sz="1500" b="0" i="0" dirty="0">
                <a:solidFill>
                  <a:srgbClr val="222222"/>
                </a:solidFill>
                <a:effectLst/>
              </a:rPr>
              <a:t> among adult patients with type 2 diabetes mellitus attending diabetes follow up clinic: A Quasi-Experimental study design. </a:t>
            </a:r>
            <a:r>
              <a:rPr lang="en-GB" sz="1500" b="0" i="1" dirty="0">
                <a:solidFill>
                  <a:srgbClr val="222222"/>
                </a:solidFill>
                <a:effectLst/>
              </a:rPr>
              <a:t>International Journal of Africa Nursing Sciences</a:t>
            </a:r>
            <a:r>
              <a:rPr lang="en-GB" sz="1500" b="0" i="0" dirty="0">
                <a:solidFill>
                  <a:srgbClr val="222222"/>
                </a:solidFill>
                <a:effectLst/>
              </a:rPr>
              <a:t>, </a:t>
            </a:r>
            <a:r>
              <a:rPr lang="en-GB" sz="1500" b="0" i="1" dirty="0">
                <a:solidFill>
                  <a:srgbClr val="222222"/>
                </a:solidFill>
                <a:effectLst/>
              </a:rPr>
              <a:t>18</a:t>
            </a:r>
            <a:r>
              <a:rPr lang="en-GB" sz="1500" b="0" i="0" dirty="0">
                <a:solidFill>
                  <a:srgbClr val="222222"/>
                </a:solidFill>
                <a:effectLst/>
              </a:rPr>
              <a:t>, 100548. </a:t>
            </a:r>
            <a:r>
              <a:rPr lang="en-GB" sz="1500" b="0" i="0" dirty="0">
                <a:solidFill>
                  <a:srgbClr val="222222"/>
                </a:solidFill>
                <a:effectLst/>
                <a:hlinkClick r:id="rId8"/>
              </a:rPr>
              <a:t>https://doi.org/10.1016/j.ijans.2023.100548</a:t>
            </a:r>
            <a:r>
              <a:rPr lang="en-GB" sz="1500" b="0" i="0" dirty="0">
                <a:solidFill>
                  <a:srgbClr val="222222"/>
                </a:solidFill>
                <a:effectLst/>
              </a:rPr>
              <a:t> </a:t>
            </a:r>
            <a:endParaRPr lang="en-GB" sz="1500" dirty="0"/>
          </a:p>
          <a:p>
            <a:pPr>
              <a:buFont typeface="Arial" panose="020B0604020202020204" pitchFamily="34" charset="0"/>
              <a:buChar char="•"/>
            </a:pPr>
            <a:r>
              <a:rPr lang="en-GB" sz="1400" b="0" i="0" dirty="0">
                <a:solidFill>
                  <a:srgbClr val="222222"/>
                </a:solidFill>
                <a:effectLst/>
              </a:rPr>
              <a:t>Whitehouse, C. R., Long, J. A., Maloney, L. M., Daniels, K., Horowitz, D. A., &amp; Bowles, K. H. (2020). Feasibility of diabetes self-management telehealth education for older adults during transitions in care. </a:t>
            </a:r>
            <a:r>
              <a:rPr lang="en-GB" sz="1400" b="0" i="1" dirty="0">
                <a:solidFill>
                  <a:srgbClr val="222222"/>
                </a:solidFill>
                <a:effectLst/>
              </a:rPr>
              <a:t>Research in gerontological nursing</a:t>
            </a:r>
            <a:r>
              <a:rPr lang="en-GB" sz="1400" b="0" i="0" dirty="0">
                <a:solidFill>
                  <a:srgbClr val="222222"/>
                </a:solidFill>
                <a:effectLst/>
              </a:rPr>
              <a:t>, </a:t>
            </a:r>
            <a:r>
              <a:rPr lang="en-GB" sz="1400" b="0" i="1" dirty="0">
                <a:solidFill>
                  <a:srgbClr val="222222"/>
                </a:solidFill>
                <a:effectLst/>
              </a:rPr>
              <a:t>13</a:t>
            </a:r>
            <a:r>
              <a:rPr lang="en-GB" sz="1400" b="0" i="0" dirty="0">
                <a:solidFill>
                  <a:srgbClr val="222222"/>
                </a:solidFill>
                <a:effectLst/>
              </a:rPr>
              <a:t>(3), 138-145. </a:t>
            </a:r>
            <a:r>
              <a:rPr lang="en-GB" sz="1400" b="0" i="0" dirty="0">
                <a:solidFill>
                  <a:srgbClr val="222222"/>
                </a:solidFill>
                <a:effectLst/>
                <a:hlinkClick r:id="rId9"/>
              </a:rPr>
              <a:t>https://doi.org/10.3928%2F19404921-20191210-03</a:t>
            </a:r>
            <a:r>
              <a:rPr lang="en-GB" sz="1400" b="0" i="0" dirty="0">
                <a:solidFill>
                  <a:srgbClr val="222222"/>
                </a:solidFill>
                <a:effectLst/>
              </a:rPr>
              <a:t> </a:t>
            </a:r>
            <a:endParaRPr lang="en-GB" sz="1400" dirty="0"/>
          </a:p>
          <a:p>
            <a:pPr marL="0" indent="0">
              <a:buNone/>
            </a:pPr>
            <a:endParaRPr lang="en-US" sz="2000" dirty="0"/>
          </a:p>
        </p:txBody>
      </p:sp>
    </p:spTree>
    <p:extLst>
      <p:ext uri="{BB962C8B-B14F-4D97-AF65-F5344CB8AC3E}">
        <p14:creationId xmlns:p14="http://schemas.microsoft.com/office/powerpoint/2010/main" val="1738168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Practice Problem Idea Identification</a:t>
            </a:r>
          </a:p>
        </p:txBody>
      </p:sp>
      <p:sp>
        <p:nvSpPr>
          <p:cNvPr id="3" name="Content Placeholder 2"/>
          <p:cNvSpPr>
            <a:spLocks noGrp="1"/>
          </p:cNvSpPr>
          <p:nvPr>
            <p:ph idx="1"/>
          </p:nvPr>
        </p:nvSpPr>
        <p:spPr/>
        <p:txBody>
          <a:bodyPr vert="horz" lIns="91440" tIns="45720" rIns="91440" bIns="45720" rtlCol="0" anchor="t">
            <a:normAutofit/>
          </a:bodyPr>
          <a:lstStyle/>
          <a:p>
            <a:pPr lvl="2"/>
            <a:r>
              <a:rPr lang="en-US" dirty="0"/>
              <a:t>P: In adults with unmanaged diabetes</a:t>
            </a:r>
          </a:p>
          <a:p>
            <a:pPr lvl="2"/>
            <a:r>
              <a:rPr lang="en-US" dirty="0"/>
              <a:t>I: How will the participation in the diabetes self-management education and support program</a:t>
            </a:r>
          </a:p>
          <a:p>
            <a:pPr lvl="2"/>
            <a:r>
              <a:rPr lang="en-US" dirty="0"/>
              <a:t>C: Compared to standard care</a:t>
            </a:r>
          </a:p>
          <a:p>
            <a:pPr lvl="2"/>
            <a:r>
              <a:rPr lang="en-US" dirty="0"/>
              <a:t>O: Reduce diabetes-related complications</a:t>
            </a:r>
          </a:p>
          <a:p>
            <a:pPr lvl="2"/>
            <a:r>
              <a:rPr lang="en-US" dirty="0"/>
              <a:t>T: Over the net six months</a:t>
            </a:r>
          </a:p>
          <a:p>
            <a:pPr marL="914400" lvl="2" indent="0">
              <a:buNone/>
            </a:pPr>
            <a:endParaRPr lang="en-US" sz="1600" dirty="0"/>
          </a:p>
        </p:txBody>
      </p:sp>
    </p:spTree>
    <p:extLst>
      <p:ext uri="{BB962C8B-B14F-4D97-AF65-F5344CB8AC3E}">
        <p14:creationId xmlns:p14="http://schemas.microsoft.com/office/powerpoint/2010/main" val="93288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Background and Significance</a:t>
            </a:r>
          </a:p>
        </p:txBody>
      </p:sp>
      <p:sp>
        <p:nvSpPr>
          <p:cNvPr id="3" name="Content Placeholder 2"/>
          <p:cNvSpPr>
            <a:spLocks noGrp="1"/>
          </p:cNvSpPr>
          <p:nvPr>
            <p:ph idx="1"/>
          </p:nvPr>
        </p:nvSpPr>
        <p:spPr/>
        <p:txBody>
          <a:bodyPr vert="horz" lIns="91440" tIns="45720" rIns="91440" bIns="45720" rtlCol="0" anchor="t">
            <a:normAutofit/>
          </a:bodyPr>
          <a:lstStyle/>
          <a:p>
            <a:pPr marL="0" indent="0">
              <a:buNone/>
            </a:pPr>
            <a:endParaRPr lang="en-US" sz="2000" dirty="0"/>
          </a:p>
          <a:p>
            <a:r>
              <a:rPr lang="en-US" sz="2000" dirty="0">
                <a:cs typeface="Calibri"/>
              </a:rPr>
              <a:t>Global burden and prevalence</a:t>
            </a:r>
          </a:p>
          <a:p>
            <a:r>
              <a:rPr lang="en-US" sz="2000" dirty="0">
                <a:cs typeface="Calibri"/>
              </a:rPr>
              <a:t>Economic impact</a:t>
            </a:r>
          </a:p>
          <a:p>
            <a:r>
              <a:rPr lang="en-US" sz="2000" dirty="0">
                <a:cs typeface="Calibri"/>
              </a:rPr>
              <a:t>Complications related to unmanaged/uncontrolled diabetes</a:t>
            </a:r>
          </a:p>
          <a:p>
            <a:r>
              <a:rPr lang="en-US" sz="2000" dirty="0">
                <a:cs typeface="Calibri"/>
              </a:rPr>
              <a:t>Benefits of the intervention</a:t>
            </a:r>
          </a:p>
        </p:txBody>
      </p:sp>
    </p:spTree>
    <p:extLst>
      <p:ext uri="{BB962C8B-B14F-4D97-AF65-F5344CB8AC3E}">
        <p14:creationId xmlns:p14="http://schemas.microsoft.com/office/powerpoint/2010/main" val="1699365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 and Significance</a:t>
            </a:r>
          </a:p>
        </p:txBody>
      </p:sp>
      <p:sp>
        <p:nvSpPr>
          <p:cNvPr id="3" name="Content Placeholder 2"/>
          <p:cNvSpPr>
            <a:spLocks noGrp="1"/>
          </p:cNvSpPr>
          <p:nvPr>
            <p:ph idx="1"/>
          </p:nvPr>
        </p:nvSpPr>
        <p:spPr/>
        <p:txBody>
          <a:bodyPr/>
          <a:lstStyle/>
          <a:p>
            <a:r>
              <a:rPr lang="en-US" dirty="0"/>
              <a:t>Inclusion and Exclusion Criteria</a:t>
            </a:r>
          </a:p>
          <a:p>
            <a:r>
              <a:rPr lang="en-US" dirty="0"/>
              <a:t>Adults aged 18 and above </a:t>
            </a:r>
          </a:p>
          <a:p>
            <a:r>
              <a:rPr lang="en-US" dirty="0"/>
              <a:t>Adults confirmed with type 2 diabetes for six months</a:t>
            </a:r>
          </a:p>
          <a:p>
            <a:r>
              <a:rPr lang="en-US" dirty="0"/>
              <a:t>Patients with uncontrolled diabetes</a:t>
            </a:r>
          </a:p>
          <a:p>
            <a:r>
              <a:rPr lang="en-US" dirty="0"/>
              <a:t>Patients currently being treated for diabetes</a:t>
            </a:r>
          </a:p>
          <a:p>
            <a:r>
              <a:rPr lang="en-US" dirty="0"/>
              <a:t>Individuals under 18 years excluded</a:t>
            </a:r>
          </a:p>
          <a:p>
            <a:r>
              <a:rPr lang="en-US" dirty="0"/>
              <a:t>Individuals with prediabetes</a:t>
            </a:r>
          </a:p>
          <a:p>
            <a:r>
              <a:rPr lang="en-US" dirty="0"/>
              <a:t>Pregnant women</a:t>
            </a:r>
          </a:p>
        </p:txBody>
      </p:sp>
    </p:spTree>
    <p:extLst>
      <p:ext uri="{BB962C8B-B14F-4D97-AF65-F5344CB8AC3E}">
        <p14:creationId xmlns:p14="http://schemas.microsoft.com/office/powerpoint/2010/main" val="2072944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Failure Mode &amp; Effects Analysis (FMEA)</a:t>
            </a:r>
          </a:p>
        </p:txBody>
      </p:sp>
      <p:graphicFrame>
        <p:nvGraphicFramePr>
          <p:cNvPr id="3" name="Table 2">
            <a:extLst>
              <a:ext uri="{FF2B5EF4-FFF2-40B4-BE49-F238E27FC236}">
                <a16:creationId xmlns:a16="http://schemas.microsoft.com/office/drawing/2014/main" id="{697CEA7F-ECAA-1905-952B-8BAA3B631DCB}"/>
              </a:ext>
            </a:extLst>
          </p:cNvPr>
          <p:cNvGraphicFramePr>
            <a:graphicFrameLocks noGrp="1"/>
          </p:cNvGraphicFramePr>
          <p:nvPr>
            <p:extLst>
              <p:ext uri="{D42A27DB-BD31-4B8C-83A1-F6EECF244321}">
                <p14:modId xmlns:p14="http://schemas.microsoft.com/office/powerpoint/2010/main" val="611087408"/>
              </p:ext>
            </p:extLst>
          </p:nvPr>
        </p:nvGraphicFramePr>
        <p:xfrm>
          <a:off x="1414463" y="1871663"/>
          <a:ext cx="9572626" cy="4314824"/>
        </p:xfrm>
        <a:graphic>
          <a:graphicData uri="http://schemas.openxmlformats.org/drawingml/2006/table">
            <a:tbl>
              <a:tblPr firstRow="1" firstCol="1" bandRow="1">
                <a:tableStyleId>{5C22544A-7EE6-4342-B048-85BDC9FD1C3A}</a:tableStyleId>
              </a:tblPr>
              <a:tblGrid>
                <a:gridCol w="1037066">
                  <a:extLst>
                    <a:ext uri="{9D8B030D-6E8A-4147-A177-3AD203B41FA5}">
                      <a16:colId xmlns:a16="http://schemas.microsoft.com/office/drawing/2014/main" val="933860699"/>
                    </a:ext>
                  </a:extLst>
                </a:gridCol>
                <a:gridCol w="1040922">
                  <a:extLst>
                    <a:ext uri="{9D8B030D-6E8A-4147-A177-3AD203B41FA5}">
                      <a16:colId xmlns:a16="http://schemas.microsoft.com/office/drawing/2014/main" val="3971785883"/>
                    </a:ext>
                  </a:extLst>
                </a:gridCol>
                <a:gridCol w="1040922">
                  <a:extLst>
                    <a:ext uri="{9D8B030D-6E8A-4147-A177-3AD203B41FA5}">
                      <a16:colId xmlns:a16="http://schemas.microsoft.com/office/drawing/2014/main" val="95372252"/>
                    </a:ext>
                  </a:extLst>
                </a:gridCol>
                <a:gridCol w="832738">
                  <a:extLst>
                    <a:ext uri="{9D8B030D-6E8A-4147-A177-3AD203B41FA5}">
                      <a16:colId xmlns:a16="http://schemas.microsoft.com/office/drawing/2014/main" val="1764412603"/>
                    </a:ext>
                  </a:extLst>
                </a:gridCol>
                <a:gridCol w="763344">
                  <a:extLst>
                    <a:ext uri="{9D8B030D-6E8A-4147-A177-3AD203B41FA5}">
                      <a16:colId xmlns:a16="http://schemas.microsoft.com/office/drawing/2014/main" val="2946841654"/>
                    </a:ext>
                  </a:extLst>
                </a:gridCol>
                <a:gridCol w="763344">
                  <a:extLst>
                    <a:ext uri="{9D8B030D-6E8A-4147-A177-3AD203B41FA5}">
                      <a16:colId xmlns:a16="http://schemas.microsoft.com/office/drawing/2014/main" val="2753729250"/>
                    </a:ext>
                  </a:extLst>
                </a:gridCol>
                <a:gridCol w="624552">
                  <a:extLst>
                    <a:ext uri="{9D8B030D-6E8A-4147-A177-3AD203B41FA5}">
                      <a16:colId xmlns:a16="http://schemas.microsoft.com/office/drawing/2014/main" val="2942206427"/>
                    </a:ext>
                  </a:extLst>
                </a:gridCol>
                <a:gridCol w="624552">
                  <a:extLst>
                    <a:ext uri="{9D8B030D-6E8A-4147-A177-3AD203B41FA5}">
                      <a16:colId xmlns:a16="http://schemas.microsoft.com/office/drawing/2014/main" val="2307660974"/>
                    </a:ext>
                  </a:extLst>
                </a:gridCol>
                <a:gridCol w="2845186">
                  <a:extLst>
                    <a:ext uri="{9D8B030D-6E8A-4147-A177-3AD203B41FA5}">
                      <a16:colId xmlns:a16="http://schemas.microsoft.com/office/drawing/2014/main" val="4029081959"/>
                    </a:ext>
                  </a:extLst>
                </a:gridCol>
              </a:tblGrid>
              <a:tr h="743935">
                <a:tc>
                  <a:txBody>
                    <a:bodyPr/>
                    <a:lstStyle/>
                    <a:p>
                      <a:r>
                        <a:rPr lang="en-US" sz="1000" dirty="0">
                          <a:effectLst/>
                        </a:rPr>
                        <a:t>Step in Process</a:t>
                      </a:r>
                      <a:endParaRPr lang="en-GB" sz="10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dirty="0">
                          <a:effectLst/>
                        </a:rPr>
                        <a:t>Failure</a:t>
                      </a:r>
                      <a:endParaRPr lang="en-GB" sz="1000" dirty="0">
                        <a:effectLst/>
                      </a:endParaRPr>
                    </a:p>
                    <a:p>
                      <a:r>
                        <a:rPr lang="en-US" sz="1000" dirty="0">
                          <a:effectLst/>
                        </a:rPr>
                        <a:t>Mode</a:t>
                      </a:r>
                      <a:endParaRPr lang="en-GB" sz="10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dirty="0">
                          <a:effectLst/>
                        </a:rPr>
                        <a:t>Failure Cause</a:t>
                      </a:r>
                      <a:endParaRPr lang="en-GB" sz="10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dirty="0">
                          <a:effectLst/>
                        </a:rPr>
                        <a:t>Failure Effect</a:t>
                      </a:r>
                      <a:endParaRPr lang="en-GB" sz="10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dirty="0">
                          <a:effectLst/>
                        </a:rPr>
                        <a:t>Occurrence Likelihood</a:t>
                      </a:r>
                      <a:endParaRPr lang="en-GB" sz="10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dirty="0">
                          <a:effectLst/>
                        </a:rPr>
                        <a:t>Detection</a:t>
                      </a:r>
                      <a:endParaRPr lang="en-GB" sz="1000" dirty="0">
                        <a:effectLst/>
                      </a:endParaRPr>
                    </a:p>
                    <a:p>
                      <a:r>
                        <a:rPr lang="en-US" sz="1000" dirty="0">
                          <a:effectLst/>
                        </a:rPr>
                        <a:t>Likelihood</a:t>
                      </a:r>
                      <a:endParaRPr lang="en-GB" sz="10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dirty="0">
                          <a:effectLst/>
                        </a:rPr>
                        <a:t>Severity</a:t>
                      </a:r>
                      <a:endParaRPr lang="en-GB" sz="10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dirty="0">
                          <a:effectLst/>
                        </a:rPr>
                        <a:t>Risk Profile Number</a:t>
                      </a:r>
                      <a:endParaRPr lang="en-GB" sz="10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dirty="0">
                          <a:effectLst/>
                        </a:rPr>
                        <a:t>Actions to Mitigate Risk</a:t>
                      </a:r>
                      <a:endParaRPr lang="en-GB" sz="10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extLst>
                  <a:ext uri="{0D108BD9-81ED-4DB2-BD59-A6C34878D82A}">
                    <a16:rowId xmlns:a16="http://schemas.microsoft.com/office/drawing/2014/main" val="2428135859"/>
                  </a:ext>
                </a:extLst>
              </a:tr>
              <a:tr h="1339084">
                <a:tc>
                  <a:txBody>
                    <a:bodyPr/>
                    <a:lstStyle/>
                    <a:p>
                      <a:r>
                        <a:rPr lang="en-US" sz="1000">
                          <a:effectLst/>
                        </a:rPr>
                        <a:t>Patient education and diabetes self-management training</a:t>
                      </a:r>
                      <a:endParaRPr lang="en-GB" sz="1000">
                        <a:effectLst/>
                      </a:endParaRPr>
                    </a:p>
                    <a:p>
                      <a:r>
                        <a:rPr lang="en-US" sz="1000">
                          <a:effectLst/>
                        </a:rPr>
                        <a:t> </a:t>
                      </a:r>
                      <a:endParaRPr lang="en-GB" sz="1000">
                        <a:effectLst/>
                      </a:endParaRPr>
                    </a:p>
                    <a:p>
                      <a:r>
                        <a:rPr lang="en-US" sz="1000">
                          <a:effectLst/>
                        </a:rPr>
                        <a:t> </a:t>
                      </a:r>
                      <a:endParaRPr lang="en-GB" sz="100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a:effectLst/>
                        </a:rPr>
                        <a:t>Inadequate tailoring of the education that will fit each individual patient needs</a:t>
                      </a:r>
                      <a:endParaRPr lang="en-GB" sz="100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a:effectLst/>
                        </a:rPr>
                        <a:t>Limited time during clinical visits</a:t>
                      </a:r>
                      <a:endParaRPr lang="en-GB" sz="100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a:effectLst/>
                        </a:rPr>
                        <a:t>Poor self-management</a:t>
                      </a:r>
                      <a:endParaRPr lang="en-GB" sz="100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a:effectLst/>
                        </a:rPr>
                        <a:t>5</a:t>
                      </a:r>
                      <a:endParaRPr lang="en-GB" sz="100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a:effectLst/>
                        </a:rPr>
                        <a:t>8</a:t>
                      </a:r>
                      <a:endParaRPr lang="en-GB" sz="100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a:effectLst/>
                        </a:rPr>
                        <a:t>7</a:t>
                      </a:r>
                      <a:endParaRPr lang="en-GB" sz="100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a:effectLst/>
                        </a:rPr>
                        <a:t>280</a:t>
                      </a:r>
                      <a:endParaRPr lang="en-GB" sz="100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dirty="0">
                          <a:effectLst/>
                        </a:rPr>
                        <a:t>Implementation of multimodal and tailored education programs</a:t>
                      </a:r>
                      <a:endParaRPr lang="en-GB" sz="10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extLst>
                  <a:ext uri="{0D108BD9-81ED-4DB2-BD59-A6C34878D82A}">
                    <a16:rowId xmlns:a16="http://schemas.microsoft.com/office/drawing/2014/main" val="448831449"/>
                  </a:ext>
                </a:extLst>
              </a:tr>
              <a:tr h="1041509">
                <a:tc>
                  <a:txBody>
                    <a:bodyPr/>
                    <a:lstStyle/>
                    <a:p>
                      <a:r>
                        <a:rPr lang="en-US" sz="1000">
                          <a:effectLst/>
                        </a:rPr>
                        <a:t> </a:t>
                      </a:r>
                      <a:endParaRPr lang="en-GB" sz="1000">
                        <a:effectLst/>
                      </a:endParaRPr>
                    </a:p>
                    <a:p>
                      <a:r>
                        <a:rPr lang="en-US" sz="1000">
                          <a:effectLst/>
                        </a:rPr>
                        <a:t> </a:t>
                      </a:r>
                      <a:endParaRPr lang="en-GB" sz="1000">
                        <a:effectLst/>
                      </a:endParaRPr>
                    </a:p>
                    <a:p>
                      <a:r>
                        <a:rPr lang="en-US" sz="1000">
                          <a:effectLst/>
                        </a:rPr>
                        <a:t>Medication monitoring and adherence</a:t>
                      </a:r>
                      <a:endParaRPr lang="en-GB" sz="100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a:effectLst/>
                        </a:rPr>
                        <a:t>Missed medication due to lack of regular or frequent monitoring</a:t>
                      </a:r>
                      <a:endParaRPr lang="en-GB" sz="100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a:effectLst/>
                        </a:rPr>
                        <a:t>High cost of medications</a:t>
                      </a:r>
                      <a:endParaRPr lang="en-GB" sz="100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dirty="0">
                          <a:effectLst/>
                        </a:rPr>
                        <a:t>Uncontrolled blood sugar levels</a:t>
                      </a:r>
                      <a:endParaRPr lang="en-GB" sz="10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a:effectLst/>
                        </a:rPr>
                        <a:t>4</a:t>
                      </a:r>
                      <a:endParaRPr lang="en-GB" sz="100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a:effectLst/>
                        </a:rPr>
                        <a:t>8</a:t>
                      </a:r>
                      <a:endParaRPr lang="en-GB" sz="100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a:effectLst/>
                        </a:rPr>
                        <a:t>7</a:t>
                      </a:r>
                      <a:endParaRPr lang="en-GB" sz="100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a:effectLst/>
                        </a:rPr>
                        <a:t>224</a:t>
                      </a:r>
                      <a:endParaRPr lang="en-GB" sz="100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dirty="0">
                          <a:effectLst/>
                        </a:rPr>
                        <a:t>Provide support programs and financial assistance</a:t>
                      </a:r>
                      <a:endParaRPr lang="en-GB" sz="10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extLst>
                  <a:ext uri="{0D108BD9-81ED-4DB2-BD59-A6C34878D82A}">
                    <a16:rowId xmlns:a16="http://schemas.microsoft.com/office/drawing/2014/main" val="1594194115"/>
                  </a:ext>
                </a:extLst>
              </a:tr>
              <a:tr h="1190296">
                <a:tc>
                  <a:txBody>
                    <a:bodyPr/>
                    <a:lstStyle/>
                    <a:p>
                      <a:r>
                        <a:rPr lang="en-US" sz="1000">
                          <a:effectLst/>
                        </a:rPr>
                        <a:t> </a:t>
                      </a:r>
                      <a:endParaRPr lang="en-GB" sz="1000">
                        <a:effectLst/>
                      </a:endParaRPr>
                    </a:p>
                    <a:p>
                      <a:r>
                        <a:rPr lang="en-US" sz="1000">
                          <a:effectLst/>
                        </a:rPr>
                        <a:t>Interdisciplinary care coordination and follow-up</a:t>
                      </a:r>
                      <a:endParaRPr lang="en-GB" sz="1000">
                        <a:effectLst/>
                      </a:endParaRPr>
                    </a:p>
                    <a:p>
                      <a:r>
                        <a:rPr lang="en-US" sz="1000">
                          <a:effectLst/>
                        </a:rPr>
                        <a:t> </a:t>
                      </a:r>
                      <a:endParaRPr lang="en-GB" sz="100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a:effectLst/>
                        </a:rPr>
                        <a:t>Communication breakdown between healthcare providers</a:t>
                      </a:r>
                      <a:endParaRPr lang="en-GB" sz="100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a:effectLst/>
                        </a:rPr>
                        <a:t>Limited availability of standardized communication systems</a:t>
                      </a:r>
                      <a:endParaRPr lang="en-GB" sz="100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a:effectLst/>
                        </a:rPr>
                        <a:t>Inconsistent or delayed treatment adjustments</a:t>
                      </a:r>
                      <a:endParaRPr lang="en-GB" sz="100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a:effectLst/>
                        </a:rPr>
                        <a:t>3</a:t>
                      </a:r>
                      <a:endParaRPr lang="en-GB" sz="100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a:effectLst/>
                        </a:rPr>
                        <a:t>5</a:t>
                      </a:r>
                      <a:endParaRPr lang="en-GB" sz="100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a:effectLst/>
                        </a:rPr>
                        <a:t>5</a:t>
                      </a:r>
                      <a:endParaRPr lang="en-GB" sz="100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a:effectLst/>
                        </a:rPr>
                        <a:t>75</a:t>
                      </a:r>
                      <a:endParaRPr lang="en-GB" sz="100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tc>
                  <a:txBody>
                    <a:bodyPr/>
                    <a:lstStyle/>
                    <a:p>
                      <a:r>
                        <a:rPr lang="en-US" sz="1000" dirty="0">
                          <a:effectLst/>
                        </a:rPr>
                        <a:t>Implementation of standardized communication protocols</a:t>
                      </a:r>
                      <a:endParaRPr lang="en-GB" sz="10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0913" marR="60913" marT="0" marB="0"/>
                </a:tc>
                <a:extLst>
                  <a:ext uri="{0D108BD9-81ED-4DB2-BD59-A6C34878D82A}">
                    <a16:rowId xmlns:a16="http://schemas.microsoft.com/office/drawing/2014/main" val="3068633313"/>
                  </a:ext>
                </a:extLst>
              </a:tr>
            </a:tbl>
          </a:graphicData>
        </a:graphic>
      </p:graphicFrame>
    </p:spTree>
    <p:extLst>
      <p:ext uri="{BB962C8B-B14F-4D97-AF65-F5344CB8AC3E}">
        <p14:creationId xmlns:p14="http://schemas.microsoft.com/office/powerpoint/2010/main" val="108694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1601A-4052-1B82-B858-99E6F7626486}"/>
              </a:ext>
            </a:extLst>
          </p:cNvPr>
          <p:cNvSpPr>
            <a:spLocks noGrp="1"/>
          </p:cNvSpPr>
          <p:nvPr>
            <p:ph type="title"/>
          </p:nvPr>
        </p:nvSpPr>
        <p:spPr/>
        <p:txBody>
          <a:bodyPr/>
          <a:lstStyle/>
          <a:p>
            <a:r>
              <a:rPr lang="en-US" dirty="0"/>
              <a:t>Failure Mode &amp; Effects Analysis (FMEA)</a:t>
            </a:r>
            <a:endParaRPr lang="en-GB" dirty="0"/>
          </a:p>
        </p:txBody>
      </p:sp>
      <p:sp>
        <p:nvSpPr>
          <p:cNvPr id="3" name="Content Placeholder 2">
            <a:extLst>
              <a:ext uri="{FF2B5EF4-FFF2-40B4-BE49-F238E27FC236}">
                <a16:creationId xmlns:a16="http://schemas.microsoft.com/office/drawing/2014/main" id="{C2B52B2A-106F-F6C5-8E38-E3A66B872A92}"/>
              </a:ext>
            </a:extLst>
          </p:cNvPr>
          <p:cNvSpPr>
            <a:spLocks noGrp="1"/>
          </p:cNvSpPr>
          <p:nvPr>
            <p:ph idx="1"/>
          </p:nvPr>
        </p:nvSpPr>
        <p:spPr/>
        <p:txBody>
          <a:bodyPr/>
          <a:lstStyle/>
          <a:p>
            <a:pPr marL="0" indent="0">
              <a:buNone/>
            </a:pPr>
            <a:r>
              <a:rPr lang="en-GB" dirty="0"/>
              <a:t>Most important step to focus on;</a:t>
            </a:r>
          </a:p>
          <a:p>
            <a:r>
              <a:rPr lang="en-GB" dirty="0"/>
              <a:t>Patient education and diabetes self-management training</a:t>
            </a:r>
          </a:p>
          <a:p>
            <a:r>
              <a:rPr lang="en-GB" dirty="0"/>
              <a:t>Practice problem idea requires a multifaceted approach</a:t>
            </a:r>
          </a:p>
          <a:p>
            <a:r>
              <a:rPr lang="en-GB" dirty="0"/>
              <a:t>Practice problem affects healthcare providers</a:t>
            </a:r>
          </a:p>
          <a:p>
            <a:r>
              <a:rPr lang="en-GB" dirty="0"/>
              <a:t>Practice problem affects the healthcare system</a:t>
            </a:r>
          </a:p>
          <a:p>
            <a:endParaRPr lang="en-GB" dirty="0"/>
          </a:p>
        </p:txBody>
      </p:sp>
    </p:spTree>
    <p:extLst>
      <p:ext uri="{BB962C8B-B14F-4D97-AF65-F5344CB8AC3E}">
        <p14:creationId xmlns:p14="http://schemas.microsoft.com/office/powerpoint/2010/main" val="1381323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993228"/>
          </a:xfrm>
        </p:spPr>
        <p:txBody>
          <a:bodyPr>
            <a:normAutofit/>
          </a:bodyPr>
          <a:lstStyle/>
          <a:p>
            <a:pPr algn="ctr"/>
            <a:r>
              <a:rPr lang="en-US" dirty="0"/>
              <a:t>Ishikawa (Fishbone) Diagram</a:t>
            </a:r>
          </a:p>
        </p:txBody>
      </p:sp>
      <p:pic>
        <p:nvPicPr>
          <p:cNvPr id="6" name="Picture 5">
            <a:extLst>
              <a:ext uri="{FF2B5EF4-FFF2-40B4-BE49-F238E27FC236}">
                <a16:creationId xmlns:a16="http://schemas.microsoft.com/office/drawing/2014/main" id="{9C71FAFA-8CEA-B431-7469-6B9D8C61D6BF}"/>
              </a:ext>
            </a:extLst>
          </p:cNvPr>
          <p:cNvPicPr>
            <a:picLocks noChangeAspect="1"/>
          </p:cNvPicPr>
          <p:nvPr/>
        </p:nvPicPr>
        <p:blipFill>
          <a:blip r:embed="rId3"/>
          <a:stretch>
            <a:fillRect/>
          </a:stretch>
        </p:blipFill>
        <p:spPr>
          <a:xfrm>
            <a:off x="1485256" y="993229"/>
            <a:ext cx="9221487" cy="5689012"/>
          </a:xfrm>
          <a:prstGeom prst="rect">
            <a:avLst/>
          </a:prstGeom>
        </p:spPr>
      </p:pic>
    </p:spTree>
    <p:extLst>
      <p:ext uri="{BB962C8B-B14F-4D97-AF65-F5344CB8AC3E}">
        <p14:creationId xmlns:p14="http://schemas.microsoft.com/office/powerpoint/2010/main" val="1092880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68FB9-9FCD-037C-6BCD-1E8266EC1B84}"/>
              </a:ext>
            </a:extLst>
          </p:cNvPr>
          <p:cNvSpPr>
            <a:spLocks noGrp="1"/>
          </p:cNvSpPr>
          <p:nvPr>
            <p:ph type="title"/>
          </p:nvPr>
        </p:nvSpPr>
        <p:spPr/>
        <p:txBody>
          <a:bodyPr/>
          <a:lstStyle/>
          <a:p>
            <a:r>
              <a:rPr lang="en-GB" dirty="0"/>
              <a:t>Analysis of the Ishakwa Fish Diagram</a:t>
            </a:r>
          </a:p>
        </p:txBody>
      </p:sp>
      <p:sp>
        <p:nvSpPr>
          <p:cNvPr id="3" name="Content Placeholder 2">
            <a:extLst>
              <a:ext uri="{FF2B5EF4-FFF2-40B4-BE49-F238E27FC236}">
                <a16:creationId xmlns:a16="http://schemas.microsoft.com/office/drawing/2014/main" id="{8A25DE86-06D6-600E-C61B-E82727FA8446}"/>
              </a:ext>
            </a:extLst>
          </p:cNvPr>
          <p:cNvSpPr>
            <a:spLocks noGrp="1"/>
          </p:cNvSpPr>
          <p:nvPr>
            <p:ph idx="1"/>
          </p:nvPr>
        </p:nvSpPr>
        <p:spPr/>
        <p:txBody>
          <a:bodyPr/>
          <a:lstStyle/>
          <a:p>
            <a:r>
              <a:rPr lang="en-GB" dirty="0"/>
              <a:t>The most important to focus on in the Ishakwa fish diagram are the people and environment.</a:t>
            </a:r>
          </a:p>
          <a:p>
            <a:pPr marL="0" indent="0">
              <a:buNone/>
            </a:pPr>
            <a:r>
              <a:rPr lang="en-GB" dirty="0"/>
              <a:t>Benefits of analysis</a:t>
            </a:r>
          </a:p>
          <a:p>
            <a:r>
              <a:rPr lang="en-GB" dirty="0"/>
              <a:t>Root cause of the problem identified</a:t>
            </a:r>
          </a:p>
          <a:p>
            <a:r>
              <a:rPr lang="en-GB" dirty="0"/>
              <a:t>Factors contributing to the problem revealed</a:t>
            </a:r>
          </a:p>
          <a:p>
            <a:r>
              <a:rPr lang="en-GB" dirty="0"/>
              <a:t>People and environment directly related to the practice problem</a:t>
            </a:r>
          </a:p>
        </p:txBody>
      </p:sp>
    </p:spTree>
    <p:extLst>
      <p:ext uri="{BB962C8B-B14F-4D97-AF65-F5344CB8AC3E}">
        <p14:creationId xmlns:p14="http://schemas.microsoft.com/office/powerpoint/2010/main" val="3102781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FC49C-D6A2-4647-B036-B2809C9AA5F2}"/>
              </a:ext>
            </a:extLst>
          </p:cNvPr>
          <p:cNvSpPr>
            <a:spLocks noGrp="1"/>
          </p:cNvSpPr>
          <p:nvPr>
            <p:ph type="title"/>
          </p:nvPr>
        </p:nvSpPr>
        <p:spPr/>
        <p:txBody>
          <a:bodyPr/>
          <a:lstStyle/>
          <a:p>
            <a:pPr algn="ctr"/>
            <a:r>
              <a:rPr lang="en-US" dirty="0"/>
              <a:t>Evidence-based Intervention</a:t>
            </a:r>
          </a:p>
        </p:txBody>
      </p:sp>
      <p:sp>
        <p:nvSpPr>
          <p:cNvPr id="3" name="Content Placeholder 2">
            <a:extLst>
              <a:ext uri="{FF2B5EF4-FFF2-40B4-BE49-F238E27FC236}">
                <a16:creationId xmlns:a16="http://schemas.microsoft.com/office/drawing/2014/main" id="{46B18E78-D921-4700-B3B3-296757AF80F6}"/>
              </a:ext>
            </a:extLst>
          </p:cNvPr>
          <p:cNvSpPr>
            <a:spLocks noGrp="1"/>
          </p:cNvSpPr>
          <p:nvPr>
            <p:ph idx="1"/>
          </p:nvPr>
        </p:nvSpPr>
        <p:spPr/>
        <p:txBody>
          <a:bodyPr vert="horz" lIns="91440" tIns="45720" rIns="91440" bIns="45720" rtlCol="0" anchor="t">
            <a:normAutofit/>
          </a:bodyPr>
          <a:lstStyle/>
          <a:p>
            <a:pPr marL="0" indent="0">
              <a:buNone/>
            </a:pPr>
            <a:endParaRPr lang="en-US" b="1" dirty="0"/>
          </a:p>
          <a:p>
            <a:pPr marL="0" indent="0">
              <a:buNone/>
            </a:pPr>
            <a:r>
              <a:rPr lang="en-US" sz="2000" dirty="0"/>
              <a:t>Evidence-based intervention </a:t>
            </a:r>
          </a:p>
          <a:p>
            <a:r>
              <a:rPr lang="en-US" sz="2000" dirty="0"/>
              <a:t>diabetes self-management education and support program (DSME)</a:t>
            </a:r>
          </a:p>
          <a:p>
            <a:pPr marL="0" indent="0">
              <a:buNone/>
            </a:pPr>
            <a:r>
              <a:rPr lang="en-US" sz="2000" dirty="0"/>
              <a:t>Feasibility</a:t>
            </a:r>
          </a:p>
          <a:p>
            <a:r>
              <a:rPr lang="en-US" sz="2000" dirty="0"/>
              <a:t>Cost-effective</a:t>
            </a:r>
          </a:p>
          <a:p>
            <a:r>
              <a:rPr lang="en-US" sz="2000" dirty="0"/>
              <a:t>Encourages patient engagement</a:t>
            </a:r>
          </a:p>
          <a:p>
            <a:r>
              <a:rPr lang="en-US" sz="2000" dirty="0"/>
              <a:t>Accessible</a:t>
            </a:r>
          </a:p>
          <a:p>
            <a:endParaRPr lang="en-US" sz="2000" dirty="0"/>
          </a:p>
        </p:txBody>
      </p:sp>
    </p:spTree>
    <p:extLst>
      <p:ext uri="{BB962C8B-B14F-4D97-AF65-F5344CB8AC3E}">
        <p14:creationId xmlns:p14="http://schemas.microsoft.com/office/powerpoint/2010/main" val="26919479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evelopmentStatus xmlns="6b7365f8-9d75-4fd0-978c-5cab91dad93f">SME: In Progress</DevelopmentStatus>
    <Notes xmlns="6b7365f8-9d75-4fd0-978c-5cab91dad93f" xsi:nil="true"/>
    <SMEStatus xmlns="6b7365f8-9d75-4fd0-978c-5cab91dad93f" xsi:nil="true"/>
    <Notes_x003a_ xmlns="6b7365f8-9d75-4fd0-978c-5cab91dad93f" xsi:nil="true"/>
    <Colleague xmlns="6b7365f8-9d75-4fd0-978c-5cab91dad93f" xsi:nil="true"/>
    <SMEStatus_x002a_ xmlns="6b7365f8-9d75-4fd0-978c-5cab91dad93f"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010DF6E1070194191A624991E4EF4AB" ma:contentTypeVersion="18" ma:contentTypeDescription="Create a new document." ma:contentTypeScope="" ma:versionID="97defcc627e002be3f36112569fc2de9">
  <xsd:schema xmlns:xsd="http://www.w3.org/2001/XMLSchema" xmlns:xs="http://www.w3.org/2001/XMLSchema" xmlns:p="http://schemas.microsoft.com/office/2006/metadata/properties" xmlns:ns2="6b7365f8-9d75-4fd0-978c-5cab91dad93f" xmlns:ns3="206d4e98-133b-49dc-8987-a81603ec3b31" targetNamespace="http://schemas.microsoft.com/office/2006/metadata/properties" ma:root="true" ma:fieldsID="520b2f92a3aa610b0c7684c45c045dd7" ns2:_="" ns3:_="">
    <xsd:import namespace="6b7365f8-9d75-4fd0-978c-5cab91dad93f"/>
    <xsd:import namespace="206d4e98-133b-49dc-8987-a81603ec3b3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3:SharedWithUsers" minOccurs="0"/>
                <xsd:element ref="ns3:SharedWithDetails" minOccurs="0"/>
                <xsd:element ref="ns2:Notes" minOccurs="0"/>
                <xsd:element ref="ns2:Notes_x003a_" minOccurs="0"/>
                <xsd:element ref="ns2:SMEStatus" minOccurs="0"/>
                <xsd:element ref="ns2:Colleague" minOccurs="0"/>
                <xsd:element ref="ns2:DevelopmentStatus" minOccurs="0"/>
                <xsd:element ref="ns2:SMEStatus_x002a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b7365f8-9d75-4fd0-978c-5cab91dad93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description="" ma:indexed="true" ma:internalName="MediaServiceLocation" ma:readOnly="true">
      <xsd:simpleType>
        <xsd:restriction base="dms:Text"/>
      </xsd:simpleType>
    </xsd:element>
    <xsd:element name="Notes" ma:index="20" nillable="true" ma:displayName="ID Reviewer" ma:description="Comments &amp; Notes " ma:format="Dropdown" ma:internalName="Notes">
      <xsd:simpleType>
        <xsd:restriction base="dms:Choice">
          <xsd:enumeration value="Alex"/>
          <xsd:enumeration value="Lori"/>
          <xsd:enumeration value="Lisa"/>
        </xsd:restriction>
      </xsd:simpleType>
    </xsd:element>
    <xsd:element name="Notes_x003a_" ma:index="21" nillable="true" ma:displayName="Edapt Builder" ma:format="Dropdown" ma:internalName="Notes_x003a_">
      <xsd:simpleType>
        <xsd:restriction base="dms:Choice">
          <xsd:enumeration value="Adam"/>
          <xsd:enumeration value="Narottam"/>
          <xsd:enumeration value="Erik"/>
        </xsd:restriction>
      </xsd:simpleType>
    </xsd:element>
    <xsd:element name="SMEStatus" ma:index="22" nillable="true" ma:displayName="SME Status" ma:format="Dropdown" ma:internalName="SMEStatus">
      <xsd:simpleType>
        <xsd:restriction base="dms:Choice">
          <xsd:enumeration value="Ready for Content"/>
          <xsd:enumeration value="Ready for Academic Review"/>
          <xsd:enumeration value="Ready for ID"/>
        </xsd:restriction>
      </xsd:simpleType>
    </xsd:element>
    <xsd:element name="Colleague" ma:index="23" nillable="true" ma:displayName="Colleague" ma:format="Dropdown" ma:internalName="Colleague">
      <xsd:simpleType>
        <xsd:restriction base="dms:Choice">
          <xsd:enumeration value="Darcy/Tara"/>
          <xsd:enumeration value="Shirley/Miti"/>
          <xsd:enumeration value="Audrie/Miti"/>
        </xsd:restriction>
      </xsd:simpleType>
    </xsd:element>
    <xsd:element name="DevelopmentStatus" ma:index="24" nillable="true" ma:displayName="Development Status" ma:format="Dropdown" ma:internalName="DevelopmentStatus">
      <xsd:simpleType>
        <xsd:restriction base="dms:Choice">
          <xsd:enumeration value="ID Review in Progress"/>
          <xsd:enumeration value="Media Storyboarded"/>
          <xsd:enumeration value="Edapt Built: Ready for Media"/>
          <xsd:enumeration value="Edapt Built: Ready for Review"/>
          <xsd:enumeration value="Academic Review Completed (No Punchlist)"/>
          <xsd:enumeration value="Academic Review (Added to Punchlist)"/>
          <xsd:enumeration value="Punchlist Completed (Ready for Academic Review)"/>
          <xsd:enumeration value="Fully Approved"/>
        </xsd:restriction>
      </xsd:simpleType>
    </xsd:element>
    <xsd:element name="SMEStatus_x002a_" ma:index="25" nillable="true" ma:displayName="SME Status*" ma:format="Dropdown" ma:internalName="SMEStatus_x002a_">
      <xsd:simpleType>
        <xsd:restriction base="dms:Choice">
          <xsd:enumeration value="In Progress"/>
          <xsd:enumeration value="Complete"/>
        </xsd:restriction>
      </xsd:simpleType>
    </xsd:element>
  </xsd:schema>
  <xsd:schema xmlns:xsd="http://www.w3.org/2001/XMLSchema" xmlns:xs="http://www.w3.org/2001/XMLSchema" xmlns:dms="http://schemas.microsoft.com/office/2006/documentManagement/types" xmlns:pc="http://schemas.microsoft.com/office/infopath/2007/PartnerControls" targetNamespace="206d4e98-133b-49dc-8987-a81603ec3b3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F292B20-0657-4D65-9F75-7AF9E8D44848}">
  <ds:schemaRefs>
    <ds:schemaRef ds:uri="http://schemas.microsoft.com/office/2006/metadata/properties"/>
    <ds:schemaRef ds:uri="http://schemas.microsoft.com/office/infopath/2007/PartnerControls"/>
    <ds:schemaRef ds:uri="de96e7a9-f8ab-41bf-9f1b-00bfbfe02866"/>
    <ds:schemaRef ds:uri="6b7365f8-9d75-4fd0-978c-5cab91dad93f"/>
  </ds:schemaRefs>
</ds:datastoreItem>
</file>

<file path=customXml/itemProps2.xml><?xml version="1.0" encoding="utf-8"?>
<ds:datastoreItem xmlns:ds="http://schemas.openxmlformats.org/officeDocument/2006/customXml" ds:itemID="{CC35DB7A-F60F-4931-B7F5-5221FC5AFC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b7365f8-9d75-4fd0-978c-5cab91dad93f"/>
    <ds:schemaRef ds:uri="206d4e98-133b-49dc-8987-a81603ec3b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92AC1C3-2157-430A-8F16-ED1CE0AB1EC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1975</TotalTime>
  <Words>2146</Words>
  <Application>Microsoft Office PowerPoint</Application>
  <PresentationFormat>Widescreen</PresentationFormat>
  <Paragraphs>137</Paragraphs>
  <Slides>12</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Cambria</vt:lpstr>
      <vt:lpstr>Office Theme</vt:lpstr>
      <vt:lpstr>Unmanaged/Uncontrolled Diabetes</vt:lpstr>
      <vt:lpstr>Practice Problem Idea Identification</vt:lpstr>
      <vt:lpstr> Background and Significance</vt:lpstr>
      <vt:lpstr>Background and Significance</vt:lpstr>
      <vt:lpstr>Failure Mode &amp; Effects Analysis (FMEA)</vt:lpstr>
      <vt:lpstr>Failure Mode &amp; Effects Analysis (FMEA)</vt:lpstr>
      <vt:lpstr>Ishikawa (Fishbone) Diagram</vt:lpstr>
      <vt:lpstr>Analysis of the Ishakwa Fish Diagram</vt:lpstr>
      <vt:lpstr>Evidence-based Intervention</vt:lpstr>
      <vt:lpstr>Evidence-based Intervention</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Put your Project Title Here</dc:title>
  <dc:creator>Sandy Allen</dc:creator>
  <cp:lastModifiedBy>user</cp:lastModifiedBy>
  <cp:revision>249</cp:revision>
  <cp:lastPrinted>2019-05-22T19:31:23Z</cp:lastPrinted>
  <dcterms:created xsi:type="dcterms:W3CDTF">2019-03-16T12:16:47Z</dcterms:created>
  <dcterms:modified xsi:type="dcterms:W3CDTF">2024-09-22T17:16:46Z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0x0101008010DF6E1070194191A624991E4EF4AB</vt:lpwstr>
  </property>
  <property fmtid="{D5CDD505-2E9C-101B-9397-08002B2CF9AE}" pid="3" name="Order">
    <vt:r8>4700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ies>
</file>