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 id="2147483692" r:id="rId5"/>
  </p:sldMasterIdLst>
  <p:notesMasterIdLst>
    <p:notesMasterId r:id="rId33"/>
  </p:notesMasterIdLst>
  <p:sldIdLst>
    <p:sldId id="259" r:id="rId6"/>
    <p:sldId id="507" r:id="rId7"/>
    <p:sldId id="470" r:id="rId8"/>
    <p:sldId id="471" r:id="rId9"/>
    <p:sldId id="472" r:id="rId10"/>
    <p:sldId id="473" r:id="rId11"/>
    <p:sldId id="474" r:id="rId12"/>
    <p:sldId id="475" r:id="rId13"/>
    <p:sldId id="476" r:id="rId14"/>
    <p:sldId id="477" r:id="rId15"/>
    <p:sldId id="478" r:id="rId16"/>
    <p:sldId id="505" r:id="rId17"/>
    <p:sldId id="479" r:id="rId18"/>
    <p:sldId id="508" r:id="rId19"/>
    <p:sldId id="480" r:id="rId20"/>
    <p:sldId id="481" r:id="rId21"/>
    <p:sldId id="506" r:id="rId22"/>
    <p:sldId id="496" r:id="rId23"/>
    <p:sldId id="497" r:id="rId24"/>
    <p:sldId id="498" r:id="rId25"/>
    <p:sldId id="499" r:id="rId26"/>
    <p:sldId id="500" r:id="rId27"/>
    <p:sldId id="501" r:id="rId28"/>
    <p:sldId id="502" r:id="rId29"/>
    <p:sldId id="504" r:id="rId30"/>
    <p:sldId id="494" r:id="rId31"/>
    <p:sldId id="495"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lena G" initials="YG" lastIdx="24" clrIdx="0">
    <p:extLst>
      <p:ext uri="{19B8F6BF-5375-455C-9EA6-DF929625EA0E}">
        <p15:presenceInfo xmlns:p15="http://schemas.microsoft.com/office/powerpoint/2012/main" userId="01a87cc43cb6cd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7C7"/>
    <a:srgbClr val="B82525"/>
    <a:srgbClr val="F57676"/>
    <a:srgbClr val="C72828"/>
    <a:srgbClr val="EB5959"/>
    <a:srgbClr val="E65757"/>
    <a:srgbClr val="E83A3A"/>
    <a:srgbClr val="C24848"/>
    <a:srgbClr val="F21616"/>
    <a:srgbClr val="D40D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15" autoAdjust="0"/>
    <p:restoredTop sz="60617" autoAdjust="0"/>
  </p:normalViewPr>
  <p:slideViewPr>
    <p:cSldViewPr snapToGrid="0">
      <p:cViewPr>
        <p:scale>
          <a:sx n="45" d="100"/>
          <a:sy n="45" d="100"/>
        </p:scale>
        <p:origin x="1044" y="1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Nsubuga" userId="c2581bf9fdf21deb" providerId="LiveId" clId="{4FE17593-314E-4113-8107-784A8BF54265}"/>
    <pc:docChg chg="undo custSel modSld">
      <pc:chgData name="Bruce Nsubuga" userId="c2581bf9fdf21deb" providerId="LiveId" clId="{4FE17593-314E-4113-8107-784A8BF54265}" dt="2025-03-28T20:04:22.028" v="595" actId="1076"/>
      <pc:docMkLst>
        <pc:docMk/>
      </pc:docMkLst>
      <pc:sldChg chg="modNotesTx">
        <pc:chgData name="Bruce Nsubuga" userId="c2581bf9fdf21deb" providerId="LiveId" clId="{4FE17593-314E-4113-8107-784A8BF54265}" dt="2025-03-27T20:19:06.021" v="284" actId="20577"/>
        <pc:sldMkLst>
          <pc:docMk/>
          <pc:sldMk cId="2055236954" sldId="259"/>
        </pc:sldMkLst>
      </pc:sldChg>
      <pc:sldChg chg="modNotesTx">
        <pc:chgData name="Bruce Nsubuga" userId="c2581bf9fdf21deb" providerId="LiveId" clId="{4FE17593-314E-4113-8107-784A8BF54265}" dt="2025-03-28T09:39:03.396" v="325" actId="20577"/>
        <pc:sldMkLst>
          <pc:docMk/>
          <pc:sldMk cId="3479835816" sldId="470"/>
        </pc:sldMkLst>
      </pc:sldChg>
      <pc:sldChg chg="modNotesTx">
        <pc:chgData name="Bruce Nsubuga" userId="c2581bf9fdf21deb" providerId="LiveId" clId="{4FE17593-314E-4113-8107-784A8BF54265}" dt="2025-03-28T14:26:33.467" v="533"/>
        <pc:sldMkLst>
          <pc:docMk/>
          <pc:sldMk cId="3139117962" sldId="471"/>
        </pc:sldMkLst>
      </pc:sldChg>
      <pc:sldChg chg="modNotesTx">
        <pc:chgData name="Bruce Nsubuga" userId="c2581bf9fdf21deb" providerId="LiveId" clId="{4FE17593-314E-4113-8107-784A8BF54265}" dt="2025-03-28T18:24:50.030" v="593"/>
        <pc:sldMkLst>
          <pc:docMk/>
          <pc:sldMk cId="793278634" sldId="473"/>
        </pc:sldMkLst>
      </pc:sldChg>
      <pc:sldChg chg="modSp mod modNotesTx">
        <pc:chgData name="Bruce Nsubuga" userId="c2581bf9fdf21deb" providerId="LiveId" clId="{4FE17593-314E-4113-8107-784A8BF54265}" dt="2025-03-28T20:04:22.028" v="595" actId="1076"/>
        <pc:sldMkLst>
          <pc:docMk/>
          <pc:sldMk cId="3504949377" sldId="476"/>
        </pc:sldMkLst>
        <pc:spChg chg="mod">
          <ac:chgData name="Bruce Nsubuga" userId="c2581bf9fdf21deb" providerId="LiveId" clId="{4FE17593-314E-4113-8107-784A8BF54265}" dt="2025-03-28T20:04:22.028" v="595" actId="1076"/>
          <ac:spMkLst>
            <pc:docMk/>
            <pc:sldMk cId="3504949377" sldId="476"/>
            <ac:spMk id="35" creationId="{FCBE1371-63F4-458B-8C0F-46785DC50B20}"/>
          </ac:spMkLst>
        </pc:spChg>
      </pc:sldChg>
      <pc:sldChg chg="modNotesTx">
        <pc:chgData name="Bruce Nsubuga" userId="c2581bf9fdf21deb" providerId="LiveId" clId="{4FE17593-314E-4113-8107-784A8BF54265}" dt="2025-03-28T09:57:24.108" v="353"/>
        <pc:sldMkLst>
          <pc:docMk/>
          <pc:sldMk cId="3003615641" sldId="477"/>
        </pc:sldMkLst>
      </pc:sldChg>
      <pc:sldChg chg="modNotesTx">
        <pc:chgData name="Bruce Nsubuga" userId="c2581bf9fdf21deb" providerId="LiveId" clId="{4FE17593-314E-4113-8107-784A8BF54265}" dt="2025-03-28T19:23:41.890" v="594"/>
        <pc:sldMkLst>
          <pc:docMk/>
          <pc:sldMk cId="1652677924" sldId="478"/>
        </pc:sldMkLst>
      </pc:sldChg>
      <pc:sldChg chg="modNotesTx">
        <pc:chgData name="Bruce Nsubuga" userId="c2581bf9fdf21deb" providerId="LiveId" clId="{4FE17593-314E-4113-8107-784A8BF54265}" dt="2025-03-28T15:25:32.993" v="592" actId="20577"/>
        <pc:sldMkLst>
          <pc:docMk/>
          <pc:sldMk cId="489596375" sldId="479"/>
        </pc:sldMkLst>
      </pc:sldChg>
      <pc:sldChg chg="modSp mod modNotesTx">
        <pc:chgData name="Bruce Nsubuga" userId="c2581bf9fdf21deb" providerId="LiveId" clId="{4FE17593-314E-4113-8107-784A8BF54265}" dt="2025-03-26T23:02:33.171" v="32"/>
        <pc:sldMkLst>
          <pc:docMk/>
          <pc:sldMk cId="4257873969" sldId="481"/>
        </pc:sldMkLst>
        <pc:spChg chg="mod">
          <ac:chgData name="Bruce Nsubuga" userId="c2581bf9fdf21deb" providerId="LiveId" clId="{4FE17593-314E-4113-8107-784A8BF54265}" dt="2025-03-26T23:02:33.171" v="32"/>
          <ac:spMkLst>
            <pc:docMk/>
            <pc:sldMk cId="4257873969" sldId="481"/>
            <ac:spMk id="3" creationId="{A0D0978D-E9ED-4D0D-45B1-37565BCBAED6}"/>
          </ac:spMkLst>
        </pc:spChg>
      </pc:sldChg>
      <pc:sldChg chg="modSp mod modNotesTx">
        <pc:chgData name="Bruce Nsubuga" userId="c2581bf9fdf21deb" providerId="LiveId" clId="{4FE17593-314E-4113-8107-784A8BF54265}" dt="2025-03-28T10:57:31.368" v="490" actId="20577"/>
        <pc:sldMkLst>
          <pc:docMk/>
          <pc:sldMk cId="2451365223" sldId="498"/>
        </pc:sldMkLst>
        <pc:spChg chg="mod">
          <ac:chgData name="Bruce Nsubuga" userId="c2581bf9fdf21deb" providerId="LiveId" clId="{4FE17593-314E-4113-8107-784A8BF54265}" dt="2025-03-27T18:47:28.561" v="259" actId="20577"/>
          <ac:spMkLst>
            <pc:docMk/>
            <pc:sldMk cId="2451365223" sldId="498"/>
            <ac:spMk id="3" creationId="{5A93EA2E-0F5D-460C-A926-16D31BC2AB23}"/>
          </ac:spMkLst>
        </pc:spChg>
      </pc:sldChg>
      <pc:sldChg chg="modNotesTx">
        <pc:chgData name="Bruce Nsubuga" userId="c2581bf9fdf21deb" providerId="LiveId" clId="{4FE17593-314E-4113-8107-784A8BF54265}" dt="2025-03-28T11:04:16.519" v="520" actId="20577"/>
        <pc:sldMkLst>
          <pc:docMk/>
          <pc:sldMk cId="842747892" sldId="499"/>
        </pc:sldMkLst>
      </pc:sldChg>
      <pc:sldChg chg="modNotesTx">
        <pc:chgData name="Bruce Nsubuga" userId="c2581bf9fdf21deb" providerId="LiveId" clId="{4FE17593-314E-4113-8107-784A8BF54265}" dt="2025-03-28T11:08:55.586" v="531"/>
        <pc:sldMkLst>
          <pc:docMk/>
          <pc:sldMk cId="3847639392" sldId="500"/>
        </pc:sldMkLst>
      </pc:sldChg>
      <pc:sldChg chg="modNotesTx">
        <pc:chgData name="Bruce Nsubuga" userId="c2581bf9fdf21deb" providerId="LiveId" clId="{4FE17593-314E-4113-8107-784A8BF54265}" dt="2025-03-28T11:13:37.067" v="532"/>
        <pc:sldMkLst>
          <pc:docMk/>
          <pc:sldMk cId="933985032" sldId="501"/>
        </pc:sldMkLst>
      </pc:sldChg>
      <pc:sldChg chg="modNotesTx">
        <pc:chgData name="Bruce Nsubuga" userId="c2581bf9fdf21deb" providerId="LiveId" clId="{4FE17593-314E-4113-8107-784A8BF54265}" dt="2025-03-28T10:13:45.927" v="375" actId="5793"/>
        <pc:sldMkLst>
          <pc:docMk/>
          <pc:sldMk cId="830590083" sldId="505"/>
        </pc:sldMkLst>
      </pc:sldChg>
      <pc:sldChg chg="modNotesTx">
        <pc:chgData name="Bruce Nsubuga" userId="c2581bf9fdf21deb" providerId="LiveId" clId="{4FE17593-314E-4113-8107-784A8BF54265}" dt="2025-03-28T10:42:31.836" v="435" actId="20577"/>
        <pc:sldMkLst>
          <pc:docMk/>
          <pc:sldMk cId="3734244755" sldId="506"/>
        </pc:sldMkLst>
      </pc:sldChg>
      <pc:sldChg chg="modNotesTx">
        <pc:chgData name="Bruce Nsubuga" userId="c2581bf9fdf21deb" providerId="LiveId" clId="{4FE17593-314E-4113-8107-784A8BF54265}" dt="2025-03-28T10:38:12.177" v="434" actId="20577"/>
        <pc:sldMkLst>
          <pc:docMk/>
          <pc:sldMk cId="4283227910" sldId="5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C71B755F-0CF8-4EF6-A65F-DC23A32C37D2}" type="datetimeFigureOut">
              <a:rPr lang="en-US" smtClean="0"/>
              <a:t>3/28/2025</a:t>
            </a:fld>
            <a:endParaRPr lang="en-US"/>
          </a:p>
        </p:txBody>
      </p:sp>
      <p:sp>
        <p:nvSpPr>
          <p:cNvPr id="12" name="Footer Placeholder 11"/>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78189B18-A811-4A8B-B906-C18BE4634856}" type="slidenum">
              <a:rPr lang="en-US" smtClean="0"/>
              <a:t>‹#›</a:t>
            </a:fld>
            <a:endParaRPr lang="en-US"/>
          </a:p>
        </p:txBody>
      </p:sp>
    </p:spTree>
    <p:extLst>
      <p:ext uri="{BB962C8B-B14F-4D97-AF65-F5344CB8AC3E}">
        <p14:creationId xmlns:p14="http://schemas.microsoft.com/office/powerpoint/2010/main" val="303728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200723" y="21198992"/>
            <a:ext cx="5809677" cy="1735075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Hello, everyone. My name is Bruce Nsubuga, and today, I will go through a draft of my proposal hearing PowerPoint presentation. I am going to talk about the project background, literature review, theoretical framework, EBP model, methods of evaluation, and implementation plan. The title of my project is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Cultural Competence Education Training Program in a Psychiatric Mental Health Setting.  </a:t>
            </a:r>
            <a:endParaRPr lang="en-US" dirty="0"/>
          </a:p>
        </p:txBody>
      </p:sp>
      <p:sp>
        <p:nvSpPr>
          <p:cNvPr id="4" name="Slide Number Placeholder 3"/>
          <p:cNvSpPr>
            <a:spLocks noGrp="1"/>
          </p:cNvSpPr>
          <p:nvPr>
            <p:ph type="sldNum" sz="quarter" idx="5"/>
          </p:nvPr>
        </p:nvSpPr>
        <p:spPr/>
        <p:txBody>
          <a:bodyPr/>
          <a:lstStyle/>
          <a:p>
            <a:fld id="{0283AAA3-5533-42BF-8BF9-A41432493E57}" type="slidenum">
              <a:rPr lang="en-US" smtClean="0"/>
              <a:pPr/>
              <a:t>1</a:t>
            </a:fld>
            <a:endParaRPr lang="en-US"/>
          </a:p>
        </p:txBody>
      </p:sp>
      <p:sp>
        <p:nvSpPr>
          <p:cNvPr id="12" name="Slide Image Placeholder 11"/>
          <p:cNvSpPr>
            <a:spLocks noGrp="1" noRot="1" noChangeAspect="1"/>
          </p:cNvSpPr>
          <p:nvPr>
            <p:ph type="sldImg"/>
          </p:nvPr>
        </p:nvSpPr>
        <p:spPr>
          <a:xfrm>
            <a:off x="717550" y="1162050"/>
            <a:ext cx="5575300" cy="3136900"/>
          </a:xfrm>
        </p:spPr>
      </p:sp>
    </p:spTree>
    <p:extLst>
      <p:ext uri="{BB962C8B-B14F-4D97-AF65-F5344CB8AC3E}">
        <p14:creationId xmlns:p14="http://schemas.microsoft.com/office/powerpoint/2010/main" val="121613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theme extricated from the supporting literature is the importance of cultural competence.</a:t>
            </a:r>
          </a:p>
          <a:p>
            <a:endParaRPr lang="en-US" dirty="0"/>
          </a:p>
          <a:p>
            <a:r>
              <a:rPr lang="en-US" dirty="0"/>
              <a:t>Cultural competence training enhances quality care and quality improvement processes by equipping healthcare providers with the ability to value patients’ cultural beliefs, identify intricacies in linguistic and cultural interpretation, and expedite apt learning between patients and providers. </a:t>
            </a:r>
          </a:p>
          <a:p>
            <a:endParaRPr lang="en-US" dirty="0"/>
          </a:p>
          <a:p>
            <a:r>
              <a:rPr lang="en-US" dirty="0"/>
              <a:t>Cultural competence training and educational materials enhance healthcare providers' cultural awareness, knowledge, and skills, facilitating behavioral modifications.</a:t>
            </a:r>
          </a:p>
          <a:p>
            <a:endParaRPr lang="en-US" dirty="0"/>
          </a:p>
          <a:p>
            <a:r>
              <a:rPr lang="en-US" dirty="0"/>
              <a:t>The supporting literature emphasizes the significance of cultural competence training and education programs in enhancing patient safety, achieving optimal outcomes, and improving workflow efficiencies. </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10</a:t>
            </a:fld>
            <a:endParaRPr lang="en-US"/>
          </a:p>
        </p:txBody>
      </p:sp>
    </p:spTree>
    <p:extLst>
      <p:ext uri="{BB962C8B-B14F-4D97-AF65-F5344CB8AC3E}">
        <p14:creationId xmlns:p14="http://schemas.microsoft.com/office/powerpoint/2010/main" val="410630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Arial" panose="020B0604020202020204" pitchFamily="34" charset="0"/>
                <a:cs typeface="Arial" panose="020B0604020202020204" pitchFamily="34" charset="0"/>
              </a:rPr>
              <a:t>Leininger's Culture Care Theory centers on comprehending and incorporating cultural factors into nursing care, emphasizing cultural competence in healthcare settings. This framework aligns with the project’s design for implementing a cultural competence education program.</a:t>
            </a:r>
          </a:p>
          <a:p>
            <a:r>
              <a:rPr lang="en-US" sz="2400" dirty="0">
                <a:latin typeface="Arial" panose="020B0604020202020204" pitchFamily="34" charset="0"/>
                <a:cs typeface="Arial" panose="020B0604020202020204" pitchFamily="34" charset="0"/>
              </a:rPr>
              <a:t>The program will educate psychiatric-mental health nurses about cultural competence care to boost the efficiency of cognitive health delivery processes.  This will enhance participants' knowledge, attitudes, skills, and behaviors, potentially improving their effectiveness when providing mental health services to patients from diverse cultural backgrounds.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theory is embedded in five tenets of cultural competence, including respecting diversity, conducting cultural self-assessments, understanding the dynamics of variances, institutionalizing cultural knowledge, and adapting to diversity. These principles will inform the development of the education program and guide nurses in effectively meeting the needs of diverse patient populations in mental healthcare settings.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The first principle emphasizes valuing diversity, which involves accepting and respecting cultural differences to foster better understanding. Secondly, conducting cultural self-assessment and engaging in discussions and surveys is vital to expanding knowledge of cultural diversity and preventing misconceptions.     Thirdly, the theory emphasizes understanding the dynamics of differences, identifying factors that influence cross-cultural interaction, respecting patients, and communicating effectively.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Another crucial tenet focuses on institutionalizing cultural knowledge through training and policies promoting culturally competent practices. </a:t>
            </a:r>
          </a:p>
          <a:p>
            <a:r>
              <a:rPr lang="en-US" sz="2400" dirty="0">
                <a:latin typeface="Arial" panose="020B0604020202020204" pitchFamily="34" charset="0"/>
                <a:cs typeface="Arial" panose="020B0604020202020204" pitchFamily="34" charset="0"/>
              </a:rPr>
              <a:t>Furthermore, Leininger's theory emphasizes the importance of acclimating to diversity, including values, attitudes, behaviors, and practices that acknowledge cultural differences.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Therefore, integrating these principles and the concept of transcultural nursing into the project can help healthcare providers effectively meet the needs of diverse groups, particularly in mental healthcare settings. Some of the theoretical concepts that will be measured in the pre-and post-questionnaires that are in accordance with the project are the nurses' knowledge, attitudes, skills, and behaviors.</a:t>
            </a:r>
          </a:p>
          <a:p>
            <a:endParaRPr lang="en-US" dirty="0"/>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11</a:t>
            </a:fld>
            <a:endParaRPr lang="en-US"/>
          </a:p>
        </p:txBody>
      </p:sp>
    </p:spTree>
    <p:extLst>
      <p:ext uri="{BB962C8B-B14F-4D97-AF65-F5344CB8AC3E}">
        <p14:creationId xmlns:p14="http://schemas.microsoft.com/office/powerpoint/2010/main" val="361167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Based on Leininger’s sunrise model, the cultural care worldview shapes the understanding of people, families, communities, groups, and institutions in diverse healthcare settings. This knowledge helps provide culturally specific meanings and expressions associated with health and care.</a:t>
            </a:r>
          </a:p>
          <a:p>
            <a:pPr marL="228600" indent="-228600">
              <a:buFont typeface="+mj-lt"/>
              <a:buAutoNum type="arabicPeriod"/>
            </a:pPr>
            <a:r>
              <a:rPr lang="en-US" dirty="0"/>
              <a:t>Subsequently, the three care systems, including generic care, professional care systems, and nursing care, represent the distinct types of care that impact health decisions.</a:t>
            </a:r>
          </a:p>
          <a:p>
            <a:pPr marL="171450" indent="-171450">
              <a:buFont typeface="Arial" panose="020B0604020202020204" pitchFamily="34" charset="0"/>
              <a:buChar char="•"/>
            </a:pPr>
            <a:r>
              <a:rPr lang="en-US" dirty="0"/>
              <a:t> Generic care is a conventional approach passed down through generations, similar to herbal medicine. </a:t>
            </a:r>
          </a:p>
          <a:p>
            <a:pPr marL="171450" indent="-171450">
              <a:buFont typeface="Arial" panose="020B0604020202020204" pitchFamily="34" charset="0"/>
              <a:buChar char="•"/>
            </a:pPr>
            <a:r>
              <a:rPr lang="en-US" dirty="0"/>
              <a:t>Professional systems encompass evidence-based medical interventions that healthcare providers deliver.</a:t>
            </a:r>
          </a:p>
          <a:p>
            <a:pPr marL="171450" indent="-171450">
              <a:buFont typeface="Arial" panose="020B0604020202020204" pitchFamily="34" charset="0"/>
              <a:buChar char="•"/>
            </a:pPr>
            <a:r>
              <a:rPr lang="en-US" dirty="0"/>
              <a:t> Nursing care entails integrating professional nursing knowledge with culturally sensitive and competent methodologies.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The third component of the model encompasses nursing care decisions and actions, which are categorized into three modes. These modes include cultural care preservation, accommodation, and restructuring.</a:t>
            </a:r>
          </a:p>
          <a:p>
            <a:pPr marL="171450" indent="-171450">
              <a:buFont typeface="Arial" panose="020B0604020202020204" pitchFamily="34" charset="0"/>
              <a:buChar char="•"/>
            </a:pPr>
            <a:r>
              <a:rPr lang="en-US" dirty="0"/>
              <a:t>Cultural care preservation is pivotal in bolstering and maintaining cultural health practices that benefit the patient’s well-being.</a:t>
            </a:r>
          </a:p>
          <a:p>
            <a:pPr marL="171450" indent="-171450">
              <a:buFont typeface="Arial" panose="020B0604020202020204" pitchFamily="34" charset="0"/>
              <a:buChar char="•"/>
            </a:pPr>
            <a:r>
              <a:rPr lang="en-US" dirty="0"/>
              <a:t>Cultural care accommodation helps patients adapt their cultural practices to medical recommendations while respecting their beliefs.</a:t>
            </a:r>
          </a:p>
          <a:p>
            <a:pPr marL="171450" indent="-171450">
              <a:buFont typeface="Arial" panose="020B0604020202020204" pitchFamily="34" charset="0"/>
              <a:buChar char="•"/>
            </a:pPr>
            <a:r>
              <a:rPr lang="en-US" dirty="0"/>
              <a:t> Cultural care restructuring helps alter harmful cultural practices by promoting beneficial health behaviors.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4.  The PI will utilize these strategies to deliver culturally congruent care that respects clients’ values and enhances health outcomes.</a:t>
            </a:r>
          </a:p>
        </p:txBody>
      </p:sp>
      <p:sp>
        <p:nvSpPr>
          <p:cNvPr id="4" name="Slide Number Placeholder 3"/>
          <p:cNvSpPr>
            <a:spLocks noGrp="1"/>
          </p:cNvSpPr>
          <p:nvPr>
            <p:ph type="sldNum" sz="quarter" idx="5"/>
          </p:nvPr>
        </p:nvSpPr>
        <p:spPr/>
        <p:txBody>
          <a:bodyPr/>
          <a:lstStyle/>
          <a:p>
            <a:fld id="{78189B18-A811-4A8B-B906-C18BE4634856}" type="slidenum">
              <a:rPr lang="en-US" smtClean="0"/>
              <a:t>12</a:t>
            </a:fld>
            <a:endParaRPr lang="en-US"/>
          </a:p>
        </p:txBody>
      </p:sp>
    </p:spTree>
    <p:extLst>
      <p:ext uri="{BB962C8B-B14F-4D97-AF65-F5344CB8AC3E}">
        <p14:creationId xmlns:p14="http://schemas.microsoft.com/office/powerpoint/2010/main" val="343400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theory articulates that cultural elements have a significant effect on people’s health practices, beliefs, and behaviors.  Leininger’s culture care theory assumes that culture, social structure, and worldviews are meticulously affiliated to well-being, care, and health.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 such, care is a paramount human need essential for growth, health, and survival. Care entails emotional, cultural, and spiritual dimensions, allowing individuals to recover from illnesses. The theory also assumes that cultural values, practices, and beliefs impact care.</a:t>
            </a:r>
          </a:p>
          <a:p>
            <a:r>
              <a:rPr lang="en-US" sz="1200" kern="1200" dirty="0">
                <a:solidFill>
                  <a:schemeClr val="tx1"/>
                </a:solidFill>
                <a:effectLst/>
                <a:latin typeface="+mn-lt"/>
                <a:ea typeface="+mn-ea"/>
                <a:cs typeface="+mn-cs"/>
              </a:rPr>
              <a:t> Therefore, nurses should be aware of these cultural distinctions to provide culturally sensitive and effective 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third assumption is that culture is deeply ingrained in every facet of human life and shapes the way people perceive, respond to, and experience health, care, and disease.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healthcare providers should acknowledge the catholicity and diverse factors of care to prevent ethnocentrism and deliver culturally sensitive care.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Additional philosophical assumptions include integrating culturally congruent care within the care paradigm, recognizing individual worldviews and social structures, and </a:t>
            </a:r>
            <a:r>
              <a:rPr lang="en-US" sz="1200" kern="1200">
                <a:solidFill>
                  <a:schemeClr val="tx1"/>
                </a:solidFill>
                <a:effectLst/>
                <a:latin typeface="+mn-lt"/>
                <a:ea typeface="+mn-ea"/>
                <a:cs typeface="+mn-cs"/>
              </a:rPr>
              <a:t>acquiring knowledge of diverse cultures.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189B18-A811-4A8B-B906-C18BE4634856}" type="slidenum">
              <a:rPr lang="en-US" smtClean="0"/>
              <a:t>13</a:t>
            </a:fld>
            <a:endParaRPr lang="en-US"/>
          </a:p>
        </p:txBody>
      </p:sp>
    </p:spTree>
    <p:extLst>
      <p:ext uri="{BB962C8B-B14F-4D97-AF65-F5344CB8AC3E}">
        <p14:creationId xmlns:p14="http://schemas.microsoft.com/office/powerpoint/2010/main" val="22569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Leininger’s culture care theory assumes that there are three modes of nursing care actions and decisions. These modes, including cultural care preservation, accommodation, and repatterning, facilitate the delivery of culturally congruent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Culture care preservation empowers professional actions and decisions that aid cultures in retaining valuable care beliefs and principles, thereby preventing mortality and illness.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Conversely, culture care accommodation enables creative provider care actions or decisions that assist cultures in becoming accustomed to or negotiating with others for culturally congruent and competent care or addressing mortality and morbidity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Another assumption is the significance of analyzing care within a cultural context to fathom patients’ cultural meanings and practices of adequate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Lastly, Leininger’s theory advocates for a holistic approach to care, taking into consideration the physical, social, emotional, and spiritual aspects of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14</a:t>
            </a:fld>
            <a:endParaRPr lang="en-US"/>
          </a:p>
        </p:txBody>
      </p:sp>
    </p:spTree>
    <p:extLst>
      <p:ext uri="{BB962C8B-B14F-4D97-AF65-F5344CB8AC3E}">
        <p14:creationId xmlns:p14="http://schemas.microsoft.com/office/powerpoint/2010/main" val="407564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EBP model guiding this project is the Johns Hopkins Nursing Evidence-Based Practice (JHNEBP) Model.</a:t>
            </a:r>
          </a:p>
          <a:p>
            <a:r>
              <a:rPr lang="en-US" dirty="0"/>
              <a:t>The model was selected because it effectively integrates contemporary research findings into clinical nursing practices, utilizing candid and practical tools. </a:t>
            </a:r>
          </a:p>
          <a:p>
            <a:endParaRPr lang="en-US" dirty="0"/>
          </a:p>
          <a:p>
            <a:r>
              <a:rPr lang="en-US" dirty="0"/>
              <a:t>The JHNEBP model is structured around a pragmatic, three-phase process that entails identifying the practice question, finding the best available evidence, and translating that evidence into clinical practice. </a:t>
            </a:r>
          </a:p>
          <a:p>
            <a:endParaRPr lang="en-US" dirty="0"/>
          </a:p>
          <a:p>
            <a:r>
              <a:rPr lang="en-US" dirty="0"/>
              <a:t>The model's systematic approach permits nurses to make evidence-based decisions that can enhance patient outcomes and improve the efficiency of cognitive mental health services.</a:t>
            </a:r>
          </a:p>
          <a:p>
            <a:endParaRPr lang="en-US" dirty="0"/>
          </a:p>
          <a:p>
            <a:r>
              <a:rPr lang="en-US" dirty="0"/>
              <a:t>The JHNEBP model has a three-step process known as the PET process, which guides researchers through the EBP process.</a:t>
            </a:r>
          </a:p>
          <a:p>
            <a:r>
              <a:rPr lang="en-US" dirty="0"/>
              <a:t>The PET process entails the practice question, evidence, and translation phases.</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15</a:t>
            </a:fld>
            <a:endParaRPr lang="en-US"/>
          </a:p>
        </p:txBody>
      </p:sp>
    </p:spTree>
    <p:extLst>
      <p:ext uri="{BB962C8B-B14F-4D97-AF65-F5344CB8AC3E}">
        <p14:creationId xmlns:p14="http://schemas.microsoft.com/office/powerpoint/2010/main" val="3752199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PET steps of the JHNEBP model will be used in the scholarly practice project.</a:t>
            </a:r>
          </a:p>
          <a:p>
            <a:endParaRPr lang="en-US" dirty="0"/>
          </a:p>
          <a:p>
            <a:r>
              <a:rPr lang="en-US" dirty="0"/>
              <a:t>Identify and define the clinical question.</a:t>
            </a:r>
          </a:p>
          <a:p>
            <a:endParaRPr lang="en-US" dirty="0"/>
          </a:p>
          <a:p>
            <a:r>
              <a:rPr lang="en-US" dirty="0"/>
              <a:t>Assign leadership responsibility, recruit a team, and meet with them to discuss the concept of the project.</a:t>
            </a:r>
          </a:p>
          <a:p>
            <a:endParaRPr lang="en-US" dirty="0"/>
          </a:p>
          <a:p>
            <a:r>
              <a:rPr lang="en-US" dirty="0"/>
              <a:t>Conduct internal and external evidence search on cultural competence program.</a:t>
            </a:r>
          </a:p>
          <a:p>
            <a:endParaRPr lang="en-US" dirty="0"/>
          </a:p>
          <a:p>
            <a:r>
              <a:rPr lang="en-US" dirty="0"/>
              <a:t>Appraise, encapsulate, and rate the strength of the evidence.</a:t>
            </a:r>
          </a:p>
          <a:p>
            <a:endParaRPr lang="en-US" dirty="0"/>
          </a:p>
          <a:p>
            <a:r>
              <a:rPr lang="en-US" dirty="0"/>
              <a:t>Tailor recommendations for change in the mental health agency based on the strength of the evidence.</a:t>
            </a:r>
          </a:p>
          <a:p>
            <a:endParaRPr lang="en-US" dirty="0"/>
          </a:p>
          <a:p>
            <a:r>
              <a:rPr lang="en-US" dirty="0"/>
              <a:t>Develop an action plan, assess the outcomes, implement change, report the findings to stakeholders, secure support from them, identify sustainable steps and disseminate the findings.</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16</a:t>
            </a:fld>
            <a:endParaRPr lang="en-US"/>
          </a:p>
        </p:txBody>
      </p:sp>
    </p:spTree>
    <p:extLst>
      <p:ext uri="{BB962C8B-B14F-4D97-AF65-F5344CB8AC3E}">
        <p14:creationId xmlns:p14="http://schemas.microsoft.com/office/powerpoint/2010/main" val="3387274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Familiarize with Qualtrics to collect data.</a:t>
            </a:r>
          </a:p>
          <a:p>
            <a:pPr lvl="0"/>
            <a:r>
              <a:rPr lang="en-US" sz="1200" kern="1200" dirty="0">
                <a:solidFill>
                  <a:schemeClr val="tx1"/>
                </a:solidFill>
                <a:effectLst/>
                <a:latin typeface="+mn-lt"/>
                <a:ea typeface="+mn-ea"/>
                <a:cs typeface="+mn-cs"/>
              </a:rPr>
              <a:t>Send invitation link via Qualtrics, inviting participants.</a:t>
            </a:r>
          </a:p>
          <a:p>
            <a:pPr lvl="0"/>
            <a:r>
              <a:rPr lang="en-US" sz="1200" kern="1200" dirty="0">
                <a:solidFill>
                  <a:schemeClr val="tx1"/>
                </a:solidFill>
                <a:effectLst/>
                <a:latin typeface="+mn-lt"/>
                <a:ea typeface="+mn-ea"/>
                <a:cs typeface="+mn-cs"/>
              </a:rPr>
              <a:t>Once the participants sign the informed consent, the data will be stored in Qualtrics.</a:t>
            </a:r>
          </a:p>
          <a:p>
            <a:pPr lvl="0"/>
            <a:r>
              <a:rPr lang="en-US" sz="1200" kern="1200" dirty="0">
                <a:solidFill>
                  <a:schemeClr val="tx1"/>
                </a:solidFill>
                <a:effectLst/>
                <a:latin typeface="+mn-lt"/>
                <a:ea typeface="+mn-ea"/>
                <a:cs typeface="+mn-cs"/>
              </a:rPr>
              <a:t>Data will be de-identified once participants sign the informed consent form, and each participant will receive a numerical code in Qualtrics.</a:t>
            </a:r>
          </a:p>
          <a:p>
            <a:pPr lvl="0"/>
            <a:r>
              <a:rPr lang="en-US" sz="1200" kern="1200" dirty="0">
                <a:solidFill>
                  <a:schemeClr val="tx1"/>
                </a:solidFill>
                <a:effectLst/>
                <a:latin typeface="+mn-lt"/>
                <a:ea typeface="+mn-ea"/>
                <a:cs typeface="+mn-cs"/>
              </a:rPr>
              <a:t>Participants will then complete the demographic survey.</a:t>
            </a:r>
          </a:p>
          <a:p>
            <a:pPr lvl="0"/>
            <a:r>
              <a:rPr lang="en-US" sz="1200" kern="1200" dirty="0">
                <a:solidFill>
                  <a:schemeClr val="tx1"/>
                </a:solidFill>
                <a:effectLst/>
                <a:latin typeface="+mn-lt"/>
                <a:ea typeface="+mn-ea"/>
                <a:cs typeface="+mn-cs"/>
              </a:rPr>
              <a:t>Pre- and post-surveys will be conducted using the Vancouver Cultural Competence Self-Assessment Checklist.</a:t>
            </a:r>
          </a:p>
          <a:p>
            <a:pPr lvl="0"/>
            <a:r>
              <a:rPr lang="en-US" sz="1200" kern="1200" dirty="0">
                <a:solidFill>
                  <a:schemeClr val="tx1"/>
                </a:solidFill>
                <a:effectLst/>
                <a:latin typeface="+mn-lt"/>
                <a:ea typeface="+mn-ea"/>
                <a:cs typeface="+mn-cs"/>
              </a:rPr>
              <a:t>Create the educational intervention based on Leininger PowerPoint. The presentation will be recorded and narrated in Zoom. </a:t>
            </a:r>
          </a:p>
          <a:p>
            <a:pPr lvl="0"/>
            <a:r>
              <a:rPr lang="en-US" sz="1200" kern="1200" dirty="0">
                <a:solidFill>
                  <a:schemeClr val="tx1"/>
                </a:solidFill>
                <a:effectLst/>
                <a:latin typeface="+mn-lt"/>
                <a:ea typeface="+mn-ea"/>
                <a:cs typeface="+mn-cs"/>
              </a:rPr>
              <a:t>PI will include YouTube clips from experts, evidence, and supporting literature.</a:t>
            </a:r>
          </a:p>
          <a:p>
            <a:pPr lvl="0"/>
            <a:r>
              <a:rPr lang="en-US" sz="1200" kern="1200" dirty="0">
                <a:solidFill>
                  <a:schemeClr val="tx1"/>
                </a:solidFill>
                <a:effectLst/>
                <a:latin typeface="+mn-lt"/>
                <a:ea typeface="+mn-ea"/>
                <a:cs typeface="+mn-cs"/>
              </a:rPr>
              <a:t>Obtain external site permission.</a:t>
            </a:r>
          </a:p>
          <a:p>
            <a:pPr lvl="0"/>
            <a:r>
              <a:rPr lang="en-US" sz="1200" kern="1200" dirty="0">
                <a:solidFill>
                  <a:schemeClr val="tx1"/>
                </a:solidFill>
                <a:effectLst/>
                <a:latin typeface="+mn-lt"/>
                <a:ea typeface="+mn-ea"/>
                <a:cs typeface="+mn-cs"/>
              </a:rPr>
              <a:t>Obtain permission to use the instrument, specifically the Vancouver Cultural Competence Self-Assessment Checklist and Confidence Scale.</a:t>
            </a:r>
          </a:p>
          <a:p>
            <a:pPr lvl="0"/>
            <a:r>
              <a:rPr lang="en-US" sz="1200" kern="1200" dirty="0">
                <a:solidFill>
                  <a:schemeClr val="tx1"/>
                </a:solidFill>
                <a:effectLst/>
                <a:latin typeface="+mn-lt"/>
                <a:ea typeface="+mn-ea"/>
                <a:cs typeface="+mn-cs"/>
              </a:rPr>
              <a:t>Create open-ended questions for the nurses about their feelings.</a:t>
            </a:r>
          </a:p>
          <a:p>
            <a:pPr lvl="0"/>
            <a:r>
              <a:rPr lang="en-US" sz="1200" kern="1200" dirty="0">
                <a:solidFill>
                  <a:schemeClr val="tx1"/>
                </a:solidFill>
                <a:effectLst/>
                <a:latin typeface="+mn-lt"/>
                <a:ea typeface="+mn-ea"/>
                <a:cs typeface="+mn-cs"/>
              </a:rPr>
              <a:t>Tailor a comprehensive demographic Survey.</a:t>
            </a:r>
          </a:p>
          <a:p>
            <a:pPr lvl="0"/>
            <a:r>
              <a:rPr lang="en-US" sz="1200" kern="1200" dirty="0">
                <a:solidFill>
                  <a:schemeClr val="tx1"/>
                </a:solidFill>
                <a:effectLst/>
                <a:latin typeface="+mn-lt"/>
                <a:ea typeface="+mn-ea"/>
                <a:cs typeface="+mn-cs"/>
              </a:rPr>
              <a:t>Become familiar with </a:t>
            </a:r>
            <a:r>
              <a:rPr lang="en-US" sz="1200" kern="1200" dirty="0" err="1">
                <a:solidFill>
                  <a:schemeClr val="tx1"/>
                </a:solidFill>
                <a:effectLst/>
                <a:latin typeface="+mn-lt"/>
                <a:ea typeface="+mn-ea"/>
                <a:cs typeface="+mn-cs"/>
              </a:rPr>
              <a:t>Intellectus</a:t>
            </a:r>
            <a:r>
              <a:rPr lang="en-US" sz="1200" kern="1200" dirty="0">
                <a:solidFill>
                  <a:schemeClr val="tx1"/>
                </a:solidFill>
                <a:effectLst/>
                <a:latin typeface="+mn-lt"/>
                <a:ea typeface="+mn-ea"/>
                <a:cs typeface="+mn-cs"/>
              </a:rPr>
              <a:t> Statistics and secure a Statistician consult.</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17</a:t>
            </a:fld>
            <a:endParaRPr lang="en-US"/>
          </a:p>
        </p:txBody>
      </p:sp>
    </p:spTree>
    <p:extLst>
      <p:ext uri="{BB962C8B-B14F-4D97-AF65-F5344CB8AC3E}">
        <p14:creationId xmlns:p14="http://schemas.microsoft.com/office/powerpoint/2010/main" val="385762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project will employ a quasi-experimental design using pretest and posttest techniques with a one-group intervention.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design was chosen because it allows measuring participants’ cultural competence levels before and after the educational intervention.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pre-test survey will help establish a baseline, while the post-test will help evaluate changes in knowledge, skills, and awareness from the baseline levels.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pre- and post-scores will help indicate whether the educational intervention was effective.</a:t>
            </a: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18</a:t>
            </a:fld>
            <a:endParaRPr lang="en-US"/>
          </a:p>
        </p:txBody>
      </p:sp>
    </p:spTree>
    <p:extLst>
      <p:ext uri="{BB962C8B-B14F-4D97-AF65-F5344CB8AC3E}">
        <p14:creationId xmlns:p14="http://schemas.microsoft.com/office/powerpoint/2010/main" val="171305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“Does the implementation of a culturally competent educational intervention improve the competence for psychiatric mental health registered nurses?”</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19</a:t>
            </a:fld>
            <a:endParaRPr lang="en-US"/>
          </a:p>
        </p:txBody>
      </p:sp>
    </p:spTree>
    <p:extLst>
      <p:ext uri="{BB962C8B-B14F-4D97-AF65-F5344CB8AC3E}">
        <p14:creationId xmlns:p14="http://schemas.microsoft.com/office/powerpoint/2010/main" val="190048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chair is </a:t>
            </a:r>
            <a:r>
              <a:rPr lang="en-US" sz="1200" kern="1200" dirty="0">
                <a:solidFill>
                  <a:schemeClr val="tx1"/>
                </a:solidFill>
                <a:effectLst/>
                <a:latin typeface="+mn-lt"/>
                <a:ea typeface="+mn-ea"/>
                <a:cs typeface="+mn-cs"/>
              </a:rPr>
              <a:t>Dr. Celeste M. Baldwin, my mentor is </a:t>
            </a:r>
            <a:r>
              <a:rPr lang="en-US" dirty="0"/>
              <a:t>Dr. Anne </a:t>
            </a:r>
            <a:r>
              <a:rPr lang="en-US" dirty="0" err="1"/>
              <a:t>Kabuusu</a:t>
            </a:r>
            <a:r>
              <a:rPr lang="en-US" dirty="0"/>
              <a:t>, and the second reader is </a:t>
            </a:r>
            <a:r>
              <a:rPr lang="en-US" dirty="0" err="1"/>
              <a:t>Dr.William</a:t>
            </a:r>
            <a:r>
              <a:rPr lang="en-US" dirty="0"/>
              <a:t> Byansi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a:t>
            </a:fld>
            <a:endParaRPr lang="en-US"/>
          </a:p>
        </p:txBody>
      </p:sp>
    </p:spTree>
    <p:extLst>
      <p:ext uri="{BB962C8B-B14F-4D97-AF65-F5344CB8AC3E}">
        <p14:creationId xmlns:p14="http://schemas.microsoft.com/office/powerpoint/2010/main" val="985862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PI will use a convenient sampling method to access participants working at the homecare agency smoothly and quickly.</a:t>
            </a:r>
          </a:p>
          <a:p>
            <a:r>
              <a:rPr lang="en-US" altLang="en-US" dirty="0"/>
              <a:t>The sampling process will involve seeking approval from the Quality Improvement Committee and the Institutional Review Board (IRB) at Regis College, identifying eligible respondents, and disseminating informed consent forms.</a:t>
            </a:r>
          </a:p>
          <a:p>
            <a:r>
              <a:rPr lang="en-US" sz="1200" b="1" i="1" kern="1200" dirty="0">
                <a:solidFill>
                  <a:schemeClr val="tx1"/>
                </a:solidFill>
                <a:effectLst/>
                <a:latin typeface="+mn-lt"/>
                <a:ea typeface="+mn-ea"/>
                <a:cs typeface="+mn-cs"/>
              </a:rPr>
              <a:t>Inclusion Criteria</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Psychiatric-mental health registered nurses working at a home care agency. </a:t>
            </a:r>
          </a:p>
          <a:p>
            <a:pPr lvl="0"/>
            <a:r>
              <a:rPr lang="en-US" sz="1200" kern="1200" dirty="0">
                <a:solidFill>
                  <a:schemeClr val="tx1"/>
                </a:solidFill>
                <a:effectLst/>
                <a:latin typeface="+mn-lt"/>
                <a:ea typeface="+mn-ea"/>
                <a:cs typeface="+mn-cs"/>
              </a:rPr>
              <a:t>Individuals must have a minimum of two years of nursing experience.</a:t>
            </a:r>
          </a:p>
          <a:p>
            <a:pPr lvl="0"/>
            <a:r>
              <a:rPr lang="en-US" sz="1200" kern="1200" dirty="0">
                <a:solidFill>
                  <a:schemeClr val="tx1"/>
                </a:solidFill>
                <a:effectLst/>
                <a:latin typeface="+mn-lt"/>
                <a:ea typeface="+mn-ea"/>
                <a:cs typeface="+mn-cs"/>
              </a:rPr>
              <a:t>Provided direct care to clients in the home care agency.</a:t>
            </a:r>
          </a:p>
          <a:p>
            <a:pPr lvl="0"/>
            <a:r>
              <a:rPr lang="en-US" sz="1200" kern="1200" dirty="0">
                <a:solidFill>
                  <a:schemeClr val="tx1"/>
                </a:solidFill>
                <a:effectLst/>
                <a:latin typeface="+mn-lt"/>
                <a:ea typeface="+mn-ea"/>
                <a:cs typeface="+mn-cs"/>
              </a:rPr>
              <a:t>Will also have a bachelor’s degree in nursing.</a:t>
            </a:r>
          </a:p>
          <a:p>
            <a:r>
              <a:rPr lang="en-US" sz="1200" b="1" i="1" kern="1200" dirty="0">
                <a:solidFill>
                  <a:schemeClr val="tx1"/>
                </a:solidFill>
                <a:effectLst/>
                <a:latin typeface="+mn-lt"/>
                <a:ea typeface="+mn-ea"/>
                <a:cs typeface="+mn-cs"/>
              </a:rPr>
              <a:t>Exclusion Criteria</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Psychiatric mental health registered nurses with less than two years of nursing experience.</a:t>
            </a:r>
          </a:p>
          <a:p>
            <a:pPr lvl="0"/>
            <a:r>
              <a:rPr lang="en-US" sz="1200" kern="1200" dirty="0">
                <a:solidFill>
                  <a:schemeClr val="tx1"/>
                </a:solidFill>
                <a:effectLst/>
                <a:latin typeface="+mn-lt"/>
                <a:ea typeface="+mn-ea"/>
                <a:cs typeface="+mn-cs"/>
              </a:rPr>
              <a:t>Nurses working in other departments.</a:t>
            </a:r>
          </a:p>
          <a:p>
            <a:pPr lvl="0"/>
            <a:r>
              <a:rPr lang="en-US" sz="1200" kern="1200" dirty="0">
                <a:solidFill>
                  <a:schemeClr val="tx1"/>
                </a:solidFill>
                <a:effectLst/>
                <a:latin typeface="+mn-lt"/>
                <a:ea typeface="+mn-ea"/>
                <a:cs typeface="+mn-cs"/>
              </a:rPr>
              <a:t>Those holding directorial positions.</a:t>
            </a:r>
          </a:p>
          <a:p>
            <a:pPr lvl="0"/>
            <a:r>
              <a:rPr lang="en-US" sz="1200" kern="1200" dirty="0">
                <a:solidFill>
                  <a:schemeClr val="tx1"/>
                </a:solidFill>
                <a:effectLst/>
                <a:latin typeface="+mn-lt"/>
                <a:ea typeface="+mn-ea"/>
                <a:cs typeface="+mn-cs"/>
              </a:rPr>
              <a:t>Nurses not directly engaged in psychiatric patient care.</a:t>
            </a:r>
          </a:p>
          <a:p>
            <a:pPr lvl="0"/>
            <a:r>
              <a:rPr lang="en-US" sz="1200" kern="1200" dirty="0">
                <a:solidFill>
                  <a:schemeClr val="tx1"/>
                </a:solidFill>
                <a:effectLst/>
                <a:latin typeface="+mn-lt"/>
                <a:ea typeface="+mn-ea"/>
                <a:cs typeface="+mn-cs"/>
              </a:rPr>
              <a:t>The project will focus on enhancing cultural competence within a homecare agency, an area where nurses frequently encounter diverse populations. </a:t>
            </a:r>
          </a:p>
          <a:p>
            <a:pPr lvl="0"/>
            <a:r>
              <a:rPr lang="en-US" sz="1200" kern="1200" dirty="0">
                <a:solidFill>
                  <a:schemeClr val="tx1"/>
                </a:solidFill>
                <a:effectLst/>
                <a:latin typeface="+mn-lt"/>
                <a:ea typeface="+mn-ea"/>
                <a:cs typeface="+mn-cs"/>
              </a:rPr>
              <a:t>It will include 34 participants.</a:t>
            </a:r>
          </a:p>
          <a:p>
            <a:pPr lvl="0"/>
            <a:r>
              <a:rPr lang="en-US" sz="1200" kern="1200" dirty="0">
                <a:solidFill>
                  <a:schemeClr val="tx1"/>
                </a:solidFill>
                <a:effectLst/>
                <a:latin typeface="+mn-lt"/>
                <a:ea typeface="+mn-ea"/>
                <a:cs typeface="+mn-cs"/>
              </a:rPr>
              <a:t>No gender or racial restrictions will be applied. The PI will obtain approval from the agency's quality appraisal committee which undertakes improvement efforts. </a:t>
            </a:r>
          </a:p>
          <a:p>
            <a:pPr lvl="0"/>
            <a:r>
              <a:rPr lang="en-US" sz="1200" kern="1200" dirty="0">
                <a:solidFill>
                  <a:schemeClr val="tx1"/>
                </a:solidFill>
                <a:effectLst/>
                <a:latin typeface="+mn-lt"/>
                <a:ea typeface="+mn-ea"/>
                <a:cs typeface="+mn-cs"/>
              </a:rPr>
              <a:t>The PI will brief the committee about the project’s purpose and significance, rationale for selecting the location, details of the  project, and the commitment to upholding ethical standards. </a:t>
            </a:r>
          </a:p>
          <a:p>
            <a:pPr lvl="0"/>
            <a:r>
              <a:rPr lang="en-US" sz="1200" kern="1200" dirty="0">
                <a:solidFill>
                  <a:schemeClr val="tx1"/>
                </a:solidFill>
                <a:effectLst/>
                <a:latin typeface="+mn-lt"/>
                <a:ea typeface="+mn-ea"/>
                <a:cs typeface="+mn-cs"/>
              </a:rPr>
              <a:t>The PI will I collaborate with psychiatric nurse leaders and a project mentor to identify eligible participants based on established inclusion/exclusion criteria.	</a:t>
            </a:r>
          </a:p>
          <a:p>
            <a:pPr lvl="0"/>
            <a:r>
              <a:rPr lang="en-US" sz="1200" kern="1200" dirty="0">
                <a:solidFill>
                  <a:schemeClr val="tx1"/>
                </a:solidFill>
                <a:effectLst/>
                <a:latin typeface="+mn-lt"/>
                <a:ea typeface="+mn-ea"/>
                <a:cs typeface="+mn-cs"/>
              </a:rPr>
              <a:t>Eligible participants will receive an Invitation to Participate on Regis letterhead, along with a link to the informed consent documents via email link, detailing the project's goals, processes, expectations, and the voluntary nature of participation. </a:t>
            </a:r>
          </a:p>
          <a:p>
            <a:pPr lvl="0"/>
            <a:r>
              <a:rPr lang="en-US" sz="1200" kern="1200" dirty="0">
                <a:solidFill>
                  <a:schemeClr val="tx1"/>
                </a:solidFill>
                <a:effectLst/>
                <a:latin typeface="+mn-lt"/>
                <a:ea typeface="+mn-ea"/>
                <a:cs typeface="+mn-cs"/>
              </a:rPr>
              <a:t>To participate, nurses will click the link and sign the Regis IRB-approved informed consent form detailing the project.</a:t>
            </a:r>
          </a:p>
          <a:p>
            <a:pPr lvl="0"/>
            <a:r>
              <a:rPr lang="en-US" sz="1200" kern="1200" dirty="0">
                <a:solidFill>
                  <a:schemeClr val="tx1"/>
                </a:solidFill>
                <a:effectLst/>
                <a:latin typeface="+mn-lt"/>
                <a:ea typeface="+mn-ea"/>
                <a:cs typeface="+mn-cs"/>
              </a:rPr>
              <a:t>Once the consent is signed, the participant’s name will be removed and replaced with a random numerical code. </a:t>
            </a:r>
          </a:p>
          <a:p>
            <a:pPr lvl="0"/>
            <a:r>
              <a:rPr lang="en-US" sz="1200" kern="1200" dirty="0">
                <a:solidFill>
                  <a:schemeClr val="tx1"/>
                </a:solidFill>
                <a:effectLst/>
                <a:latin typeface="+mn-lt"/>
                <a:ea typeface="+mn-ea"/>
                <a:cs typeface="+mn-cs"/>
              </a:rPr>
              <a:t>No identifiers will be present, and the PI will not know which participant is answering the surveys. </a:t>
            </a:r>
          </a:p>
          <a:p>
            <a:pPr lvl="0"/>
            <a:r>
              <a:rPr lang="en-US" sz="1200" kern="1200" dirty="0">
                <a:solidFill>
                  <a:schemeClr val="tx1"/>
                </a:solidFill>
                <a:effectLst/>
                <a:latin typeface="+mn-lt"/>
                <a:ea typeface="+mn-ea"/>
                <a:cs typeface="+mn-cs"/>
              </a:rPr>
              <a:t>This project protects the confidentiality and anonymity of each participant.</a:t>
            </a:r>
          </a:p>
          <a:p>
            <a:r>
              <a:rPr lang="en-US" sz="1200" kern="1200" dirty="0">
                <a:solidFill>
                  <a:schemeClr val="tx1"/>
                </a:solidFill>
                <a:effectLst/>
                <a:latin typeface="+mn-lt"/>
                <a:ea typeface="+mn-ea"/>
                <a:cs typeface="+mn-cs"/>
              </a:rPr>
              <a:t>The PI will download the cleaned de-identified data to an Excel spreadsheet and upload it to </a:t>
            </a:r>
            <a:r>
              <a:rPr lang="en-US" sz="1200" kern="1200" dirty="0" err="1">
                <a:solidFill>
                  <a:schemeClr val="tx1"/>
                </a:solidFill>
                <a:effectLst/>
                <a:latin typeface="+mn-lt"/>
                <a:ea typeface="+mn-ea"/>
                <a:cs typeface="+mn-cs"/>
              </a:rPr>
              <a:t>Intellectus</a:t>
            </a:r>
            <a:r>
              <a:rPr lang="en-US" sz="1200" kern="1200" dirty="0">
                <a:solidFill>
                  <a:schemeClr val="tx1"/>
                </a:solidFill>
                <a:effectLst/>
                <a:latin typeface="+mn-lt"/>
                <a:ea typeface="+mn-ea"/>
                <a:cs typeface="+mn-cs"/>
              </a:rPr>
              <a:t> Statistics for analysis with a Statistician. </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20</a:t>
            </a:fld>
            <a:endParaRPr lang="en-US"/>
          </a:p>
        </p:txBody>
      </p:sp>
    </p:spTree>
    <p:extLst>
      <p:ext uri="{BB962C8B-B14F-4D97-AF65-F5344CB8AC3E}">
        <p14:creationId xmlns:p14="http://schemas.microsoft.com/office/powerpoint/2010/main" val="1423356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principal investigator will conduct the informed consent process and be available by email for questions.</a:t>
            </a:r>
          </a:p>
          <a:p>
            <a:r>
              <a:rPr lang="en-US" dirty="0"/>
              <a:t>Both the PI and the Project Chair have had CITI training and a current certificate.</a:t>
            </a:r>
          </a:p>
          <a:p>
            <a:pPr lvl="0"/>
            <a:r>
              <a:rPr lang="en-US" dirty="0"/>
              <a:t>The participants will be asked to sign an informed consent document to ascertain comprehension.</a:t>
            </a:r>
          </a:p>
          <a:p>
            <a:pPr lvl="0"/>
            <a:r>
              <a:rPr lang="en-US" dirty="0"/>
              <a:t>They will also be asked questions and encouraged to ask queries.</a:t>
            </a:r>
          </a:p>
          <a:p>
            <a:r>
              <a:rPr lang="en-US" dirty="0"/>
              <a:t>The data will be stored on a password-protected computer for three years and then destroyed. No data will remain in the software used.</a:t>
            </a:r>
          </a:p>
          <a:p>
            <a:r>
              <a:rPr lang="en-US" dirty="0"/>
              <a:t>The format is an electronic copy, and the data will be de-identified in both Qualtrics and </a:t>
            </a:r>
            <a:r>
              <a:rPr lang="en-US" dirty="0" err="1"/>
              <a:t>Intellectus</a:t>
            </a:r>
            <a:r>
              <a:rPr lang="en-US" dirty="0"/>
              <a:t> Statistics to protect the participants.</a:t>
            </a:r>
          </a:p>
          <a:p>
            <a:r>
              <a:rPr lang="en-US" dirty="0"/>
              <a:t>The data collected will be de-identified once consent is signed, and participants will be coded anonymously so that the Principal Investigator (PI) and Project Chair do not have access to any identifiers.</a:t>
            </a:r>
          </a:p>
          <a:p>
            <a:pPr lvl="0"/>
            <a:r>
              <a:rPr lang="en-US" sz="1200" kern="1200" dirty="0">
                <a:solidFill>
                  <a:schemeClr val="tx1"/>
                </a:solidFill>
                <a:effectLst/>
                <a:latin typeface="+mn-lt"/>
                <a:ea typeface="+mn-ea"/>
                <a:cs typeface="+mn-cs"/>
              </a:rPr>
              <a:t>This project will have minimal risks, which include fatigue and the time needed to complete the entire project. </a:t>
            </a:r>
          </a:p>
          <a:p>
            <a:pPr lvl="0"/>
            <a:r>
              <a:rPr lang="en-US" sz="1200" kern="1200" dirty="0">
                <a:solidFill>
                  <a:schemeClr val="tx1"/>
                </a:solidFill>
                <a:effectLst/>
                <a:latin typeface="+mn-lt"/>
                <a:ea typeface="+mn-ea"/>
                <a:cs typeface="+mn-cs"/>
              </a:rPr>
              <a:t>Each participant will be encouraged to take breaks. It is possible to experience fatigue due to the length of time the project may take. The project will benefit participants by enhancing their cultural knowledge, skills, and attitudes and contribute to the body of knowledge on cultural competence.</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21</a:t>
            </a:fld>
            <a:endParaRPr lang="en-US"/>
          </a:p>
        </p:txBody>
      </p:sp>
    </p:spTree>
    <p:extLst>
      <p:ext uri="{BB962C8B-B14F-4D97-AF65-F5344CB8AC3E}">
        <p14:creationId xmlns:p14="http://schemas.microsoft.com/office/powerpoint/2010/main" val="1826550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independent variable, which is the cultural competence education program, is a structured approach designed to enhance nurses' cultural awareness, knowledge, and skills, thereby improving workflow efficiencies.</a:t>
            </a:r>
          </a:p>
          <a:p>
            <a:endParaRPr lang="en-US" dirty="0"/>
          </a:p>
          <a:p>
            <a:r>
              <a:rPr lang="en-US" dirty="0"/>
              <a:t>The cultural competence of psychiatric nurses is the dependent variable. It involves the ability to deliver respectful, informed, and effective care to clients from various cultural backgrounds.</a:t>
            </a:r>
          </a:p>
          <a:p>
            <a:endParaRPr lang="en-US" dirty="0"/>
          </a:p>
          <a:p>
            <a:r>
              <a:rPr lang="en-US" dirty="0"/>
              <a:t>Vancouver’s cultural competency checklist will measure changes in cultural competence.</a:t>
            </a:r>
          </a:p>
          <a:p>
            <a:endParaRPr lang="en-US" dirty="0"/>
          </a:p>
          <a:p>
            <a:r>
              <a:rPr lang="en-US" dirty="0"/>
              <a:t>A confidence scale will measure nurses’ self-efficacy in cultural competence.</a:t>
            </a:r>
          </a:p>
          <a:p>
            <a:endParaRPr lang="en-US" dirty="0"/>
          </a:p>
          <a:p>
            <a:r>
              <a:rPr lang="en-US" dirty="0"/>
              <a:t>Demographic data will be collected using a demographic data sheet that includes measures such as means, medians, frequencies, and percentages to capture participants’ traits, including gender, age, and years of experience.</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22</a:t>
            </a:fld>
            <a:endParaRPr lang="en-US"/>
          </a:p>
        </p:txBody>
      </p:sp>
    </p:spTree>
    <p:extLst>
      <p:ext uri="{BB962C8B-B14F-4D97-AF65-F5344CB8AC3E}">
        <p14:creationId xmlns:p14="http://schemas.microsoft.com/office/powerpoint/2010/main" val="302533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Demographic Survey:</a:t>
            </a:r>
            <a:r>
              <a:rPr lang="en-US" sz="1200" kern="1200" dirty="0">
                <a:solidFill>
                  <a:schemeClr val="tx1"/>
                </a:solidFill>
                <a:effectLst/>
                <a:latin typeface="+mn-lt"/>
                <a:ea typeface="+mn-ea"/>
                <a:cs typeface="+mn-cs"/>
              </a:rPr>
              <a:t> The PI will collect demographic data using a demographic data sheet. This tool will capture participant characteristics, including age, gender, and years of experience. Descriptive statistics, including means, medians, frequencies, and percentages, will be used to summarize the data, ensuring that the sample is well-described and contextualized. </a:t>
            </a:r>
          </a:p>
          <a:p>
            <a:r>
              <a:rPr lang="en-US" sz="1200" b="1" i="1" kern="1200" dirty="0">
                <a:solidFill>
                  <a:schemeClr val="tx1"/>
                </a:solidFill>
                <a:effectLst/>
                <a:latin typeface="+mn-lt"/>
                <a:ea typeface="+mn-ea"/>
                <a:cs typeface="+mn-cs"/>
              </a:rPr>
              <a:t>Cultural Competence Self-Assessment Checklist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principal investigator will use the Cultural Competence Self-Assessment Checklist to collect pretest and posttest data. The tool has been validated for use among healthcare professionals, and its reliability was established using Cronbach’s alpha, with average values of 0.78 across the three sections, indicating a high level of internal homogeneity. Additionally, a confirmatory factor analysis (CFA) validates the tool’s structure, confirming its robustness and reliability for assessing cultural competence. These metrics bolster the use of the checklist in the project, ensuring that it provides consistent and accurate data to measure changes in cultural competence.</a:t>
            </a:r>
          </a:p>
          <a:p>
            <a:r>
              <a:rPr lang="en-US" sz="1200" kern="1200" dirty="0">
                <a:solidFill>
                  <a:schemeClr val="tx1"/>
                </a:solidFill>
                <a:effectLst/>
                <a:latin typeface="+mn-lt"/>
                <a:ea typeface="+mn-ea"/>
                <a:cs typeface="+mn-cs"/>
              </a:rPr>
              <a:t>Additionally, the cultural competence checklist is grounded on a Likert scale format, in which participants rate their responses to items that assess cultural awareness, knowledge, and skills. In this light, the checklist includes multiple items that address specific aspects of cultural competence across the three domains. The founders of the questionnaire ascertained that the Likert scale items are structured in a way that the participants can indicate the magnitude to which they agree or disagree with statements. The checklist enables capturing the degree of cultural competence among respondents. </a:t>
            </a:r>
          </a:p>
          <a:p>
            <a:r>
              <a:rPr lang="en-US" sz="1200" kern="1200" dirty="0">
                <a:solidFill>
                  <a:schemeClr val="tx1"/>
                </a:solidFill>
                <a:effectLst/>
                <a:latin typeface="+mn-lt"/>
                <a:ea typeface="+mn-ea"/>
                <a:cs typeface="+mn-cs"/>
              </a:rPr>
              <a:t>It is essential to note that the cultural competence cohort focuses on understanding cultural distinctions, self-awareness, and stereotypes. In this light, greater scores indicate a more developed awareness of cultural differences. On the other hand, the cultural knowledge scale dictates elements that assess understanding of cultural histories, discrimination, and cultural boundaries. As such, a high score reflects enhanced knowledge and vice versa. The cultural expertise section includes questions on diversity acceptance, support for individuals from various backgrounds, and communication skills.</a:t>
            </a:r>
          </a:p>
          <a:p>
            <a:r>
              <a:rPr lang="en-US" sz="1200" b="1" i="1" kern="1200" dirty="0">
                <a:solidFill>
                  <a:schemeClr val="tx1"/>
                </a:solidFill>
                <a:effectLst/>
                <a:latin typeface="+mn-lt"/>
                <a:ea typeface="+mn-ea"/>
                <a:cs typeface="+mn-cs"/>
              </a:rPr>
              <a:t>Confidence Scale (C-Scale, Grundy 1993):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confidence scale (C-scale) will help measure the participant’s confidence levels in providing culturally competent care. </a:t>
            </a:r>
          </a:p>
          <a:p>
            <a:r>
              <a:rPr lang="en-US" sz="1200" kern="1200" dirty="0">
                <a:solidFill>
                  <a:schemeClr val="tx1"/>
                </a:solidFill>
                <a:effectLst/>
                <a:latin typeface="+mn-lt"/>
                <a:ea typeface="+mn-ea"/>
                <a:cs typeface="+mn-cs"/>
              </a:rPr>
              <a:t>This instrument is suitable since it strives to evaluate the efficacy of educational interventions such as the cultural competence educational intervention. The C-scale is a structured Likert-scale questionnaire in which participants rate their level of confidence about specific statements akin to cultural competence across several domains. These domains include cultural awareness, expertise, encounters, and knowledge. The C-scale is a well-validated tool with strong validity and reliability, demonstrating robust psychometric properties. </a:t>
            </a:r>
            <a:r>
              <a:rPr lang="en-US" sz="1200" kern="1200" dirty="0" err="1">
                <a:solidFill>
                  <a:schemeClr val="tx1"/>
                </a:solidFill>
                <a:effectLst/>
                <a:latin typeface="+mn-lt"/>
                <a:ea typeface="+mn-ea"/>
                <a:cs typeface="+mn-cs"/>
              </a:rPr>
              <a:t>lucidates</a:t>
            </a:r>
            <a:r>
              <a:rPr lang="en-US" sz="1200" kern="1200" dirty="0">
                <a:solidFill>
                  <a:schemeClr val="tx1"/>
                </a:solidFill>
                <a:effectLst/>
                <a:latin typeface="+mn-lt"/>
                <a:ea typeface="+mn-ea"/>
                <a:cs typeface="+mn-cs"/>
              </a:rPr>
              <a:t> that the C-scale’s internal consistency is bolstered by a superior Cronbach’s alpha value and construct validity, which validate the tool’s accuracy. The PI will administer the tool to the participants before and after the intervention to measure their confidence levels. The analysis will help determine the efficacy of the educational intervention. </a:t>
            </a:r>
          </a:p>
          <a:p>
            <a:r>
              <a:rPr lang="en-US" sz="1200" b="1" i="1" kern="1200" dirty="0">
                <a:solidFill>
                  <a:schemeClr val="tx1"/>
                </a:solidFill>
                <a:effectLst/>
                <a:latin typeface="+mn-lt"/>
                <a:ea typeface="+mn-ea"/>
                <a:cs typeface="+mn-cs"/>
              </a:rPr>
              <a:t>Open-ended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PI will provide the participants with open-ended questionnaires to gather their perspectives on cultural competence training. As such, the questionnaires will help understand participants’ challenges, insights, and areas for improvement. The PI will employ thematic analysis to identify emerging patterns and themes related to cultural competence in psychiatric care settings.</a:t>
            </a:r>
          </a:p>
          <a:p>
            <a:r>
              <a:rPr lang="en-US" sz="1200" b="1" i="1" kern="1200" dirty="0">
                <a:solidFill>
                  <a:schemeClr val="tx1"/>
                </a:solidFill>
                <a:effectLst/>
                <a:latin typeface="+mn-lt"/>
                <a:ea typeface="+mn-ea"/>
                <a:cs typeface="+mn-cs"/>
              </a:rPr>
              <a:t>Educational Intervention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PI will measure the independent variable, which is a cultural competency educational program, using the cultural competence checklist with five-item Likert scale questions. The queries vary from “strongly disagree” to “strongly agree” to quantify the participants' levels of cultural competency. The cultural competence educational intervention program will be designed to enhance the levels of cultural competency among psychiatric registered nurses, encompassing knowledge, awareness, and expertise. The educational intervention will include a PowerPoint presentation on cultural competence, disparities, and cultural sensitivity. Additionally, the PI will incorporate case studies that demonstrate pragmatic scenarios related to cultural diversity, as well as a poster to reinforce critical cultural competence concepts.</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23</a:t>
            </a:fld>
            <a:endParaRPr lang="en-US"/>
          </a:p>
        </p:txBody>
      </p:sp>
    </p:spTree>
    <p:extLst>
      <p:ext uri="{BB962C8B-B14F-4D97-AF65-F5344CB8AC3E}">
        <p14:creationId xmlns:p14="http://schemas.microsoft.com/office/powerpoint/2010/main" val="4181183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PI will collect data in Qualtrics software. </a:t>
            </a:r>
          </a:p>
          <a:p>
            <a:endParaRPr lang="en-US" altLang="en-US" dirty="0"/>
          </a:p>
          <a:p>
            <a:r>
              <a:rPr lang="en-US" altLang="en-US" dirty="0"/>
              <a:t>Participants will get access to informed consent and after they agree to participate they will be deidentified and granted random numerical value.</a:t>
            </a:r>
          </a:p>
          <a:p>
            <a:endParaRPr lang="en-US" altLang="en-US" dirty="0"/>
          </a:p>
          <a:p>
            <a:r>
              <a:rPr lang="en-US" altLang="en-US" dirty="0"/>
              <a:t>Data will be collected in May of 2025.</a:t>
            </a:r>
          </a:p>
          <a:p>
            <a:endParaRPr lang="en-US" altLang="en-US" dirty="0"/>
          </a:p>
          <a:p>
            <a:r>
              <a:rPr lang="en-US" dirty="0"/>
              <a:t>Only the PI and project chair will have access to the data on a password-protected computer.</a:t>
            </a:r>
          </a:p>
          <a:p>
            <a:endParaRPr lang="en-US" dirty="0"/>
          </a:p>
          <a:p>
            <a:r>
              <a:rPr lang="en-US" dirty="0"/>
              <a:t>Data will be stored for three years and then destroyed.</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24</a:t>
            </a:fld>
            <a:endParaRPr lang="en-US"/>
          </a:p>
        </p:txBody>
      </p:sp>
    </p:spTree>
    <p:extLst>
      <p:ext uri="{BB962C8B-B14F-4D97-AF65-F5344CB8AC3E}">
        <p14:creationId xmlns:p14="http://schemas.microsoft.com/office/powerpoint/2010/main" val="156058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Data will be downloaded from Qualtrics and then securely uploaded to </a:t>
            </a:r>
            <a:r>
              <a:rPr lang="en-US" altLang="en-US" dirty="0" err="1"/>
              <a:t>Intellectus</a:t>
            </a:r>
            <a:r>
              <a:rPr lang="en-US" altLang="en-US" dirty="0"/>
              <a:t> Statistics, an online software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A paired t-test will be utilized to analyze the collected data.</a:t>
            </a:r>
          </a:p>
          <a:p>
            <a:endParaRPr lang="en-US" altLang="en-US" dirty="0"/>
          </a:p>
          <a:p>
            <a:r>
              <a:rPr lang="en-US" dirty="0"/>
              <a:t>The </a:t>
            </a:r>
            <a:r>
              <a:rPr lang="en-US" dirty="0" err="1"/>
              <a:t>Intellectus</a:t>
            </a:r>
            <a:r>
              <a:rPr lang="en-US" dirty="0"/>
              <a:t> Statistics online software program will be used to analyze the paired t-tests.</a:t>
            </a:r>
          </a:p>
          <a:p>
            <a:endParaRPr lang="en-US" dirty="0"/>
          </a:p>
          <a:p>
            <a:r>
              <a:rPr lang="en-US" dirty="0"/>
              <a:t>The paired t-test will be used to compare the pre- and post-intervention scores.</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25</a:t>
            </a:fld>
            <a:endParaRPr lang="en-US"/>
          </a:p>
        </p:txBody>
      </p:sp>
    </p:spTree>
    <p:extLst>
      <p:ext uri="{BB962C8B-B14F-4D97-AF65-F5344CB8AC3E}">
        <p14:creationId xmlns:p14="http://schemas.microsoft.com/office/powerpoint/2010/main" val="4178734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incompetence can adversely affect the efficacy of cognitive mental health delivery processes </a:t>
            </a:r>
          </a:p>
          <a:p>
            <a:endParaRPr lang="en-US" dirty="0"/>
          </a:p>
          <a:p>
            <a:r>
              <a:rPr lang="en-US" dirty="0"/>
              <a:t>It hinders nurses’ capability to offer proactive care to patients from diverse backgrounds.</a:t>
            </a:r>
          </a:p>
          <a:p>
            <a:endParaRPr lang="en-US" dirty="0"/>
          </a:p>
          <a:p>
            <a:r>
              <a:rPr lang="en-US" dirty="0"/>
              <a:t>There is a critical need to support cultural competency, to augment nurses’ cultural competence and delivery processes. </a:t>
            </a:r>
          </a:p>
          <a:p>
            <a:endParaRPr lang="en-US" dirty="0"/>
          </a:p>
          <a:p>
            <a:r>
              <a:rPr lang="en-US" dirty="0"/>
              <a:t>The project will use Leininger's culture care theory as the guiding framework.</a:t>
            </a:r>
          </a:p>
          <a:p>
            <a:endParaRPr lang="en-US" dirty="0"/>
          </a:p>
          <a:p>
            <a:r>
              <a:rPr lang="en-US" dirty="0"/>
              <a:t>The JHNEBP model provides evidence-based practice tools and the PET process to warrant the project's success.</a:t>
            </a:r>
          </a:p>
          <a:p>
            <a:endParaRPr lang="en-US" dirty="0"/>
          </a:p>
          <a:p>
            <a:r>
              <a:rPr lang="en-US" dirty="0"/>
              <a:t>A cultural competence self-assessment checklist will help collect data.</a:t>
            </a:r>
          </a:p>
          <a:p>
            <a:endParaRPr lang="en-US" dirty="0"/>
          </a:p>
          <a:p>
            <a:r>
              <a:rPr lang="en-US" dirty="0"/>
              <a:t>Data analysis will be conducted through </a:t>
            </a:r>
            <a:r>
              <a:rPr lang="en-US" dirty="0" err="1"/>
              <a:t>Intellectus</a:t>
            </a:r>
            <a:r>
              <a:rPr lang="en-US" dirty="0"/>
              <a:t> Statistics.</a:t>
            </a:r>
          </a:p>
          <a:p>
            <a:endParaRPr lang="en-US" dirty="0"/>
          </a:p>
          <a:p>
            <a:r>
              <a:rPr lang="en-US" dirty="0"/>
              <a:t>The findings will allow for transferability to other clinical contexts, ensuring that readers draw insights on the significance of cultural competence.</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26</a:t>
            </a:fld>
            <a:endParaRPr lang="en-US"/>
          </a:p>
        </p:txBody>
      </p:sp>
    </p:spTree>
    <p:extLst>
      <p:ext uri="{BB962C8B-B14F-4D97-AF65-F5344CB8AC3E}">
        <p14:creationId xmlns:p14="http://schemas.microsoft.com/office/powerpoint/2010/main" val="152132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practice gap is inadequate cultural competence among nurses in a psychiatric homecare agency. </a:t>
            </a:r>
          </a:p>
          <a:p>
            <a:endParaRPr lang="en-US" dirty="0"/>
          </a:p>
          <a:p>
            <a:r>
              <a:rPr lang="en-US" dirty="0"/>
              <a:t>The paucity of culturally competent care has adverse impressions on patients’ quality of life.</a:t>
            </a:r>
          </a:p>
          <a:p>
            <a:endParaRPr lang="en-US" dirty="0"/>
          </a:p>
          <a:p>
            <a:r>
              <a:rPr lang="en-US" dirty="0"/>
              <a:t> The project will introduce a cultural competency education program in a psych homecare agency. Cultural competence is essential as it empowers patients to feel contented with their clinicians and continuously seek out critical care. </a:t>
            </a:r>
          </a:p>
          <a:p>
            <a:endParaRPr lang="en-US" dirty="0"/>
          </a:p>
          <a:p>
            <a:r>
              <a:rPr lang="en-US" dirty="0"/>
              <a:t>Cultural competence facilitates culturally equitable care for diverse patient populations. Cultural competence training enhances healthcare delivery processes and mitigates abysmal patient outcomes.  </a:t>
            </a:r>
          </a:p>
          <a:p>
            <a:endParaRPr lang="en-US" dirty="0"/>
          </a:p>
          <a:p>
            <a:r>
              <a:rPr lang="en-US" dirty="0"/>
              <a:t>In minority populations, mental health conditions are often underdiagnosed and undertreated due to a growing diverse patient population that the psychiatric nursing workforce does not fully meet. </a:t>
            </a:r>
          </a:p>
          <a:p>
            <a:endParaRPr lang="en-US" dirty="0"/>
          </a:p>
          <a:p>
            <a:r>
              <a:rPr lang="en-US" dirty="0"/>
              <a:t>There is a growing need to train the workforce in cultural competence.</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3</a:t>
            </a:fld>
            <a:endParaRPr lang="en-US"/>
          </a:p>
        </p:txBody>
      </p:sp>
    </p:spTree>
    <p:extLst>
      <p:ext uri="{BB962C8B-B14F-4D97-AF65-F5344CB8AC3E}">
        <p14:creationId xmlns:p14="http://schemas.microsoft.com/office/powerpoint/2010/main" val="410091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13.4% of the U.S. population identify as African Americans, yet there are only 5.6% of registered psychiatric nurses. The underrepresentation of minority healthcare workers suggests a lack of cultural diversity in the workforce, decreasing the capacity to provide culturally competent care. </a:t>
            </a:r>
          </a:p>
          <a:p>
            <a:r>
              <a:rPr lang="en-US" dirty="0"/>
              <a:t> The lack of cultural understanding hinders nurses in providing culturally competent care to patients from diverse backgrounds.</a:t>
            </a:r>
          </a:p>
          <a:p>
            <a:endParaRPr lang="en-US" dirty="0"/>
          </a:p>
          <a:p>
            <a:r>
              <a:rPr lang="en-US" dirty="0"/>
              <a:t>Clinicians’ cultural ineffectiveness can lead to language obstacles and inadequate interpreter services.</a:t>
            </a:r>
          </a:p>
          <a:p>
            <a:endParaRPr lang="en-US" dirty="0"/>
          </a:p>
          <a:p>
            <a:r>
              <a:rPr lang="en-US" dirty="0"/>
              <a:t> The deficit in satisfactory cultural competence is a pressing concern that has undesirable repercussions on nurses’ levels of cultural competence and healthcare delivery processes.</a:t>
            </a:r>
          </a:p>
          <a:p>
            <a:endParaRPr lang="en-US" dirty="0"/>
          </a:p>
          <a:p>
            <a:r>
              <a:rPr lang="en-US" dirty="0"/>
              <a:t>A culturally maladroit healthcare personnel may perpetuate manifold health inequalities like microaggressions, stereotypes, and discrimination.</a:t>
            </a:r>
          </a:p>
          <a:p>
            <a:endParaRPr lang="en-US" dirty="0"/>
          </a:p>
          <a:p>
            <a:r>
              <a:rPr lang="en-US" dirty="0"/>
              <a:t>Many nurses lack formal training in cultural competence, leading to challenges in communication, reduced trust between patients and nurses, and potential disparities in care quality.</a:t>
            </a:r>
          </a:p>
          <a:p>
            <a:endParaRPr lang="en-US" dirty="0"/>
          </a:p>
          <a:p>
            <a:r>
              <a:rPr lang="en-US" dirty="0"/>
              <a:t>When nurses lack adequate opportunities for developing cultural competence, such as training, they may struggle to adapt to their local cultural context. </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4</a:t>
            </a:fld>
            <a:endParaRPr lang="en-US"/>
          </a:p>
        </p:txBody>
      </p:sp>
    </p:spTree>
    <p:extLst>
      <p:ext uri="{BB962C8B-B14F-4D97-AF65-F5344CB8AC3E}">
        <p14:creationId xmlns:p14="http://schemas.microsoft.com/office/powerpoint/2010/main" val="142079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competence equips nurses with the ability to deliver equitable care that aligns with patients’ needs.</a:t>
            </a:r>
          </a:p>
          <a:p>
            <a:endParaRPr lang="en-US" dirty="0"/>
          </a:p>
          <a:p>
            <a:r>
              <a:rPr lang="en-US" dirty="0"/>
              <a:t>A deficit in cultural competence among psych nurses can perpetuate unnecessary medical errors, ameliorating the efficacy of the delivery of psych care.</a:t>
            </a:r>
          </a:p>
          <a:p>
            <a:endParaRPr lang="en-US" dirty="0"/>
          </a:p>
          <a:p>
            <a:r>
              <a:rPr lang="en-US" dirty="0"/>
              <a:t>Providers’ negative stereotypes regarding may elevate cultural insensitivity and reluctance to resolve diversity in patient interactions.</a:t>
            </a:r>
          </a:p>
          <a:p>
            <a:endParaRPr lang="en-US" dirty="0"/>
          </a:p>
          <a:p>
            <a:r>
              <a:rPr lang="en-US" dirty="0"/>
              <a:t>Cultural ineptitude makes nurses biased and they may presume patients are disinterested in receiving care.</a:t>
            </a:r>
          </a:p>
          <a:p>
            <a:endParaRPr lang="en-US" dirty="0"/>
          </a:p>
          <a:p>
            <a:r>
              <a:rPr lang="en-US" dirty="0"/>
              <a:t>Nurses may have microaggressions which may contribute to health inequities and discrimination, derailing healthcare delivery procedures.</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5</a:t>
            </a:fld>
            <a:endParaRPr lang="en-US"/>
          </a:p>
        </p:txBody>
      </p:sp>
    </p:spTree>
    <p:extLst>
      <p:ext uri="{BB962C8B-B14F-4D97-AF65-F5344CB8AC3E}">
        <p14:creationId xmlns:p14="http://schemas.microsoft.com/office/powerpoint/2010/main" val="224320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essential to implement a cultural competence program to enhance nurses’ cultural awareness, knowledge, and expertise. </a:t>
            </a:r>
          </a:p>
          <a:p>
            <a:endParaRPr lang="en-US" dirty="0"/>
          </a:p>
          <a:p>
            <a:r>
              <a:rPr lang="en-US" dirty="0"/>
              <a:t>The program is essential in equipping nurses with the cultural aptitude to deliver culturally sensitive and compassionate care that aligns with the patients’ cultural specifications.</a:t>
            </a:r>
          </a:p>
          <a:p>
            <a:endParaRPr lang="en-US" dirty="0"/>
          </a:p>
          <a:p>
            <a:r>
              <a:rPr lang="en-US" dirty="0"/>
              <a:t>Educating nursing scholars enables them to be culturally aware, diverse, skilled, and confident in their work with patients from diverse cultural backgrounds.</a:t>
            </a:r>
          </a:p>
          <a:p>
            <a:endParaRPr lang="en-US" dirty="0"/>
          </a:p>
          <a:p>
            <a:r>
              <a:rPr lang="en-US" dirty="0"/>
              <a:t>Nurse leaders and managers tailor innovative stratagems to execute decisions and inspire cultural competence behavior.</a:t>
            </a:r>
          </a:p>
          <a:p>
            <a:endParaRPr lang="en-US" dirty="0"/>
          </a:p>
          <a:p>
            <a:r>
              <a:rPr lang="en-US" dirty="0"/>
              <a:t>In research, cultural competence enables researchers to integrate conventional and comprehensive training tactics and communicate the impact of cultural awareness. </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6</a:t>
            </a:fld>
            <a:endParaRPr lang="en-US"/>
          </a:p>
        </p:txBody>
      </p:sp>
    </p:spTree>
    <p:extLst>
      <p:ext uri="{BB962C8B-B14F-4D97-AF65-F5344CB8AC3E}">
        <p14:creationId xmlns:p14="http://schemas.microsoft.com/office/powerpoint/2010/main" val="33967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purpose of this study is to train psychiatric nurses in cultural competence to enhance their cultural awareness and sensitivity.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Collect quantitative data on cultural competence training using the "Central Vancouver Island Multicultural Society Cultural Competence Self-Assessment Checklist.“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Collect demographic survey to gauge participants’ traits like gender, nursing experience, age, and education level.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Administer confidence scale pretest and posttest to assess participants’ confidence levels in providing culturally competent care.</a:t>
            </a:r>
          </a:p>
        </p:txBody>
      </p:sp>
      <p:sp>
        <p:nvSpPr>
          <p:cNvPr id="4" name="Slide Number Placeholder 3"/>
          <p:cNvSpPr>
            <a:spLocks noGrp="1"/>
          </p:cNvSpPr>
          <p:nvPr>
            <p:ph type="sldNum" sz="quarter" idx="5"/>
          </p:nvPr>
        </p:nvSpPr>
        <p:spPr/>
        <p:txBody>
          <a:bodyPr/>
          <a:lstStyle/>
          <a:p>
            <a:fld id="{78189B18-A811-4A8B-B906-C18BE4634856}" type="slidenum">
              <a:rPr lang="en-US" smtClean="0"/>
              <a:t>7</a:t>
            </a:fld>
            <a:endParaRPr lang="en-US"/>
          </a:p>
        </p:txBody>
      </p:sp>
    </p:spTree>
    <p:extLst>
      <p:ext uri="{BB962C8B-B14F-4D97-AF65-F5344CB8AC3E}">
        <p14:creationId xmlns:p14="http://schemas.microsoft.com/office/powerpoint/2010/main" val="154266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“Does the implementation of a culturally competent educational intervention improve the competence for psychiatric mental health registered nurses?”</a:t>
            </a: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8</a:t>
            </a:fld>
            <a:endParaRPr lang="en-US"/>
          </a:p>
        </p:txBody>
      </p:sp>
    </p:spTree>
    <p:extLst>
      <p:ext uri="{BB962C8B-B14F-4D97-AF65-F5344CB8AC3E}">
        <p14:creationId xmlns:p14="http://schemas.microsoft.com/office/powerpoint/2010/main" val="130664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buFont typeface="Wingdings" panose="05000000000000000000" pitchFamily="2" charset="2"/>
              <a:buChar char="q"/>
            </a:pPr>
            <a:r>
              <a:rPr lang="en-US" b="1" dirty="0"/>
              <a:t> </a:t>
            </a:r>
            <a:r>
              <a:rPr lang="en-US" sz="2400" b="1" dirty="0">
                <a:latin typeface="Arial" panose="020B0604020202020204" pitchFamily="34" charset="0"/>
                <a:cs typeface="Arial" panose="020B0604020202020204" pitchFamily="34" charset="0"/>
              </a:rPr>
              <a:t>Improved nurses cultural awareness: </a:t>
            </a:r>
            <a:r>
              <a:rPr lang="en-US" sz="2400" dirty="0">
                <a:latin typeface="Arial" panose="020B0604020202020204" pitchFamily="34" charset="0"/>
                <a:cs typeface="Arial" panose="020B0604020202020204" pitchFamily="34" charset="0"/>
              </a:rPr>
              <a:t>Training healthcare providers can profoundly increase nurses’ cultural awareness in culturally varied contexts. These findings correlate with the project's objectives, which seek to improve the provider's cultural awareness, which is a key cultural competence construct.</a:t>
            </a:r>
          </a:p>
          <a:p>
            <a:pPr fontAlgn="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fontAlgn="t">
              <a:buFont typeface="Wingdings" panose="05000000000000000000" pitchFamily="2" charset="2"/>
              <a:buChar char="q"/>
            </a:pP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 influence of cultural competence education: </a:t>
            </a:r>
            <a:r>
              <a:rPr lang="en-US" sz="2400" dirty="0">
                <a:latin typeface="Arial" panose="020B0604020202020204" pitchFamily="34" charset="0"/>
                <a:cs typeface="Arial" panose="020B0604020202020204" pitchFamily="34" charset="0"/>
              </a:rPr>
              <a:t>It is imperative to implement cultural competence education to enhance the competence of healthcare providers. Per se, a culturally competent workforce can improve the delivery of healthcare services and guarantee optimal patient experiences along with outcomes</a:t>
            </a:r>
          </a:p>
          <a:p>
            <a:pPr fontAlgn="t">
              <a:buFont typeface="Wingdings" panose="05000000000000000000" pitchFamily="2" charset="2"/>
              <a:buNone/>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400" b="1" dirty="0">
                <a:solidFill>
                  <a:prstClr val="black">
                    <a:lumMod val="75000"/>
                    <a:lumOff val="25000"/>
                  </a:prstClr>
                </a:solidFill>
                <a:latin typeface="Arial" panose="020B0604020202020204" pitchFamily="34" charset="0"/>
                <a:cs typeface="Arial" panose="020B0604020202020204" pitchFamily="34" charset="0"/>
              </a:rPr>
              <a:t> Cultural Competence in Nurses: Cultural Knowledge and Skills. </a:t>
            </a:r>
            <a:r>
              <a:rPr lang="en-US" sz="2400" dirty="0">
                <a:solidFill>
                  <a:prstClr val="black">
                    <a:lumMod val="75000"/>
                    <a:lumOff val="25000"/>
                  </a:prstClr>
                </a:solidFill>
                <a:latin typeface="Arial" panose="020B0604020202020204" pitchFamily="34" charset="0"/>
                <a:cs typeface="Arial" panose="020B0604020202020204" pitchFamily="34" charset="0"/>
              </a:rPr>
              <a:t>Cultural competence education and training expand healthcare providers' cultural knowledge and skills. As such, this aligns with the project's objectives to escalate mental health nurses’ cultural competence to achieve optimal health outcomes during delivery processes.</a:t>
            </a:r>
            <a:endParaRPr lang="en-US" sz="2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9</a:t>
            </a:fld>
            <a:endParaRPr lang="en-US"/>
          </a:p>
        </p:txBody>
      </p:sp>
    </p:spTree>
    <p:extLst>
      <p:ext uri="{BB962C8B-B14F-4D97-AF65-F5344CB8AC3E}">
        <p14:creationId xmlns:p14="http://schemas.microsoft.com/office/powerpoint/2010/main" val="224383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008C4E-D98F-744A-BF44-41EC7D36738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40287874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7916631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8112685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d Title Slide">
    <p:bg>
      <p:bgPr>
        <a:solidFill>
          <a:srgbClr val="A5223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718E4D-98EE-0A4A-AE56-B7F29E5BCE9C}"/>
              </a:ext>
            </a:extLst>
          </p:cNvPr>
          <p:cNvPicPr>
            <a:picLocks noChangeAspect="1"/>
          </p:cNvPicPr>
          <p:nvPr userDrawn="1"/>
        </p:nvPicPr>
        <p:blipFill rotWithShape="1">
          <a:blip r:embed="rId2">
            <a:alphaModFix amt="20000"/>
          </a:blip>
          <a:srcRect t="31713" r="38266" b="32960"/>
          <a:stretch/>
        </p:blipFill>
        <p:spPr>
          <a:xfrm>
            <a:off x="2931202" y="0"/>
            <a:ext cx="9260799" cy="6858000"/>
          </a:xfrm>
          <a:prstGeom prst="rect">
            <a:avLst/>
          </a:prstGeom>
        </p:spPr>
      </p:pic>
      <p:sp>
        <p:nvSpPr>
          <p:cNvPr id="2" name="Title 1">
            <a:extLst>
              <a:ext uri="{FF2B5EF4-FFF2-40B4-BE49-F238E27FC236}">
                <a16:creationId xmlns:a16="http://schemas.microsoft.com/office/drawing/2014/main" id="{2488E763-F84F-BA45-B2AD-E75A6C52F8CE}"/>
              </a:ext>
            </a:extLst>
          </p:cNvPr>
          <p:cNvSpPr>
            <a:spLocks noGrp="1"/>
          </p:cNvSpPr>
          <p:nvPr>
            <p:ph type="ctrTitle" hasCustomPrompt="1"/>
          </p:nvPr>
        </p:nvSpPr>
        <p:spPr>
          <a:xfrm>
            <a:off x="189472" y="2"/>
            <a:ext cx="7062977" cy="1992923"/>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 GOES HERE</a:t>
            </a:r>
          </a:p>
        </p:txBody>
      </p:sp>
      <p:sp>
        <p:nvSpPr>
          <p:cNvPr id="3" name="Subtitle 2">
            <a:extLst>
              <a:ext uri="{FF2B5EF4-FFF2-40B4-BE49-F238E27FC236}">
                <a16:creationId xmlns:a16="http://schemas.microsoft.com/office/drawing/2014/main" id="{B2A49C21-308A-1B4C-AA7B-B05347299521}"/>
              </a:ext>
            </a:extLst>
          </p:cNvPr>
          <p:cNvSpPr>
            <a:spLocks noGrp="1"/>
          </p:cNvSpPr>
          <p:nvPr>
            <p:ph type="subTitle" idx="1" hasCustomPrompt="1"/>
          </p:nvPr>
        </p:nvSpPr>
        <p:spPr>
          <a:xfrm>
            <a:off x="189472" y="2601119"/>
            <a:ext cx="7062977" cy="1655762"/>
          </a:xfrm>
          <a:prstGeom prst="rect">
            <a:avLst/>
          </a:prstGeom>
        </p:spPr>
        <p:txBody>
          <a:bodyPr>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Your Name or Department</a:t>
            </a:r>
          </a:p>
        </p:txBody>
      </p:sp>
      <p:pic>
        <p:nvPicPr>
          <p:cNvPr id="9" name="Picture 8">
            <a:extLst>
              <a:ext uri="{FF2B5EF4-FFF2-40B4-BE49-F238E27FC236}">
                <a16:creationId xmlns:a16="http://schemas.microsoft.com/office/drawing/2014/main" id="{49D12A75-94E2-EF4C-BA95-6CF5CCC4B712}"/>
              </a:ext>
            </a:extLst>
          </p:cNvPr>
          <p:cNvPicPr>
            <a:picLocks noChangeAspect="1"/>
          </p:cNvPicPr>
          <p:nvPr/>
        </p:nvPicPr>
        <p:blipFill>
          <a:blip r:embed="rId3"/>
          <a:stretch>
            <a:fillRect/>
          </a:stretch>
        </p:blipFill>
        <p:spPr>
          <a:xfrm>
            <a:off x="300682" y="6288863"/>
            <a:ext cx="2989367" cy="376920"/>
          </a:xfrm>
          <a:prstGeom prst="rect">
            <a:avLst/>
          </a:prstGeom>
        </p:spPr>
      </p:pic>
      <p:sp>
        <p:nvSpPr>
          <p:cNvPr id="11" name="Rectangle 10">
            <a:extLst>
              <a:ext uri="{FF2B5EF4-FFF2-40B4-BE49-F238E27FC236}">
                <a16:creationId xmlns:a16="http://schemas.microsoft.com/office/drawing/2014/main" id="{39CF7B17-D045-7C46-B2F6-940B6AB7867F}"/>
              </a:ext>
            </a:extLst>
          </p:cNvPr>
          <p:cNvSpPr/>
          <p:nvPr/>
        </p:nvSpPr>
        <p:spPr>
          <a:xfrm>
            <a:off x="189470" y="2217393"/>
            <a:ext cx="2253007" cy="7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4895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E24F-F6D5-4F4A-B145-8591EBE716AB}"/>
              </a:ext>
            </a:extLst>
          </p:cNvPr>
          <p:cNvSpPr>
            <a:spLocks noGrp="1"/>
          </p:cNvSpPr>
          <p:nvPr>
            <p:ph type="title" hasCustomPrompt="1"/>
          </p:nvPr>
        </p:nvSpPr>
        <p:spPr>
          <a:xfrm>
            <a:off x="296958" y="329186"/>
            <a:ext cx="11598084" cy="530225"/>
          </a:xfrm>
          <a:prstGeom prst="rect">
            <a:avLst/>
          </a:prstGeo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4" name="Text Placeholder 3">
            <a:extLst>
              <a:ext uri="{FF2B5EF4-FFF2-40B4-BE49-F238E27FC236}">
                <a16:creationId xmlns:a16="http://schemas.microsoft.com/office/drawing/2014/main" id="{FD479224-6DD0-584C-98F9-695A89E5D1A8}"/>
              </a:ext>
            </a:extLst>
          </p:cNvPr>
          <p:cNvSpPr>
            <a:spLocks noGrp="1"/>
          </p:cNvSpPr>
          <p:nvPr>
            <p:ph type="body" sz="half" idx="2" hasCustomPrompt="1"/>
          </p:nvPr>
        </p:nvSpPr>
        <p:spPr>
          <a:xfrm>
            <a:off x="296958" y="1124712"/>
            <a:ext cx="11598084" cy="5120640"/>
          </a:xfrm>
          <a:prstGeom prst="rect">
            <a:avLst/>
          </a:prstGeom>
        </p:spPr>
        <p:txBody>
          <a:bodyPr>
            <a:norm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pic>
        <p:nvPicPr>
          <p:cNvPr id="17" name="Picture 16">
            <a:extLst>
              <a:ext uri="{FF2B5EF4-FFF2-40B4-BE49-F238E27FC236}">
                <a16:creationId xmlns:a16="http://schemas.microsoft.com/office/drawing/2014/main" id="{A364C629-68BA-0542-B328-B38A2EDE2EB7}"/>
              </a:ext>
            </a:extLst>
          </p:cNvPr>
          <p:cNvPicPr>
            <a:picLocks noChangeAspect="1"/>
          </p:cNvPicPr>
          <p:nvPr/>
        </p:nvPicPr>
        <p:blipFill>
          <a:blip r:embed="rId2"/>
          <a:stretch>
            <a:fillRect/>
          </a:stretch>
        </p:blipFill>
        <p:spPr>
          <a:xfrm>
            <a:off x="400878" y="6467004"/>
            <a:ext cx="2021375" cy="259264"/>
          </a:xfrm>
          <a:prstGeom prst="rect">
            <a:avLst/>
          </a:prstGeom>
        </p:spPr>
      </p:pic>
      <p:sp>
        <p:nvSpPr>
          <p:cNvPr id="18" name="Slide Number Placeholder 5">
            <a:extLst>
              <a:ext uri="{FF2B5EF4-FFF2-40B4-BE49-F238E27FC236}">
                <a16:creationId xmlns:a16="http://schemas.microsoft.com/office/drawing/2014/main" id="{BBA92736-524A-5345-9D79-CEC0E63BBE02}"/>
              </a:ext>
            </a:extLst>
          </p:cNvPr>
          <p:cNvSpPr>
            <a:spLocks noGrp="1"/>
          </p:cNvSpPr>
          <p:nvPr>
            <p:ph type="sldNum" sz="quarter" idx="12"/>
          </p:nvPr>
        </p:nvSpPr>
        <p:spPr>
          <a:xfrm>
            <a:off x="9337713" y="6356352"/>
            <a:ext cx="2743200" cy="365125"/>
          </a:xfrm>
          <a:prstGeom prst="rect">
            <a:avLst/>
          </a:prstGeom>
        </p:spPr>
        <p:txBody>
          <a:bodyPr/>
          <a:lstStyle>
            <a:lvl1pPr algn="r">
              <a:defRPr/>
            </a:lvl1pPr>
          </a:lstStyle>
          <a:p>
            <a:fld id="{98B8C7A4-C360-8642-B75B-C27E4AF34731}" type="slidenum">
              <a:rPr lang="en-US" smtClean="0"/>
              <a:pPr/>
              <a:t>‹#›</a:t>
            </a:fld>
            <a:endParaRPr lang="en-US"/>
          </a:p>
        </p:txBody>
      </p:sp>
      <p:cxnSp>
        <p:nvCxnSpPr>
          <p:cNvPr id="19" name="Straight Connector 18">
            <a:extLst>
              <a:ext uri="{FF2B5EF4-FFF2-40B4-BE49-F238E27FC236}">
                <a16:creationId xmlns:a16="http://schemas.microsoft.com/office/drawing/2014/main" id="{49F85466-72A2-B647-A99A-8B113D1FA599}"/>
              </a:ext>
            </a:extLst>
          </p:cNvPr>
          <p:cNvCxnSpPr>
            <a:cxnSpLocks/>
          </p:cNvCxnSpPr>
          <p:nvPr/>
        </p:nvCxnSpPr>
        <p:spPr>
          <a:xfrm>
            <a:off x="403413" y="6239435"/>
            <a:ext cx="11573435" cy="8966"/>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C062418D-36A9-4FA7-9D1A-2AA02C4396AD}"/>
              </a:ext>
            </a:extLst>
          </p:cNvPr>
          <p:cNvSpPr/>
          <p:nvPr/>
        </p:nvSpPr>
        <p:spPr>
          <a:xfrm>
            <a:off x="506324" y="952385"/>
            <a:ext cx="1894185" cy="6095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540007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5C89ED-023D-A440-A1D2-647C4F2F814F}"/>
              </a:ext>
            </a:extLst>
          </p:cNvPr>
          <p:cNvSpPr>
            <a:spLocks noGrp="1"/>
          </p:cNvSpPr>
          <p:nvPr>
            <p:ph type="pic" sz="quarter" idx="15"/>
          </p:nvPr>
        </p:nvSpPr>
        <p:spPr>
          <a:xfrm>
            <a:off x="6449569" y="0"/>
            <a:ext cx="5742432" cy="6858000"/>
          </a:xfrm>
        </p:spPr>
        <p:txBody>
          <a:bodyPr>
            <a:normAutofit/>
          </a:bodyPr>
          <a:lstStyle>
            <a:lvl1pPr>
              <a:defRPr sz="2400">
                <a:latin typeface="Arial" panose="020B0604020202020204" pitchFamily="34" charset="0"/>
                <a:cs typeface="Arial" panose="020B0604020202020204" pitchFamily="34" charset="0"/>
              </a:defRPr>
            </a:lvl1pPr>
          </a:lstStyle>
          <a:p>
            <a:r>
              <a:rPr lang="en-US"/>
              <a:t>Click icon to add picture</a:t>
            </a:r>
          </a:p>
        </p:txBody>
      </p:sp>
      <p:sp>
        <p:nvSpPr>
          <p:cNvPr id="4" name="Text Placeholder 3">
            <a:extLst>
              <a:ext uri="{FF2B5EF4-FFF2-40B4-BE49-F238E27FC236}">
                <a16:creationId xmlns:a16="http://schemas.microsoft.com/office/drawing/2014/main" id="{FF80E9A2-C117-5643-AB15-391DA6470508}"/>
              </a:ext>
            </a:extLst>
          </p:cNvPr>
          <p:cNvSpPr>
            <a:spLocks noGrp="1"/>
          </p:cNvSpPr>
          <p:nvPr>
            <p:ph type="body" sz="half" idx="2" hasCustomPrompt="1"/>
          </p:nvPr>
        </p:nvSpPr>
        <p:spPr>
          <a:xfrm>
            <a:off x="400877" y="1644791"/>
            <a:ext cx="5269289" cy="3811588"/>
          </a:xfrm>
          <a:prstGeom prst="rect">
            <a:avLst/>
          </a:prstGeom>
        </p:spPr>
        <p:txBody>
          <a:bodyPr>
            <a:no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6" name="Text Placeholder 3">
            <a:extLst>
              <a:ext uri="{FF2B5EF4-FFF2-40B4-BE49-F238E27FC236}">
                <a16:creationId xmlns:a16="http://schemas.microsoft.com/office/drawing/2014/main" id="{442E7024-2ABE-4345-B80F-17E23735ED9B}"/>
              </a:ext>
            </a:extLst>
          </p:cNvPr>
          <p:cNvSpPr>
            <a:spLocks noGrp="1"/>
          </p:cNvSpPr>
          <p:nvPr>
            <p:ph type="body" sz="half" idx="14" hasCustomPrompt="1"/>
          </p:nvPr>
        </p:nvSpPr>
        <p:spPr>
          <a:xfrm>
            <a:off x="403501" y="265313"/>
            <a:ext cx="5266665" cy="890693"/>
          </a:xfrm>
          <a:prstGeom prst="rect">
            <a:avLst/>
          </a:prstGeom>
        </p:spPr>
        <p:txBody>
          <a:bodyPr>
            <a:normAutofit/>
          </a:bodyPr>
          <a:lstStyle>
            <a:lvl1pPr marL="0" indent="0">
              <a:buNone/>
              <a:defRPr sz="4000" b="1"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Title Goes Here</a:t>
            </a:r>
          </a:p>
        </p:txBody>
      </p:sp>
      <p:pic>
        <p:nvPicPr>
          <p:cNvPr id="20" name="Picture 19">
            <a:extLst>
              <a:ext uri="{FF2B5EF4-FFF2-40B4-BE49-F238E27FC236}">
                <a16:creationId xmlns:a16="http://schemas.microsoft.com/office/drawing/2014/main" id="{C155B1CA-121A-D043-A7CA-6F3385E5036A}"/>
              </a:ext>
            </a:extLst>
          </p:cNvPr>
          <p:cNvPicPr>
            <a:picLocks noChangeAspect="1"/>
          </p:cNvPicPr>
          <p:nvPr/>
        </p:nvPicPr>
        <p:blipFill>
          <a:blip r:embed="rId2"/>
          <a:stretch>
            <a:fillRect/>
          </a:stretch>
        </p:blipFill>
        <p:spPr>
          <a:xfrm>
            <a:off x="400878" y="6467004"/>
            <a:ext cx="2021375" cy="259264"/>
          </a:xfrm>
          <a:prstGeom prst="rect">
            <a:avLst/>
          </a:prstGeom>
        </p:spPr>
      </p:pic>
      <p:sp>
        <p:nvSpPr>
          <p:cNvPr id="21" name="Slide Number Placeholder 5">
            <a:extLst>
              <a:ext uri="{FF2B5EF4-FFF2-40B4-BE49-F238E27FC236}">
                <a16:creationId xmlns:a16="http://schemas.microsoft.com/office/drawing/2014/main" id="{892473E8-8253-F747-A985-F88B5C608AB5}"/>
              </a:ext>
            </a:extLst>
          </p:cNvPr>
          <p:cNvSpPr txBox="1">
            <a:spLocks/>
          </p:cNvSpPr>
          <p:nvPr/>
        </p:nvSpPr>
        <p:spPr>
          <a:xfrm>
            <a:off x="9349905" y="6356352"/>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B8C7A4-C360-8642-B75B-C27E4AF34731}" type="slidenum">
              <a:rPr lang="en-US" sz="1350" smtClean="0">
                <a:solidFill>
                  <a:schemeClr val="bg1"/>
                </a:solidFill>
              </a:rPr>
              <a:pPr/>
              <a:t>‹#›</a:t>
            </a:fld>
            <a:endParaRPr lang="en-US" sz="1350">
              <a:solidFill>
                <a:schemeClr val="bg1"/>
              </a:solidFill>
            </a:endParaRPr>
          </a:p>
        </p:txBody>
      </p:sp>
    </p:spTree>
    <p:extLst>
      <p:ext uri="{BB962C8B-B14F-4D97-AF65-F5344CB8AC3E}">
        <p14:creationId xmlns:p14="http://schemas.microsoft.com/office/powerpoint/2010/main" val="42903923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ed Bar Tex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D64E24F-F6D5-4F4A-B145-8591EBE716AB}"/>
              </a:ext>
            </a:extLst>
          </p:cNvPr>
          <p:cNvSpPr>
            <a:spLocks noGrp="1"/>
          </p:cNvSpPr>
          <p:nvPr>
            <p:ph type="title" hasCustomPrompt="1"/>
          </p:nvPr>
        </p:nvSpPr>
        <p:spPr>
          <a:xfrm>
            <a:off x="296958" y="329186"/>
            <a:ext cx="11598084" cy="530225"/>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4" name="Text Placeholder 3">
            <a:extLst>
              <a:ext uri="{FF2B5EF4-FFF2-40B4-BE49-F238E27FC236}">
                <a16:creationId xmlns:a16="http://schemas.microsoft.com/office/drawing/2014/main" id="{FD479224-6DD0-584C-98F9-695A89E5D1A8}"/>
              </a:ext>
            </a:extLst>
          </p:cNvPr>
          <p:cNvSpPr>
            <a:spLocks noGrp="1"/>
          </p:cNvSpPr>
          <p:nvPr>
            <p:ph type="body" sz="half" idx="2"/>
          </p:nvPr>
        </p:nvSpPr>
        <p:spPr>
          <a:xfrm>
            <a:off x="296958" y="1124712"/>
            <a:ext cx="11598084" cy="5120640"/>
          </a:xfrm>
          <a:prstGeom prst="rect">
            <a:avLst/>
          </a:prstGeom>
        </p:spPr>
        <p:txBody>
          <a:bodyPr>
            <a:normAutofit/>
          </a:bodyPr>
          <a:lstStyle>
            <a:lvl1pPr marL="342900" marR="0" indent="-342900" algn="l" defTabSz="685800" rtl="0" eaLnBrk="1" fontAlgn="auto" latinLnBrk="0" hangingPunct="1">
              <a:lnSpc>
                <a:spcPct val="90000"/>
              </a:lnSpc>
              <a:spcBef>
                <a:spcPts val="750"/>
              </a:spcBef>
              <a:spcAft>
                <a:spcPts val="0"/>
              </a:spcAft>
              <a:buClr>
                <a:srgbClr val="990005"/>
              </a:buClr>
              <a:buSzTx/>
              <a:buFont typeface="Wingdings" panose="05000000000000000000" pitchFamily="2" charset="2"/>
              <a:buChar char="§"/>
              <a:tabLst/>
              <a:defRPr sz="2400" b="0" i="0">
                <a:latin typeface="Arial" panose="020B0604020202020204" pitchFamily="34" charset="0"/>
                <a:cs typeface="Arial" panose="020B0604020202020204" pitchFamily="34" charset="0"/>
              </a:defRPr>
            </a:lvl1pPr>
            <a:lvl2pPr marL="514350" indent="-171450">
              <a:buClr>
                <a:srgbClr val="E89D00"/>
              </a:buClr>
              <a:buFont typeface="Wingdings" panose="05000000000000000000" pitchFamily="2" charset="2"/>
              <a:buChar char="§"/>
              <a:defRPr sz="18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a:p>
            <a:pPr lvl="1"/>
            <a:r>
              <a:rPr lang="en-US"/>
              <a:t>Test</a:t>
            </a:r>
          </a:p>
          <a:p>
            <a:pPr lvl="0"/>
            <a:endParaRPr lang="en-US"/>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15" name="Slide Number Placeholder 5">
            <a:extLst>
              <a:ext uri="{FF2B5EF4-FFF2-40B4-BE49-F238E27FC236}">
                <a16:creationId xmlns:a16="http://schemas.microsoft.com/office/drawing/2014/main" id="{BFB16186-0754-EA4D-B223-3809123321D4}"/>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Tree>
    <p:extLst>
      <p:ext uri="{BB962C8B-B14F-4D97-AF65-F5344CB8AC3E}">
        <p14:creationId xmlns:p14="http://schemas.microsoft.com/office/powerpoint/2010/main" val="16866578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 Bar Statemen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15" name="Slide Number Placeholder 5">
            <a:extLst>
              <a:ext uri="{FF2B5EF4-FFF2-40B4-BE49-F238E27FC236}">
                <a16:creationId xmlns:a16="http://schemas.microsoft.com/office/drawing/2014/main" id="{BFB16186-0754-EA4D-B223-3809123321D4}"/>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
        <p:nvSpPr>
          <p:cNvPr id="8" name="Title 1">
            <a:extLst>
              <a:ext uri="{FF2B5EF4-FFF2-40B4-BE49-F238E27FC236}">
                <a16:creationId xmlns:a16="http://schemas.microsoft.com/office/drawing/2014/main" id="{D287F98B-50D7-5B44-B332-981C7D648EBD}"/>
              </a:ext>
            </a:extLst>
          </p:cNvPr>
          <p:cNvSpPr>
            <a:spLocks noGrp="1"/>
          </p:cNvSpPr>
          <p:nvPr>
            <p:ph type="title" hasCustomPrompt="1"/>
          </p:nvPr>
        </p:nvSpPr>
        <p:spPr>
          <a:xfrm>
            <a:off x="1134036" y="1189796"/>
            <a:ext cx="9923928" cy="2467804"/>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Single Heading Statement </a:t>
            </a:r>
            <a:br>
              <a:rPr lang="en-US"/>
            </a:br>
            <a:r>
              <a:rPr lang="en-US"/>
              <a:t>Can Go Here</a:t>
            </a:r>
          </a:p>
        </p:txBody>
      </p:sp>
    </p:spTree>
    <p:extLst>
      <p:ext uri="{BB962C8B-B14F-4D97-AF65-F5344CB8AC3E}">
        <p14:creationId xmlns:p14="http://schemas.microsoft.com/office/powerpoint/2010/main" val="30210683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Red Bar Tex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9" name="Text Placeholder 3">
            <a:extLst>
              <a:ext uri="{FF2B5EF4-FFF2-40B4-BE49-F238E27FC236}">
                <a16:creationId xmlns:a16="http://schemas.microsoft.com/office/drawing/2014/main" id="{4ED0EA67-DDD3-2E48-B1D7-4F0A355DF63C}"/>
              </a:ext>
            </a:extLst>
          </p:cNvPr>
          <p:cNvSpPr>
            <a:spLocks noGrp="1"/>
          </p:cNvSpPr>
          <p:nvPr>
            <p:ph type="body" sz="half" idx="13" hasCustomPrompt="1"/>
          </p:nvPr>
        </p:nvSpPr>
        <p:spPr>
          <a:xfrm>
            <a:off x="739392" y="1180998"/>
            <a:ext cx="4986912" cy="537881"/>
          </a:xfrm>
          <a:prstGeom prst="rect">
            <a:avLst/>
          </a:prstGeom>
        </p:spPr>
        <p:txBody>
          <a:bodyPr/>
          <a:lstStyle>
            <a:lvl1pPr marL="0" indent="0">
              <a:buFont typeface="Arial" panose="020B0604020202020204" pitchFamily="34" charset="0"/>
              <a:buNone/>
              <a:defRPr sz="2400" b="1">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Subtitle 1</a:t>
            </a:r>
          </a:p>
          <a:p>
            <a:pPr lvl="0"/>
            <a:endParaRPr lang="en-US"/>
          </a:p>
        </p:txBody>
      </p:sp>
      <p:sp>
        <p:nvSpPr>
          <p:cNvPr id="10" name="Text Placeholder 3">
            <a:extLst>
              <a:ext uri="{FF2B5EF4-FFF2-40B4-BE49-F238E27FC236}">
                <a16:creationId xmlns:a16="http://schemas.microsoft.com/office/drawing/2014/main" id="{70487C49-C271-8547-B863-FF1A134EED89}"/>
              </a:ext>
            </a:extLst>
          </p:cNvPr>
          <p:cNvSpPr>
            <a:spLocks noGrp="1"/>
          </p:cNvSpPr>
          <p:nvPr>
            <p:ph type="body" sz="half" idx="14" hasCustomPrompt="1"/>
          </p:nvPr>
        </p:nvSpPr>
        <p:spPr>
          <a:xfrm>
            <a:off x="6465696" y="1180998"/>
            <a:ext cx="4986912" cy="537881"/>
          </a:xfrm>
          <a:prstGeom prst="rect">
            <a:avLst/>
          </a:prstGeom>
        </p:spPr>
        <p:txBody>
          <a:bodyPr/>
          <a:lstStyle>
            <a:lvl1pPr marL="0" indent="0">
              <a:buFont typeface="Arial" panose="020B0604020202020204" pitchFamily="34" charset="0"/>
              <a:buNone/>
              <a:defRPr sz="2400" b="1">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Subtitle 2</a:t>
            </a:r>
          </a:p>
          <a:p>
            <a:pPr lvl="0"/>
            <a:endParaRPr lang="en-US"/>
          </a:p>
        </p:txBody>
      </p:sp>
      <p:sp>
        <p:nvSpPr>
          <p:cNvPr id="12" name="Text Placeholder 3">
            <a:extLst>
              <a:ext uri="{FF2B5EF4-FFF2-40B4-BE49-F238E27FC236}">
                <a16:creationId xmlns:a16="http://schemas.microsoft.com/office/drawing/2014/main" id="{4AD1AB4E-42C2-1843-802D-D1AF54396F62}"/>
              </a:ext>
            </a:extLst>
          </p:cNvPr>
          <p:cNvSpPr>
            <a:spLocks noGrp="1"/>
          </p:cNvSpPr>
          <p:nvPr>
            <p:ph type="body" sz="half" idx="2" hasCustomPrompt="1"/>
          </p:nvPr>
        </p:nvSpPr>
        <p:spPr>
          <a:xfrm>
            <a:off x="740536" y="1959087"/>
            <a:ext cx="4986912" cy="3731210"/>
          </a:xfrm>
          <a:prstGeom prst="rect">
            <a:avLst/>
          </a:prstGeom>
        </p:spPr>
        <p:txBody>
          <a:bodyPr>
            <a:noAutofit/>
          </a:bodyPr>
          <a:lstStyle>
            <a:lvl1pPr marL="0" indent="0">
              <a:buNone/>
              <a:defRPr sz="20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3" name="Text Placeholder 3">
            <a:extLst>
              <a:ext uri="{FF2B5EF4-FFF2-40B4-BE49-F238E27FC236}">
                <a16:creationId xmlns:a16="http://schemas.microsoft.com/office/drawing/2014/main" id="{750FE2D3-6331-5742-905A-FEB044C53A70}"/>
              </a:ext>
            </a:extLst>
          </p:cNvPr>
          <p:cNvSpPr>
            <a:spLocks noGrp="1"/>
          </p:cNvSpPr>
          <p:nvPr>
            <p:ph type="body" sz="half" idx="16" hasCustomPrompt="1"/>
          </p:nvPr>
        </p:nvSpPr>
        <p:spPr>
          <a:xfrm>
            <a:off x="6467984" y="1919241"/>
            <a:ext cx="4983480" cy="3771056"/>
          </a:xfrm>
          <a:prstGeom prst="rect">
            <a:avLst/>
          </a:prstGeom>
        </p:spPr>
        <p:txBody>
          <a:bodyPr>
            <a:noAutofit/>
          </a:bodyPr>
          <a:lstStyle>
            <a:lvl1pPr marL="0" indent="0">
              <a:buNone/>
              <a:defRPr sz="20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6" name="Title 1">
            <a:extLst>
              <a:ext uri="{FF2B5EF4-FFF2-40B4-BE49-F238E27FC236}">
                <a16:creationId xmlns:a16="http://schemas.microsoft.com/office/drawing/2014/main" id="{B8C3072E-6EAE-304C-BED3-0D73BD6C39A8}"/>
              </a:ext>
            </a:extLst>
          </p:cNvPr>
          <p:cNvSpPr>
            <a:spLocks noGrp="1"/>
          </p:cNvSpPr>
          <p:nvPr>
            <p:ph type="title" hasCustomPrompt="1"/>
          </p:nvPr>
        </p:nvSpPr>
        <p:spPr>
          <a:xfrm>
            <a:off x="296958" y="329186"/>
            <a:ext cx="11598084" cy="530225"/>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17" name="Slide Number Placeholder 5">
            <a:extLst>
              <a:ext uri="{FF2B5EF4-FFF2-40B4-BE49-F238E27FC236}">
                <a16:creationId xmlns:a16="http://schemas.microsoft.com/office/drawing/2014/main" id="{D021185A-99A2-1940-8083-917D80EE8D28}"/>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Tree>
    <p:extLst>
      <p:ext uri="{BB962C8B-B14F-4D97-AF65-F5344CB8AC3E}">
        <p14:creationId xmlns:p14="http://schemas.microsoft.com/office/powerpoint/2010/main" val="9718809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077098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2375338" y="2133601"/>
            <a:ext cx="9435663" cy="3992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111951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3136090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08C4E-D98F-744A-BF44-41EC7D36738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8338372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08C4E-D98F-744A-BF44-41EC7D36738C}"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0097341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008C4E-D98F-744A-BF44-41EC7D36738C}"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412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008C4E-D98F-744A-BF44-41EC7D36738C}"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0930440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08C4E-D98F-744A-BF44-41EC7D36738C}"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5857270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8738426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8820021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08C4E-D98F-744A-BF44-41EC7D36738C}" type="datetimeFigureOut">
              <a:rPr lang="en-US" smtClean="0"/>
              <a:t>3/28/2025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6BCDE-1F70-884F-80BE-49B19D90B090}" type="slidenum">
              <a:rPr lang="en-US" smtClean="0"/>
              <a:t>‹#›</a:t>
            </a:fld>
            <a:endParaRPr lang="en-US"/>
          </a:p>
        </p:txBody>
      </p:sp>
    </p:spTree>
    <p:extLst>
      <p:ext uri="{BB962C8B-B14F-4D97-AF65-F5344CB8AC3E}">
        <p14:creationId xmlns:p14="http://schemas.microsoft.com/office/powerpoint/2010/main" val="8209361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FB5D7F-469D-6644-BBB3-63EFADCABCC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11246-78BC-4349-BDA0-0A28CA6CF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70972-B922-DB44-9795-C7DBBAEC624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0E099D-5D78-9642-B2D6-404A711AD40E}" type="datetime1">
              <a:rPr lang="en-US" smtClean="0"/>
              <a:t>3/28/2025</a:t>
            </a:fld>
            <a:endParaRPr lang="en-US"/>
          </a:p>
        </p:txBody>
      </p:sp>
      <p:sp>
        <p:nvSpPr>
          <p:cNvPr id="5" name="Footer Placeholder 4">
            <a:extLst>
              <a:ext uri="{FF2B5EF4-FFF2-40B4-BE49-F238E27FC236}">
                <a16:creationId xmlns:a16="http://schemas.microsoft.com/office/drawing/2014/main" id="{2D705E9C-5997-4945-A284-71A4AFA1284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0B0EFA-008F-C448-AFF9-9974E9205F72}"/>
              </a:ext>
            </a:extLst>
          </p:cNvPr>
          <p:cNvSpPr>
            <a:spLocks noGrp="1"/>
          </p:cNvSpPr>
          <p:nvPr>
            <p:ph type="sldNum" sz="quarter" idx="4"/>
          </p:nvPr>
        </p:nvSpPr>
        <p:spPr>
          <a:xfrm>
            <a:off x="9244584"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0FDAF2-5D72-7B41-B7D7-E8422DE27ACF}" type="slidenum">
              <a:rPr lang="en-US" smtClean="0"/>
              <a:t>‹#›</a:t>
            </a:fld>
            <a:endParaRPr lang="en-US"/>
          </a:p>
        </p:txBody>
      </p:sp>
    </p:spTree>
    <p:extLst>
      <p:ext uri="{BB962C8B-B14F-4D97-AF65-F5344CB8AC3E}">
        <p14:creationId xmlns:p14="http://schemas.microsoft.com/office/powerpoint/2010/main" val="3383747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02" r:id="rId4"/>
    <p:sldLayoutId id="2147483697" r:id="rId5"/>
    <p:sldLayoutId id="2147483698" r:id="rId6"/>
    <p:sldLayoutId id="2147483699" r:id="rId7"/>
    <p:sldLayoutId id="2147483700"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9472" y="2"/>
            <a:ext cx="11773928" cy="1992923"/>
          </a:xfrm>
        </p:spPr>
        <p:txBody>
          <a:bodyPr>
            <a:normAutofit/>
          </a:bodyPr>
          <a:lstStyle/>
          <a:p>
            <a:pPr algn="ctr" fontAlgn="base"/>
            <a:r>
              <a:rPr lang="en-US" sz="4000" b="1" dirty="0"/>
              <a:t>Cultural Competence Education Training Program in Psychiatric Mental Health Settings</a:t>
            </a:r>
          </a:p>
        </p:txBody>
      </p:sp>
      <p:sp>
        <p:nvSpPr>
          <p:cNvPr id="5123" name="Rectangle 3" descr="Rectangle: Click to edit Master text styles&#10;Second level&#10;Third level&#10;Fourth level&#10;Fifth level"/>
          <p:cNvSpPr>
            <a:spLocks noGrp="1" noChangeArrowheads="1"/>
          </p:cNvSpPr>
          <p:nvPr>
            <p:ph type="subTitle" idx="1"/>
          </p:nvPr>
        </p:nvSpPr>
        <p:spPr>
          <a:xfrm>
            <a:off x="189472" y="2601118"/>
            <a:ext cx="10808728" cy="3393281"/>
          </a:xfrm>
        </p:spPr>
        <p:txBody>
          <a:bodyPr vert="horz" lIns="91440" tIns="45720" rIns="91440" bIns="45720" rtlCol="0" anchor="t">
            <a:normAutofit/>
          </a:bodyPr>
          <a:lstStyle/>
          <a:p>
            <a:pPr algn="ctr"/>
            <a:r>
              <a:rPr lang="en-US" altLang="en-US" sz="2800" dirty="0"/>
              <a:t>Bruce Nsubuga, BSN, RN</a:t>
            </a:r>
          </a:p>
          <a:p>
            <a:pPr algn="ctr"/>
            <a:endParaRPr lang="en-US" altLang="en-US" sz="2800" dirty="0"/>
          </a:p>
          <a:p>
            <a:pPr algn="ctr"/>
            <a:r>
              <a:rPr lang="en-US" altLang="en-US" sz="2800" dirty="0"/>
              <a:t>NU 741</a:t>
            </a:r>
          </a:p>
          <a:p>
            <a:pPr algn="ctr"/>
            <a:endParaRPr lang="en-US" altLang="en-US" sz="2800" dirty="0"/>
          </a:p>
          <a:p>
            <a:pPr algn="ctr"/>
            <a:r>
              <a:rPr lang="en-US" altLang="en-US" sz="2800" dirty="0"/>
              <a:t>Young College of Nursing, Regis College</a:t>
            </a:r>
          </a:p>
        </p:txBody>
      </p:sp>
    </p:spTree>
    <p:extLst>
      <p:ext uri="{BB962C8B-B14F-4D97-AF65-F5344CB8AC3E}">
        <p14:creationId xmlns:p14="http://schemas.microsoft.com/office/powerpoint/2010/main" val="2055236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B715-5A79-9417-D21A-868F74ECA238}"/>
              </a:ext>
            </a:extLst>
          </p:cNvPr>
          <p:cNvSpPr>
            <a:spLocks noGrp="1"/>
          </p:cNvSpPr>
          <p:nvPr>
            <p:ph type="title"/>
          </p:nvPr>
        </p:nvSpPr>
        <p:spPr/>
        <p:txBody>
          <a:bodyPr/>
          <a:lstStyle/>
          <a:p>
            <a:r>
              <a:rPr lang="en-US" dirty="0"/>
              <a:t>Supporting Literature</a:t>
            </a:r>
          </a:p>
        </p:txBody>
      </p:sp>
      <p:sp>
        <p:nvSpPr>
          <p:cNvPr id="3" name="Text Placeholder 2">
            <a:extLst>
              <a:ext uri="{FF2B5EF4-FFF2-40B4-BE49-F238E27FC236}">
                <a16:creationId xmlns:a16="http://schemas.microsoft.com/office/drawing/2014/main" id="{1460E442-1F7B-062A-A173-B0D7DE79D03A}"/>
              </a:ext>
            </a:extLst>
          </p:cNvPr>
          <p:cNvSpPr>
            <a:spLocks noGrp="1"/>
          </p:cNvSpPr>
          <p:nvPr>
            <p:ph type="body" sz="half" idx="2"/>
          </p:nvPr>
        </p:nvSpPr>
        <p:spPr/>
        <p:txBody>
          <a:bodyPr/>
          <a:lstStyle/>
          <a:p>
            <a:r>
              <a:rPr lang="en-US" dirty="0"/>
              <a:t>Cultural competence training boosts quality care and bolsters advancement procedures in healthcare.</a:t>
            </a:r>
          </a:p>
          <a:p>
            <a:r>
              <a:rPr lang="en-US" dirty="0"/>
              <a:t>It empowers nurses to respect patients’ cultural beliefs, acknowledge complexities in linguistic and cultural elucidation, and expedite pertinent learning between patients and clinicians (NPIN.CDC.gov., n.d.). </a:t>
            </a:r>
          </a:p>
          <a:p>
            <a:r>
              <a:rPr lang="en-US" dirty="0"/>
              <a:t>Cultural competence educational resources increase healthcare providers' cultural cognizance, knowledge, and expertise, espousing behavioral adaptations (AHRQ, 2019).</a:t>
            </a:r>
          </a:p>
          <a:p>
            <a:r>
              <a:rPr lang="en-US" dirty="0"/>
              <a:t>Cultural competence training advances patient safety, best outcomes, and workflow adeptness (AHRQ, 2019; NPIN.CDC.gov., n.d.). </a:t>
            </a:r>
          </a:p>
        </p:txBody>
      </p:sp>
      <p:sp>
        <p:nvSpPr>
          <p:cNvPr id="4" name="Slide Number Placeholder 3">
            <a:extLst>
              <a:ext uri="{FF2B5EF4-FFF2-40B4-BE49-F238E27FC236}">
                <a16:creationId xmlns:a16="http://schemas.microsoft.com/office/drawing/2014/main" id="{CC022837-8DF2-D6BF-707E-9E60F93880B3}"/>
              </a:ext>
            </a:extLst>
          </p:cNvPr>
          <p:cNvSpPr>
            <a:spLocks noGrp="1"/>
          </p:cNvSpPr>
          <p:nvPr>
            <p:ph type="sldNum" sz="quarter" idx="12"/>
          </p:nvPr>
        </p:nvSpPr>
        <p:spPr/>
        <p:txBody>
          <a:bodyPr/>
          <a:lstStyle/>
          <a:p>
            <a:fld id="{98B8C7A4-C360-8642-B75B-C27E4AF34731}" type="slidenum">
              <a:rPr lang="en-US" smtClean="0"/>
              <a:pPr/>
              <a:t>10</a:t>
            </a:fld>
            <a:endParaRPr lang="en-US"/>
          </a:p>
        </p:txBody>
      </p:sp>
    </p:spTree>
    <p:extLst>
      <p:ext uri="{BB962C8B-B14F-4D97-AF65-F5344CB8AC3E}">
        <p14:creationId xmlns:p14="http://schemas.microsoft.com/office/powerpoint/2010/main" val="3003615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C365-AEBB-BCA4-2289-0519BCC5A5E9}"/>
              </a:ext>
            </a:extLst>
          </p:cNvPr>
          <p:cNvSpPr>
            <a:spLocks noGrp="1"/>
          </p:cNvSpPr>
          <p:nvPr>
            <p:ph type="title"/>
          </p:nvPr>
        </p:nvSpPr>
        <p:spPr/>
        <p:txBody>
          <a:bodyPr/>
          <a:lstStyle/>
          <a:p>
            <a:r>
              <a:rPr lang="en-US" dirty="0"/>
              <a:t>Theoretical/Conceptual Framework</a:t>
            </a:r>
          </a:p>
        </p:txBody>
      </p:sp>
      <p:sp>
        <p:nvSpPr>
          <p:cNvPr id="3" name="Text Placeholder 2">
            <a:extLst>
              <a:ext uri="{FF2B5EF4-FFF2-40B4-BE49-F238E27FC236}">
                <a16:creationId xmlns:a16="http://schemas.microsoft.com/office/drawing/2014/main" id="{B59E60AB-8DFF-A562-81C0-5BB2867A41F2}"/>
              </a:ext>
            </a:extLst>
          </p:cNvPr>
          <p:cNvSpPr>
            <a:spLocks noGrp="1"/>
          </p:cNvSpPr>
          <p:nvPr>
            <p:ph type="body" sz="half" idx="2"/>
          </p:nvPr>
        </p:nvSpPr>
        <p:spPr>
          <a:xfrm>
            <a:off x="-1" y="1124712"/>
            <a:ext cx="12080913" cy="5120640"/>
          </a:xfrm>
        </p:spPr>
        <p:txBody>
          <a:bodyPr>
            <a:noAutofit/>
          </a:bodyPr>
          <a:lstStyle/>
          <a:p>
            <a:r>
              <a:rPr lang="en-US" dirty="0"/>
              <a:t>The guiding theoretical framework for my project is Leininger's Culture Care Theory. </a:t>
            </a:r>
          </a:p>
          <a:p>
            <a:r>
              <a:rPr lang="en-US" dirty="0"/>
              <a:t>It is applicable to the project since it focuses on culturally congruent nursing care and the role of culture in defining the health beliefs, standards, and deeds of people from dissimilar cultural settings (McFarland &amp; </a:t>
            </a:r>
            <a:r>
              <a:rPr lang="en-US" dirty="0" err="1"/>
              <a:t>Wehbe-Alamah</a:t>
            </a:r>
            <a:r>
              <a:rPr lang="en-US" dirty="0"/>
              <a:t>, 2019).</a:t>
            </a:r>
          </a:p>
          <a:p>
            <a:r>
              <a:rPr lang="en-US" dirty="0"/>
              <a:t>It is rooted in five tenets of cultural competence, including regarding diversity, performing cultural individual assessments, comprehending the undercurrents of inconsistencies, institutionalizing cultural knowledge, and acclimatizing to multiplicity (McFarland &amp; </a:t>
            </a:r>
            <a:r>
              <a:rPr lang="en-US" dirty="0" err="1"/>
              <a:t>Wehbe-Alamah</a:t>
            </a:r>
            <a:r>
              <a:rPr lang="en-US" dirty="0"/>
              <a:t>, 2019). </a:t>
            </a:r>
          </a:p>
          <a:p>
            <a:r>
              <a:rPr lang="en-US" dirty="0"/>
              <a:t>The principles will provide insights to design the education program and guide nurses in efficiently meeting the needs of a diversified patient population within the continuum of psych settings.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EF8EC94-EFCF-5D1F-F02B-5CBE3D91D470}"/>
              </a:ext>
            </a:extLst>
          </p:cNvPr>
          <p:cNvSpPr>
            <a:spLocks noGrp="1"/>
          </p:cNvSpPr>
          <p:nvPr>
            <p:ph type="sldNum" sz="quarter" idx="12"/>
          </p:nvPr>
        </p:nvSpPr>
        <p:spPr/>
        <p:txBody>
          <a:bodyPr/>
          <a:lstStyle/>
          <a:p>
            <a:fld id="{98B8C7A4-C360-8642-B75B-C27E4AF34731}" type="slidenum">
              <a:rPr lang="en-US" smtClean="0"/>
              <a:pPr/>
              <a:t>11</a:t>
            </a:fld>
            <a:endParaRPr lang="en-US"/>
          </a:p>
        </p:txBody>
      </p:sp>
    </p:spTree>
    <p:extLst>
      <p:ext uri="{BB962C8B-B14F-4D97-AF65-F5344CB8AC3E}">
        <p14:creationId xmlns:p14="http://schemas.microsoft.com/office/powerpoint/2010/main" val="1652677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ED42-DA51-4F99-8B0F-40DBDCE8371A}"/>
              </a:ext>
            </a:extLst>
          </p:cNvPr>
          <p:cNvSpPr>
            <a:spLocks noGrp="1"/>
          </p:cNvSpPr>
          <p:nvPr>
            <p:ph type="title"/>
          </p:nvPr>
        </p:nvSpPr>
        <p:spPr>
          <a:xfrm>
            <a:off x="296958" y="136523"/>
            <a:ext cx="11598084" cy="530225"/>
          </a:xfrm>
        </p:spPr>
        <p:txBody>
          <a:bodyPr/>
          <a:lstStyle/>
          <a:p>
            <a:r>
              <a:rPr lang="en-US" dirty="0"/>
              <a:t>Leininger's Sunrise Model</a:t>
            </a:r>
          </a:p>
        </p:txBody>
      </p:sp>
      <p:pic>
        <p:nvPicPr>
          <p:cNvPr id="5" name="Picture 4">
            <a:extLst>
              <a:ext uri="{FF2B5EF4-FFF2-40B4-BE49-F238E27FC236}">
                <a16:creationId xmlns:a16="http://schemas.microsoft.com/office/drawing/2014/main" id="{90AB0BE6-A1AC-46F6-AA30-C823C8B90376}"/>
              </a:ext>
            </a:extLst>
          </p:cNvPr>
          <p:cNvPicPr>
            <a:picLocks noChangeAspect="1"/>
          </p:cNvPicPr>
          <p:nvPr/>
        </p:nvPicPr>
        <p:blipFill>
          <a:blip r:embed="rId3"/>
          <a:stretch>
            <a:fillRect/>
          </a:stretch>
        </p:blipFill>
        <p:spPr>
          <a:xfrm>
            <a:off x="2662518" y="1025400"/>
            <a:ext cx="5136776" cy="5330952"/>
          </a:xfrm>
          <a:prstGeom prst="rect">
            <a:avLst/>
          </a:prstGeom>
        </p:spPr>
      </p:pic>
      <p:sp>
        <p:nvSpPr>
          <p:cNvPr id="4" name="Slide Number Placeholder 3">
            <a:extLst>
              <a:ext uri="{FF2B5EF4-FFF2-40B4-BE49-F238E27FC236}">
                <a16:creationId xmlns:a16="http://schemas.microsoft.com/office/drawing/2014/main" id="{04F0CB14-7961-4256-B89F-EEA87E9ECB1D}"/>
              </a:ext>
            </a:extLst>
          </p:cNvPr>
          <p:cNvSpPr>
            <a:spLocks noGrp="1"/>
          </p:cNvSpPr>
          <p:nvPr>
            <p:ph type="sldNum" sz="quarter" idx="12"/>
          </p:nvPr>
        </p:nvSpPr>
        <p:spPr/>
        <p:txBody>
          <a:bodyPr/>
          <a:lstStyle/>
          <a:p>
            <a:fld id="{98B8C7A4-C360-8642-B75B-C27E4AF34731}" type="slidenum">
              <a:rPr lang="en-US" smtClean="0"/>
              <a:pPr/>
              <a:t>12</a:t>
            </a:fld>
            <a:endParaRPr lang="en-US"/>
          </a:p>
        </p:txBody>
      </p:sp>
    </p:spTree>
    <p:extLst>
      <p:ext uri="{BB962C8B-B14F-4D97-AF65-F5344CB8AC3E}">
        <p14:creationId xmlns:p14="http://schemas.microsoft.com/office/powerpoint/2010/main" val="83059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DDD16-1213-D2F8-9531-962BDCF3CF80}"/>
              </a:ext>
            </a:extLst>
          </p:cNvPr>
          <p:cNvSpPr>
            <a:spLocks noGrp="1"/>
          </p:cNvSpPr>
          <p:nvPr>
            <p:ph type="title"/>
          </p:nvPr>
        </p:nvSpPr>
        <p:spPr/>
        <p:txBody>
          <a:bodyPr/>
          <a:lstStyle/>
          <a:p>
            <a:r>
              <a:rPr lang="en-US" dirty="0"/>
              <a:t>Philosophical Assumptions</a:t>
            </a:r>
          </a:p>
        </p:txBody>
      </p:sp>
      <p:sp>
        <p:nvSpPr>
          <p:cNvPr id="3" name="Text Placeholder 2">
            <a:extLst>
              <a:ext uri="{FF2B5EF4-FFF2-40B4-BE49-F238E27FC236}">
                <a16:creationId xmlns:a16="http://schemas.microsoft.com/office/drawing/2014/main" id="{231A1302-EA99-00D6-6C36-D84D7FE843F9}"/>
              </a:ext>
            </a:extLst>
          </p:cNvPr>
          <p:cNvSpPr>
            <a:spLocks noGrp="1"/>
          </p:cNvSpPr>
          <p:nvPr>
            <p:ph type="body" sz="half" idx="2"/>
          </p:nvPr>
        </p:nvSpPr>
        <p:spPr>
          <a:xfrm>
            <a:off x="296957" y="1124712"/>
            <a:ext cx="11783955" cy="5120640"/>
          </a:xfrm>
        </p:spPr>
        <p:txBody>
          <a:bodyPr>
            <a:normAutofit/>
          </a:bodyPr>
          <a:lstStyle/>
          <a:p>
            <a:r>
              <a:rPr lang="en-US" dirty="0"/>
              <a:t>Cultural aspects significantly influence individuals' health practices, beliefs, and behaviors (McFarland &amp; </a:t>
            </a:r>
            <a:r>
              <a:rPr lang="en-US" dirty="0" err="1"/>
              <a:t>Wehbe-Alamah</a:t>
            </a:r>
            <a:r>
              <a:rPr lang="en-US" dirty="0"/>
              <a:t>, 2019).</a:t>
            </a:r>
          </a:p>
          <a:p>
            <a:r>
              <a:rPr lang="en-US" dirty="0"/>
              <a:t>Culture, social structure, and worldviews are meticulously affiliated to well-being, care, and health (McFarland &amp; </a:t>
            </a:r>
            <a:r>
              <a:rPr lang="en-US" dirty="0" err="1"/>
              <a:t>Wehbe-Alamah</a:t>
            </a:r>
            <a:r>
              <a:rPr lang="en-US" dirty="0"/>
              <a:t>, 2019). </a:t>
            </a:r>
          </a:p>
          <a:p>
            <a:r>
              <a:rPr lang="en-US" dirty="0"/>
              <a:t>Care entails emotional, cultural, and spiritual dimensions.</a:t>
            </a:r>
          </a:p>
          <a:p>
            <a:r>
              <a:rPr lang="en-US" dirty="0"/>
              <a:t>Cultural values, practice, and beliefs impact care.</a:t>
            </a:r>
          </a:p>
          <a:p>
            <a:r>
              <a:rPr lang="en-US" dirty="0"/>
              <a:t>Culture is embedded in every aspect of human life and shapes the manner in which people perceive, respond, and experience health, care, and diseases. </a:t>
            </a:r>
          </a:p>
          <a:p>
            <a:r>
              <a:rPr lang="en-US" dirty="0"/>
              <a:t>Although cultural care is grounded on universality, it is practiced and perceived differently across cultures. </a:t>
            </a:r>
          </a:p>
        </p:txBody>
      </p:sp>
      <p:sp>
        <p:nvSpPr>
          <p:cNvPr id="4" name="Slide Number Placeholder 3">
            <a:extLst>
              <a:ext uri="{FF2B5EF4-FFF2-40B4-BE49-F238E27FC236}">
                <a16:creationId xmlns:a16="http://schemas.microsoft.com/office/drawing/2014/main" id="{EE6A833A-0BD0-E73E-3D4F-112318337B89}"/>
              </a:ext>
            </a:extLst>
          </p:cNvPr>
          <p:cNvSpPr>
            <a:spLocks noGrp="1"/>
          </p:cNvSpPr>
          <p:nvPr>
            <p:ph type="sldNum" sz="quarter" idx="12"/>
          </p:nvPr>
        </p:nvSpPr>
        <p:spPr/>
        <p:txBody>
          <a:bodyPr/>
          <a:lstStyle/>
          <a:p>
            <a:fld id="{98B8C7A4-C360-8642-B75B-C27E4AF34731}" type="slidenum">
              <a:rPr lang="en-US" smtClean="0"/>
              <a:pPr/>
              <a:t>13</a:t>
            </a:fld>
            <a:endParaRPr lang="en-US"/>
          </a:p>
        </p:txBody>
      </p:sp>
    </p:spTree>
    <p:extLst>
      <p:ext uri="{BB962C8B-B14F-4D97-AF65-F5344CB8AC3E}">
        <p14:creationId xmlns:p14="http://schemas.microsoft.com/office/powerpoint/2010/main" val="489596375"/>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7D15-845F-47AC-B802-8DA7C7ED6BCD}"/>
              </a:ext>
            </a:extLst>
          </p:cNvPr>
          <p:cNvSpPr>
            <a:spLocks noGrp="1"/>
          </p:cNvSpPr>
          <p:nvPr>
            <p:ph type="title"/>
          </p:nvPr>
        </p:nvSpPr>
        <p:spPr/>
        <p:txBody>
          <a:bodyPr/>
          <a:lstStyle/>
          <a:p>
            <a:r>
              <a:rPr lang="en-US" dirty="0"/>
              <a:t>Philosophical Assumptions Cont’d.</a:t>
            </a:r>
          </a:p>
        </p:txBody>
      </p:sp>
      <p:sp>
        <p:nvSpPr>
          <p:cNvPr id="3" name="Text Placeholder 2">
            <a:extLst>
              <a:ext uri="{FF2B5EF4-FFF2-40B4-BE49-F238E27FC236}">
                <a16:creationId xmlns:a16="http://schemas.microsoft.com/office/drawing/2014/main" id="{1C8320B3-D30A-4229-8DE1-B4CB2B25AE73}"/>
              </a:ext>
            </a:extLst>
          </p:cNvPr>
          <p:cNvSpPr>
            <a:spLocks noGrp="1"/>
          </p:cNvSpPr>
          <p:nvPr>
            <p:ph type="body" sz="half" idx="2"/>
          </p:nvPr>
        </p:nvSpPr>
        <p:spPr/>
        <p:txBody>
          <a:bodyPr>
            <a:normAutofit lnSpcReduction="10000"/>
          </a:bodyPr>
          <a:lstStyle/>
          <a:p>
            <a:r>
              <a:rPr lang="en-US" dirty="0"/>
              <a:t>There are three modes of nursing care actions and decisions. </a:t>
            </a:r>
          </a:p>
          <a:p>
            <a:r>
              <a:rPr lang="en-US" dirty="0"/>
              <a:t>These modes including cultural care preservation, accommodation, and repatterning assist in achieving culturally congruent care (McFarland &amp; </a:t>
            </a:r>
            <a:r>
              <a:rPr lang="en-US" dirty="0" err="1"/>
              <a:t>Wehbe-Alamah</a:t>
            </a:r>
            <a:r>
              <a:rPr lang="en-US" dirty="0"/>
              <a:t>, 2019). </a:t>
            </a:r>
          </a:p>
          <a:p>
            <a:r>
              <a:rPr lang="en-US" dirty="0"/>
              <a:t>Culture care preservation empowers professional actions or decisions that aid cultures to retain valuable care beliefs and principles or face mortality, illness, or frailty. </a:t>
            </a:r>
          </a:p>
          <a:p>
            <a:r>
              <a:rPr lang="en-US" dirty="0"/>
              <a:t>Culture care accommodation facilitates creative provider care actions or decisions.</a:t>
            </a:r>
          </a:p>
          <a:p>
            <a:r>
              <a:rPr lang="en-US" dirty="0"/>
              <a:t>These actions assist cultures become accustomed to or negotiate with others for culturally congruent and competent care or address mortality and morbidity issues (McFarland &amp; </a:t>
            </a:r>
            <a:r>
              <a:rPr lang="en-US" dirty="0" err="1"/>
              <a:t>Wehbe-Alamah</a:t>
            </a:r>
            <a:r>
              <a:rPr lang="en-US" dirty="0"/>
              <a:t>, 2019).</a:t>
            </a:r>
          </a:p>
          <a:p>
            <a:r>
              <a:rPr lang="en-US" dirty="0"/>
              <a:t>Cultural care repatterning entails modifying harmful cultural practices whilst respecting patient’s values.</a:t>
            </a:r>
          </a:p>
          <a:p>
            <a:r>
              <a:rPr lang="en-US" dirty="0"/>
              <a:t>Leininger’s theory assumes a holistic strategy to care.</a:t>
            </a:r>
          </a:p>
        </p:txBody>
      </p:sp>
      <p:sp>
        <p:nvSpPr>
          <p:cNvPr id="4" name="Slide Number Placeholder 3">
            <a:extLst>
              <a:ext uri="{FF2B5EF4-FFF2-40B4-BE49-F238E27FC236}">
                <a16:creationId xmlns:a16="http://schemas.microsoft.com/office/drawing/2014/main" id="{934DC4EF-3792-4AAD-9309-4991758A17E9}"/>
              </a:ext>
            </a:extLst>
          </p:cNvPr>
          <p:cNvSpPr>
            <a:spLocks noGrp="1"/>
          </p:cNvSpPr>
          <p:nvPr>
            <p:ph type="sldNum" sz="quarter" idx="12"/>
          </p:nvPr>
        </p:nvSpPr>
        <p:spPr/>
        <p:txBody>
          <a:bodyPr/>
          <a:lstStyle/>
          <a:p>
            <a:fld id="{98B8C7A4-C360-8642-B75B-C27E4AF34731}" type="slidenum">
              <a:rPr lang="en-US" smtClean="0"/>
              <a:pPr/>
              <a:t>14</a:t>
            </a:fld>
            <a:endParaRPr lang="en-US"/>
          </a:p>
        </p:txBody>
      </p:sp>
    </p:spTree>
    <p:extLst>
      <p:ext uri="{BB962C8B-B14F-4D97-AF65-F5344CB8AC3E}">
        <p14:creationId xmlns:p14="http://schemas.microsoft.com/office/powerpoint/2010/main" val="428322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6183-6138-E486-13FB-8BE5D0AC1293}"/>
              </a:ext>
            </a:extLst>
          </p:cNvPr>
          <p:cNvSpPr>
            <a:spLocks noGrp="1"/>
          </p:cNvSpPr>
          <p:nvPr>
            <p:ph type="title"/>
          </p:nvPr>
        </p:nvSpPr>
        <p:spPr/>
        <p:txBody>
          <a:bodyPr/>
          <a:lstStyle/>
          <a:p>
            <a:r>
              <a:rPr lang="en-US" dirty="0"/>
              <a:t>Evidence Based Practice Model</a:t>
            </a:r>
          </a:p>
        </p:txBody>
      </p:sp>
      <p:sp>
        <p:nvSpPr>
          <p:cNvPr id="3" name="Text Placeholder 2">
            <a:extLst>
              <a:ext uri="{FF2B5EF4-FFF2-40B4-BE49-F238E27FC236}">
                <a16:creationId xmlns:a16="http://schemas.microsoft.com/office/drawing/2014/main" id="{3913653A-60A7-4DAF-C4D1-4C38B9499293}"/>
              </a:ext>
            </a:extLst>
          </p:cNvPr>
          <p:cNvSpPr>
            <a:spLocks noGrp="1"/>
          </p:cNvSpPr>
          <p:nvPr>
            <p:ph type="body" sz="half" idx="2"/>
          </p:nvPr>
        </p:nvSpPr>
        <p:spPr/>
        <p:txBody>
          <a:bodyPr>
            <a:normAutofit/>
          </a:bodyPr>
          <a:lstStyle/>
          <a:p>
            <a:r>
              <a:rPr lang="en-US" dirty="0"/>
              <a:t>PI will be using the John Hopkins Nursing Evidence-Based Practice (JHNEBP) Model” for my project.</a:t>
            </a:r>
          </a:p>
          <a:p>
            <a:r>
              <a:rPr lang="en-US" dirty="0"/>
              <a:t>The model excellently integrates existing research verdicts into clinical nursing practices (Dang et al., 2022). </a:t>
            </a:r>
          </a:p>
          <a:p>
            <a:r>
              <a:rPr lang="en-US" dirty="0"/>
              <a:t>JHNEBP model is well-thought-out around a pragmatic, three-phase procedure comprising the practice question, top-tier evidence, and translating the evidence into clinical practice (Dang et al., 2022). </a:t>
            </a:r>
          </a:p>
          <a:p>
            <a:r>
              <a:rPr lang="en-US" dirty="0"/>
              <a:t>It has a systematic methodology that authorizes nurses to make incredible  evidence-based decisions.</a:t>
            </a:r>
          </a:p>
          <a:p>
            <a:r>
              <a:rPr lang="en-US" dirty="0"/>
              <a:t>The PET procedure guides researchers through the EBP process.</a:t>
            </a:r>
          </a:p>
        </p:txBody>
      </p:sp>
      <p:sp>
        <p:nvSpPr>
          <p:cNvPr id="4" name="Slide Number Placeholder 3">
            <a:extLst>
              <a:ext uri="{FF2B5EF4-FFF2-40B4-BE49-F238E27FC236}">
                <a16:creationId xmlns:a16="http://schemas.microsoft.com/office/drawing/2014/main" id="{6289E6E5-9CE2-C101-9638-4EA084565689}"/>
              </a:ext>
            </a:extLst>
          </p:cNvPr>
          <p:cNvSpPr>
            <a:spLocks noGrp="1"/>
          </p:cNvSpPr>
          <p:nvPr>
            <p:ph type="sldNum" sz="quarter" idx="12"/>
          </p:nvPr>
        </p:nvSpPr>
        <p:spPr/>
        <p:txBody>
          <a:bodyPr/>
          <a:lstStyle/>
          <a:p>
            <a:fld id="{98B8C7A4-C360-8642-B75B-C27E4AF34731}" type="slidenum">
              <a:rPr lang="en-US" smtClean="0"/>
              <a:pPr/>
              <a:t>15</a:t>
            </a:fld>
            <a:endParaRPr lang="en-US"/>
          </a:p>
        </p:txBody>
      </p:sp>
    </p:spTree>
    <p:extLst>
      <p:ext uri="{BB962C8B-B14F-4D97-AF65-F5344CB8AC3E}">
        <p14:creationId xmlns:p14="http://schemas.microsoft.com/office/powerpoint/2010/main" val="3663799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867D-0EE7-4BED-675A-6099FC43A139}"/>
              </a:ext>
            </a:extLst>
          </p:cNvPr>
          <p:cNvSpPr>
            <a:spLocks noGrp="1"/>
          </p:cNvSpPr>
          <p:nvPr>
            <p:ph type="title"/>
          </p:nvPr>
        </p:nvSpPr>
        <p:spPr/>
        <p:txBody>
          <a:bodyPr/>
          <a:lstStyle/>
          <a:p>
            <a:r>
              <a:rPr lang="en-US" dirty="0"/>
              <a:t>Project Methods</a:t>
            </a:r>
          </a:p>
        </p:txBody>
      </p:sp>
      <p:sp>
        <p:nvSpPr>
          <p:cNvPr id="3" name="Text Placeholder 2">
            <a:extLst>
              <a:ext uri="{FF2B5EF4-FFF2-40B4-BE49-F238E27FC236}">
                <a16:creationId xmlns:a16="http://schemas.microsoft.com/office/drawing/2014/main" id="{A0D0978D-E9ED-4D0D-45B1-37565BCBAED6}"/>
              </a:ext>
            </a:extLst>
          </p:cNvPr>
          <p:cNvSpPr>
            <a:spLocks noGrp="1"/>
          </p:cNvSpPr>
          <p:nvPr>
            <p:ph type="body" sz="half" idx="2"/>
          </p:nvPr>
        </p:nvSpPr>
        <p:spPr/>
        <p:txBody>
          <a:bodyPr>
            <a:normAutofit/>
          </a:bodyPr>
          <a:lstStyle/>
          <a:p>
            <a:r>
              <a:rPr lang="en-US" dirty="0"/>
              <a:t>PI will use the following PET steps as methods for my project.</a:t>
            </a:r>
          </a:p>
          <a:p>
            <a:r>
              <a:rPr lang="en-US" dirty="0"/>
              <a:t>Identify and define the practice question.</a:t>
            </a:r>
          </a:p>
          <a:p>
            <a:r>
              <a:rPr lang="en-US" dirty="0"/>
              <a:t>Allocate leadership roles, enlist a team, and convene with them to confer the project’s goals and objectives.</a:t>
            </a:r>
          </a:p>
          <a:p>
            <a:r>
              <a:rPr lang="en-US" dirty="0"/>
              <a:t>Perform intrinsic and extrinsic evidence search on cultural competence program.</a:t>
            </a:r>
          </a:p>
          <a:p>
            <a:r>
              <a:rPr lang="en-US" dirty="0"/>
              <a:t>Review, summarize, and rate the robustness of the evidence.</a:t>
            </a:r>
          </a:p>
          <a:p>
            <a:r>
              <a:rPr lang="en-US" dirty="0"/>
              <a:t>Customize commendations for modification in the psychiatric agency grounded on the rigor of the evidence.</a:t>
            </a:r>
          </a:p>
          <a:p>
            <a:r>
              <a:rPr lang="en-US" dirty="0"/>
              <a:t>Develop a feat plan, gauge the outcomes, enact adjustment, inform stakeholders about the results, secure backing from them, classify defensible phases, and publicize the findings.</a:t>
            </a:r>
          </a:p>
        </p:txBody>
      </p:sp>
      <p:sp>
        <p:nvSpPr>
          <p:cNvPr id="4" name="Slide Number Placeholder 3">
            <a:extLst>
              <a:ext uri="{FF2B5EF4-FFF2-40B4-BE49-F238E27FC236}">
                <a16:creationId xmlns:a16="http://schemas.microsoft.com/office/drawing/2014/main" id="{EB6233B7-0473-FCB8-803B-C7DAB934A3E5}"/>
              </a:ext>
            </a:extLst>
          </p:cNvPr>
          <p:cNvSpPr>
            <a:spLocks noGrp="1"/>
          </p:cNvSpPr>
          <p:nvPr>
            <p:ph type="sldNum" sz="quarter" idx="12"/>
          </p:nvPr>
        </p:nvSpPr>
        <p:spPr/>
        <p:txBody>
          <a:bodyPr/>
          <a:lstStyle/>
          <a:p>
            <a:fld id="{98B8C7A4-C360-8642-B75B-C27E4AF34731}" type="slidenum">
              <a:rPr lang="en-US" smtClean="0"/>
              <a:pPr/>
              <a:t>16</a:t>
            </a:fld>
            <a:endParaRPr lang="en-US"/>
          </a:p>
        </p:txBody>
      </p:sp>
    </p:spTree>
    <p:extLst>
      <p:ext uri="{BB962C8B-B14F-4D97-AF65-F5344CB8AC3E}">
        <p14:creationId xmlns:p14="http://schemas.microsoft.com/office/powerpoint/2010/main" val="42578739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A23C-26DF-44CD-B35F-09F68D7A5015}"/>
              </a:ext>
            </a:extLst>
          </p:cNvPr>
          <p:cNvSpPr>
            <a:spLocks noGrp="1"/>
          </p:cNvSpPr>
          <p:nvPr>
            <p:ph type="title"/>
          </p:nvPr>
        </p:nvSpPr>
        <p:spPr>
          <a:xfrm>
            <a:off x="296958" y="82423"/>
            <a:ext cx="11598084" cy="530225"/>
          </a:xfrm>
        </p:spPr>
        <p:txBody>
          <a:bodyPr/>
          <a:lstStyle/>
          <a:p>
            <a:r>
              <a:rPr lang="en-US" dirty="0"/>
              <a:t>Plan and Procedures</a:t>
            </a:r>
          </a:p>
        </p:txBody>
      </p:sp>
      <p:sp>
        <p:nvSpPr>
          <p:cNvPr id="3" name="Text Placeholder 2">
            <a:extLst>
              <a:ext uri="{FF2B5EF4-FFF2-40B4-BE49-F238E27FC236}">
                <a16:creationId xmlns:a16="http://schemas.microsoft.com/office/drawing/2014/main" id="{BCB6C021-C238-4B01-BF48-D50C1178E61E}"/>
              </a:ext>
            </a:extLst>
          </p:cNvPr>
          <p:cNvSpPr>
            <a:spLocks noGrp="1"/>
          </p:cNvSpPr>
          <p:nvPr>
            <p:ph type="body" sz="half" idx="2"/>
          </p:nvPr>
        </p:nvSpPr>
        <p:spPr>
          <a:xfrm>
            <a:off x="0" y="968188"/>
            <a:ext cx="12192000" cy="5388164"/>
          </a:xfrm>
        </p:spPr>
        <p:txBody>
          <a:bodyPr>
            <a:normAutofit lnSpcReduction="10000"/>
          </a:bodyPr>
          <a:lstStyle/>
          <a:p>
            <a:pPr lvl="0"/>
            <a:r>
              <a:rPr lang="en-US" dirty="0"/>
              <a:t>Familiarize with Qualtrics to collect data.</a:t>
            </a:r>
          </a:p>
          <a:p>
            <a:pPr lvl="0"/>
            <a:r>
              <a:rPr lang="en-US" dirty="0"/>
              <a:t>Send invitation link via Qualtrics, inviting participants.</a:t>
            </a:r>
          </a:p>
          <a:p>
            <a:pPr lvl="0"/>
            <a:r>
              <a:rPr lang="en-US" dirty="0"/>
              <a:t>Once the participants sign the informed consent, the data will be stored in Qualtrics.</a:t>
            </a:r>
          </a:p>
          <a:p>
            <a:pPr lvl="0"/>
            <a:r>
              <a:rPr lang="en-US" dirty="0"/>
              <a:t>Data will be deidentified once the participants sign informed consent and each participant will receive a numerical code in Qualtrics.</a:t>
            </a:r>
          </a:p>
          <a:p>
            <a:pPr lvl="0"/>
            <a:r>
              <a:rPr lang="en-US" dirty="0"/>
              <a:t>Participants will then complete the demographic survey.</a:t>
            </a:r>
          </a:p>
          <a:p>
            <a:pPr lvl="0"/>
            <a:r>
              <a:rPr lang="en-US" dirty="0"/>
              <a:t>Pre- and post-survey will be conducted using Vancouver cultural competence self-assessment checklist.</a:t>
            </a:r>
          </a:p>
          <a:p>
            <a:pPr lvl="0"/>
            <a:r>
              <a:rPr lang="en-US" dirty="0"/>
              <a:t>Create the educational intervention based on Leininger power point. </a:t>
            </a:r>
          </a:p>
          <a:p>
            <a:pPr lvl="0"/>
            <a:r>
              <a:rPr lang="en-US" dirty="0"/>
              <a:t>Obtain external site permission.</a:t>
            </a:r>
          </a:p>
          <a:p>
            <a:pPr lvl="0"/>
            <a:r>
              <a:rPr lang="en-US" dirty="0"/>
              <a:t>Obtain permission to use instrument the Vancouver cultural competence self-assessment checklist and confidence scale.</a:t>
            </a:r>
          </a:p>
          <a:p>
            <a:pPr lvl="0"/>
            <a:r>
              <a:rPr lang="en-US" dirty="0"/>
              <a:t>Create open-ended questions for the nurses about their feelings.</a:t>
            </a:r>
          </a:p>
          <a:p>
            <a:pPr lvl="0"/>
            <a:r>
              <a:rPr lang="en-US" dirty="0"/>
              <a:t>Become familiar with </a:t>
            </a:r>
            <a:r>
              <a:rPr lang="en-US" dirty="0" err="1"/>
              <a:t>Intellectus</a:t>
            </a:r>
            <a:r>
              <a:rPr lang="en-US" dirty="0"/>
              <a:t> Statistics and secure a Statistician consult.</a:t>
            </a:r>
          </a:p>
          <a:p>
            <a:pPr marL="228600" indent="-228600">
              <a:buFont typeface="+mj-lt"/>
              <a:buAutoNum type="arabicPeriod"/>
            </a:pPr>
            <a:endParaRPr lang="en-US" dirty="0"/>
          </a:p>
        </p:txBody>
      </p:sp>
      <p:sp>
        <p:nvSpPr>
          <p:cNvPr id="4" name="Slide Number Placeholder 3">
            <a:extLst>
              <a:ext uri="{FF2B5EF4-FFF2-40B4-BE49-F238E27FC236}">
                <a16:creationId xmlns:a16="http://schemas.microsoft.com/office/drawing/2014/main" id="{EC650D54-04CE-4315-9F2D-16AF18B04977}"/>
              </a:ext>
            </a:extLst>
          </p:cNvPr>
          <p:cNvSpPr>
            <a:spLocks noGrp="1"/>
          </p:cNvSpPr>
          <p:nvPr>
            <p:ph type="sldNum" sz="quarter" idx="12"/>
          </p:nvPr>
        </p:nvSpPr>
        <p:spPr/>
        <p:txBody>
          <a:bodyPr/>
          <a:lstStyle/>
          <a:p>
            <a:fld id="{98B8C7A4-C360-8642-B75B-C27E4AF34731}" type="slidenum">
              <a:rPr lang="en-US" smtClean="0"/>
              <a:pPr/>
              <a:t>17</a:t>
            </a:fld>
            <a:endParaRPr lang="en-US"/>
          </a:p>
        </p:txBody>
      </p:sp>
    </p:spTree>
    <p:extLst>
      <p:ext uri="{BB962C8B-B14F-4D97-AF65-F5344CB8AC3E}">
        <p14:creationId xmlns:p14="http://schemas.microsoft.com/office/powerpoint/2010/main" val="373424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D61F-93F2-4A10-8591-80F112CEE478}"/>
              </a:ext>
            </a:extLst>
          </p:cNvPr>
          <p:cNvSpPr>
            <a:spLocks noGrp="1"/>
          </p:cNvSpPr>
          <p:nvPr>
            <p:ph type="title"/>
          </p:nvPr>
        </p:nvSpPr>
        <p:spPr/>
        <p:txBody>
          <a:bodyPr/>
          <a:lstStyle/>
          <a:p>
            <a:r>
              <a:rPr lang="en-US" dirty="0"/>
              <a:t>Project Design</a:t>
            </a:r>
          </a:p>
        </p:txBody>
      </p:sp>
      <p:sp>
        <p:nvSpPr>
          <p:cNvPr id="3" name="Text Placeholder 2">
            <a:extLst>
              <a:ext uri="{FF2B5EF4-FFF2-40B4-BE49-F238E27FC236}">
                <a16:creationId xmlns:a16="http://schemas.microsoft.com/office/drawing/2014/main" id="{99EF09CD-5B6D-493D-88BA-65B133596968}"/>
              </a:ext>
            </a:extLst>
          </p:cNvPr>
          <p:cNvSpPr>
            <a:spLocks noGrp="1"/>
          </p:cNvSpPr>
          <p:nvPr>
            <p:ph type="body" sz="half" idx="2"/>
          </p:nvPr>
        </p:nvSpPr>
        <p:spPr/>
        <p:txBody>
          <a:bodyPr/>
          <a:lstStyle/>
          <a:p>
            <a:r>
              <a:rPr lang="en-US" dirty="0"/>
              <a:t>The project design is quality improvement which will involve a pretest and posttest design.</a:t>
            </a:r>
          </a:p>
          <a:p>
            <a:r>
              <a:rPr lang="en-US" dirty="0"/>
              <a:t>The independent variable is cultural competence education program, while the dependent variable is nurses levels of cultural competence.</a:t>
            </a:r>
          </a:p>
          <a:p>
            <a:r>
              <a:rPr lang="en-US" dirty="0"/>
              <a:t>The design will allow the PI to measure participants’ cultural competence levels before and after the educational intervention. </a:t>
            </a:r>
          </a:p>
          <a:p>
            <a:r>
              <a:rPr lang="en-US" dirty="0"/>
              <a:t>The pre-test survey will help establish a baseline.</a:t>
            </a:r>
          </a:p>
          <a:p>
            <a:r>
              <a:rPr lang="en-US" dirty="0"/>
              <a:t>The post-test will help evaluate knowledge, skills, and awareness changes from the baseline levels. </a:t>
            </a:r>
          </a:p>
          <a:p>
            <a:r>
              <a:rPr lang="en-US" dirty="0"/>
              <a:t>Comparing the scores will indicate whether the educational intervention was effective.</a:t>
            </a:r>
          </a:p>
        </p:txBody>
      </p:sp>
      <p:sp>
        <p:nvSpPr>
          <p:cNvPr id="4" name="Slide Number Placeholder 3">
            <a:extLst>
              <a:ext uri="{FF2B5EF4-FFF2-40B4-BE49-F238E27FC236}">
                <a16:creationId xmlns:a16="http://schemas.microsoft.com/office/drawing/2014/main" id="{A1AE847E-B356-4467-AB36-DF8B12628CAF}"/>
              </a:ext>
            </a:extLst>
          </p:cNvPr>
          <p:cNvSpPr>
            <a:spLocks noGrp="1"/>
          </p:cNvSpPr>
          <p:nvPr>
            <p:ph type="sldNum" sz="quarter" idx="12"/>
          </p:nvPr>
        </p:nvSpPr>
        <p:spPr/>
        <p:txBody>
          <a:bodyPr/>
          <a:lstStyle/>
          <a:p>
            <a:fld id="{98B8C7A4-C360-8642-B75B-C27E4AF34731}" type="slidenum">
              <a:rPr lang="en-US" smtClean="0"/>
              <a:pPr/>
              <a:t>18</a:t>
            </a:fld>
            <a:endParaRPr lang="en-US"/>
          </a:p>
        </p:txBody>
      </p:sp>
    </p:spTree>
    <p:extLst>
      <p:ext uri="{BB962C8B-B14F-4D97-AF65-F5344CB8AC3E}">
        <p14:creationId xmlns:p14="http://schemas.microsoft.com/office/powerpoint/2010/main" val="106424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487F-838C-413E-B2D1-14803DA5AA53}"/>
              </a:ext>
            </a:extLst>
          </p:cNvPr>
          <p:cNvSpPr>
            <a:spLocks noGrp="1"/>
          </p:cNvSpPr>
          <p:nvPr>
            <p:ph type="title"/>
          </p:nvPr>
        </p:nvSpPr>
        <p:spPr/>
        <p:txBody>
          <a:bodyPr/>
          <a:lstStyle/>
          <a:p>
            <a:r>
              <a:rPr lang="en-US" dirty="0"/>
              <a:t>Project Question</a:t>
            </a:r>
          </a:p>
        </p:txBody>
      </p:sp>
      <p:sp>
        <p:nvSpPr>
          <p:cNvPr id="3" name="Text Placeholder 2">
            <a:extLst>
              <a:ext uri="{FF2B5EF4-FFF2-40B4-BE49-F238E27FC236}">
                <a16:creationId xmlns:a16="http://schemas.microsoft.com/office/drawing/2014/main" id="{7F089CE0-A767-4BF0-B987-2286AD14A0DD}"/>
              </a:ext>
            </a:extLst>
          </p:cNvPr>
          <p:cNvSpPr>
            <a:spLocks noGrp="1"/>
          </p:cNvSpPr>
          <p:nvPr>
            <p:ph type="body" sz="half" idx="2"/>
          </p:nvPr>
        </p:nvSpPr>
        <p:spPr/>
        <p:txBody>
          <a:bodyPr/>
          <a:lstStyle/>
          <a:p>
            <a:r>
              <a:rPr lang="en-US" i="1" dirty="0"/>
              <a:t>“Does the implementation of a culturally competent educational intervention improve the competence for psychiatric mental health registered nurses?”</a:t>
            </a:r>
          </a:p>
          <a:p>
            <a:endParaRPr lang="en-US" dirty="0"/>
          </a:p>
        </p:txBody>
      </p:sp>
      <p:sp>
        <p:nvSpPr>
          <p:cNvPr id="4" name="Slide Number Placeholder 3">
            <a:extLst>
              <a:ext uri="{FF2B5EF4-FFF2-40B4-BE49-F238E27FC236}">
                <a16:creationId xmlns:a16="http://schemas.microsoft.com/office/drawing/2014/main" id="{A3877FC8-04C5-47FC-98CE-A8868069C40E}"/>
              </a:ext>
            </a:extLst>
          </p:cNvPr>
          <p:cNvSpPr>
            <a:spLocks noGrp="1"/>
          </p:cNvSpPr>
          <p:nvPr>
            <p:ph type="sldNum" sz="quarter" idx="12"/>
          </p:nvPr>
        </p:nvSpPr>
        <p:spPr/>
        <p:txBody>
          <a:bodyPr/>
          <a:lstStyle/>
          <a:p>
            <a:fld id="{98B8C7A4-C360-8642-B75B-C27E4AF34731}" type="slidenum">
              <a:rPr lang="en-US" smtClean="0"/>
              <a:pPr/>
              <a:t>19</a:t>
            </a:fld>
            <a:endParaRPr lang="en-US"/>
          </a:p>
        </p:txBody>
      </p:sp>
    </p:spTree>
    <p:extLst>
      <p:ext uri="{BB962C8B-B14F-4D97-AF65-F5344CB8AC3E}">
        <p14:creationId xmlns:p14="http://schemas.microsoft.com/office/powerpoint/2010/main" val="109354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44AF-82A7-4FC7-AB60-6C4D4B783119}"/>
              </a:ext>
            </a:extLst>
          </p:cNvPr>
          <p:cNvSpPr>
            <a:spLocks noGrp="1"/>
          </p:cNvSpPr>
          <p:nvPr>
            <p:ph type="title"/>
          </p:nvPr>
        </p:nvSpPr>
        <p:spPr/>
        <p:txBody>
          <a:bodyPr/>
          <a:lstStyle/>
          <a:p>
            <a:r>
              <a:rPr lang="en-US" dirty="0"/>
              <a:t>Scholarly Committee</a:t>
            </a:r>
          </a:p>
        </p:txBody>
      </p:sp>
      <p:sp>
        <p:nvSpPr>
          <p:cNvPr id="3" name="Text Placeholder 2">
            <a:extLst>
              <a:ext uri="{FF2B5EF4-FFF2-40B4-BE49-F238E27FC236}">
                <a16:creationId xmlns:a16="http://schemas.microsoft.com/office/drawing/2014/main" id="{C92607FE-8F94-4061-844C-D11BED3CB402}"/>
              </a:ext>
            </a:extLst>
          </p:cNvPr>
          <p:cNvSpPr>
            <a:spLocks noGrp="1"/>
          </p:cNvSpPr>
          <p:nvPr>
            <p:ph type="body" sz="half" idx="2"/>
          </p:nvPr>
        </p:nvSpPr>
        <p:spPr/>
        <p:txBody>
          <a:bodyPr/>
          <a:lstStyle/>
          <a:p>
            <a:r>
              <a:rPr lang="en-US" b="1" dirty="0"/>
              <a:t>Chair: </a:t>
            </a:r>
            <a:r>
              <a:rPr lang="en-US" dirty="0"/>
              <a:t>Dr. Celeste M. Baldwin, PhD, MS, APRN-CNS, GHNA.</a:t>
            </a:r>
          </a:p>
          <a:p>
            <a:pPr marL="342900" lvl="1" indent="0">
              <a:buNone/>
            </a:pPr>
            <a:endParaRPr lang="en-US" sz="2400" dirty="0">
              <a:latin typeface="Arial" panose="020B0604020202020204" pitchFamily="34" charset="0"/>
              <a:cs typeface="Arial" panose="020B0604020202020204" pitchFamily="34" charset="0"/>
            </a:endParaRPr>
          </a:p>
          <a:p>
            <a:r>
              <a:rPr lang="en-US" b="1" dirty="0"/>
              <a:t>Mentor: </a:t>
            </a:r>
            <a:r>
              <a:rPr lang="en-US" dirty="0"/>
              <a:t>Dr.  Anne </a:t>
            </a:r>
            <a:r>
              <a:rPr lang="en-US" dirty="0" err="1"/>
              <a:t>Kabuusu</a:t>
            </a:r>
            <a:r>
              <a:rPr lang="en-US" dirty="0"/>
              <a:t> DNP, PMHNP-BC</a:t>
            </a:r>
          </a:p>
          <a:p>
            <a:endParaRPr lang="en-US" sz="2400" dirty="0">
              <a:latin typeface="Arial" panose="020B0604020202020204" pitchFamily="34" charset="0"/>
              <a:cs typeface="Arial" panose="020B0604020202020204" pitchFamily="34" charset="0"/>
            </a:endParaRPr>
          </a:p>
          <a:p>
            <a:r>
              <a:rPr lang="en-US" b="1" dirty="0"/>
              <a:t>Second Reader: </a:t>
            </a:r>
            <a:r>
              <a:rPr lang="en-US" dirty="0"/>
              <a:t>Dr. William Byansi, MSW, PhD. </a:t>
            </a:r>
          </a:p>
        </p:txBody>
      </p:sp>
      <p:sp>
        <p:nvSpPr>
          <p:cNvPr id="4" name="Slide Number Placeholder 3">
            <a:extLst>
              <a:ext uri="{FF2B5EF4-FFF2-40B4-BE49-F238E27FC236}">
                <a16:creationId xmlns:a16="http://schemas.microsoft.com/office/drawing/2014/main" id="{ED94940D-FC2B-42CF-B355-DBB81D90F8D0}"/>
              </a:ext>
            </a:extLst>
          </p:cNvPr>
          <p:cNvSpPr>
            <a:spLocks noGrp="1"/>
          </p:cNvSpPr>
          <p:nvPr>
            <p:ph type="sldNum" sz="quarter" idx="12"/>
          </p:nvPr>
        </p:nvSpPr>
        <p:spPr/>
        <p:txBody>
          <a:bodyPr/>
          <a:lstStyle/>
          <a:p>
            <a:fld id="{98B8C7A4-C360-8642-B75B-C27E4AF34731}" type="slidenum">
              <a:rPr lang="en-US" smtClean="0"/>
              <a:pPr/>
              <a:t>2</a:t>
            </a:fld>
            <a:endParaRPr lang="en-US"/>
          </a:p>
        </p:txBody>
      </p:sp>
    </p:spTree>
    <p:extLst>
      <p:ext uri="{BB962C8B-B14F-4D97-AF65-F5344CB8AC3E}">
        <p14:creationId xmlns:p14="http://schemas.microsoft.com/office/powerpoint/2010/main" val="99369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58FE-7E6E-44CD-A106-B557188F7005}"/>
              </a:ext>
            </a:extLst>
          </p:cNvPr>
          <p:cNvSpPr>
            <a:spLocks noGrp="1"/>
          </p:cNvSpPr>
          <p:nvPr>
            <p:ph type="title"/>
          </p:nvPr>
        </p:nvSpPr>
        <p:spPr/>
        <p:txBody>
          <a:bodyPr/>
          <a:lstStyle/>
          <a:p>
            <a:r>
              <a:rPr lang="en-US" dirty="0"/>
              <a:t>Sample/Setting</a:t>
            </a:r>
          </a:p>
        </p:txBody>
      </p:sp>
      <p:sp>
        <p:nvSpPr>
          <p:cNvPr id="3" name="Text Placeholder 2">
            <a:extLst>
              <a:ext uri="{FF2B5EF4-FFF2-40B4-BE49-F238E27FC236}">
                <a16:creationId xmlns:a16="http://schemas.microsoft.com/office/drawing/2014/main" id="{5A93EA2E-0F5D-460C-A926-16D31BC2AB23}"/>
              </a:ext>
            </a:extLst>
          </p:cNvPr>
          <p:cNvSpPr>
            <a:spLocks noGrp="1"/>
          </p:cNvSpPr>
          <p:nvPr>
            <p:ph type="body" sz="half" idx="2"/>
          </p:nvPr>
        </p:nvSpPr>
        <p:spPr/>
        <p:txBody>
          <a:bodyPr>
            <a:normAutofit lnSpcReduction="10000"/>
          </a:bodyPr>
          <a:lstStyle/>
          <a:p>
            <a:r>
              <a:rPr lang="en-US" altLang="en-US" dirty="0"/>
              <a:t>PI will use a convenient sampling method to smoothly and quickly access participants working at the homecare agency.</a:t>
            </a:r>
          </a:p>
          <a:p>
            <a:r>
              <a:rPr lang="en-US" altLang="en-US" dirty="0"/>
              <a:t>The sampling process will comprise seeking approval from the quality improvement committee and the Institutional Review Board (IRB) at Regis College, identifying eligible respondents, and disseminating informed consent forms.</a:t>
            </a:r>
          </a:p>
          <a:p>
            <a:r>
              <a:rPr lang="en-US" altLang="en-US" dirty="0"/>
              <a:t>Inclusion criteria include registered and psychiatric nurses, a minimum of two years, and those who offer direct care to patients.</a:t>
            </a:r>
          </a:p>
          <a:p>
            <a:r>
              <a:rPr lang="en-US" altLang="en-US" dirty="0"/>
              <a:t>The exclusion criteria are nurses with less than two years of experience, those working in other units, and administrative personnel.</a:t>
            </a:r>
          </a:p>
          <a:p>
            <a:r>
              <a:rPr lang="en-US" altLang="en-US" dirty="0"/>
              <a:t>The project site is a home care agency in the Northeastern US.</a:t>
            </a:r>
          </a:p>
          <a:p>
            <a:r>
              <a:rPr lang="en-US" altLang="en-US" dirty="0"/>
              <a:t>My proposed sample size is 34 participants and intended population are psychiatric mental health registered nurses.</a:t>
            </a:r>
          </a:p>
          <a:p>
            <a:r>
              <a:rPr lang="en-US" altLang="en-US" dirty="0"/>
              <a:t>An informed consent form will be sent to every participant.</a:t>
            </a:r>
          </a:p>
          <a:p>
            <a:endParaRPr lang="en-US" altLang="en-US" dirty="0"/>
          </a:p>
          <a:p>
            <a:endParaRPr lang="en-US" dirty="0"/>
          </a:p>
        </p:txBody>
      </p:sp>
      <p:sp>
        <p:nvSpPr>
          <p:cNvPr id="4" name="Slide Number Placeholder 3">
            <a:extLst>
              <a:ext uri="{FF2B5EF4-FFF2-40B4-BE49-F238E27FC236}">
                <a16:creationId xmlns:a16="http://schemas.microsoft.com/office/drawing/2014/main" id="{B2E9D3E3-6529-4E17-B040-9B3C59D17869}"/>
              </a:ext>
            </a:extLst>
          </p:cNvPr>
          <p:cNvSpPr>
            <a:spLocks noGrp="1"/>
          </p:cNvSpPr>
          <p:nvPr>
            <p:ph type="sldNum" sz="quarter" idx="12"/>
          </p:nvPr>
        </p:nvSpPr>
        <p:spPr/>
        <p:txBody>
          <a:bodyPr/>
          <a:lstStyle/>
          <a:p>
            <a:fld id="{98B8C7A4-C360-8642-B75B-C27E4AF34731}" type="slidenum">
              <a:rPr lang="en-US" smtClean="0"/>
              <a:pPr/>
              <a:t>20</a:t>
            </a:fld>
            <a:endParaRPr lang="en-US"/>
          </a:p>
        </p:txBody>
      </p:sp>
    </p:spTree>
    <p:extLst>
      <p:ext uri="{BB962C8B-B14F-4D97-AF65-F5344CB8AC3E}">
        <p14:creationId xmlns:p14="http://schemas.microsoft.com/office/powerpoint/2010/main" val="245136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B8A3-3AAF-4C07-A283-B9B7D81C4F6E}"/>
              </a:ext>
            </a:extLst>
          </p:cNvPr>
          <p:cNvSpPr>
            <a:spLocks noGrp="1"/>
          </p:cNvSpPr>
          <p:nvPr>
            <p:ph type="title"/>
          </p:nvPr>
        </p:nvSpPr>
        <p:spPr/>
        <p:txBody>
          <a:bodyPr/>
          <a:lstStyle/>
          <a:p>
            <a:r>
              <a:rPr lang="en-US" dirty="0"/>
              <a:t>Informed Consent</a:t>
            </a:r>
          </a:p>
        </p:txBody>
      </p:sp>
      <p:sp>
        <p:nvSpPr>
          <p:cNvPr id="3" name="Text Placeholder 2">
            <a:extLst>
              <a:ext uri="{FF2B5EF4-FFF2-40B4-BE49-F238E27FC236}">
                <a16:creationId xmlns:a16="http://schemas.microsoft.com/office/drawing/2014/main" id="{680F8325-C8B0-4631-9A84-7544B5930667}"/>
              </a:ext>
            </a:extLst>
          </p:cNvPr>
          <p:cNvSpPr>
            <a:spLocks noGrp="1"/>
          </p:cNvSpPr>
          <p:nvPr>
            <p:ph type="body" sz="half" idx="2"/>
          </p:nvPr>
        </p:nvSpPr>
        <p:spPr/>
        <p:txBody>
          <a:bodyPr/>
          <a:lstStyle/>
          <a:p>
            <a:r>
              <a:rPr lang="en-US" dirty="0"/>
              <a:t>The principal investigator will conduct the informed consent process and be available by email for questions.</a:t>
            </a:r>
          </a:p>
          <a:p>
            <a:r>
              <a:rPr lang="en-US" dirty="0"/>
              <a:t>Both the PI and the Project Chair have had CITI training and a current certificate.</a:t>
            </a:r>
          </a:p>
          <a:p>
            <a:pPr lvl="0"/>
            <a:r>
              <a:rPr lang="en-US" dirty="0"/>
              <a:t>The participants will be asked to sign an informed consent document to ascertain comprehension.</a:t>
            </a:r>
          </a:p>
          <a:p>
            <a:pPr lvl="0"/>
            <a:r>
              <a:rPr lang="en-US" dirty="0"/>
              <a:t>They will also be asked questions and encouraged to ask queries.</a:t>
            </a:r>
          </a:p>
          <a:p>
            <a:r>
              <a:rPr lang="en-US" dirty="0"/>
              <a:t>The data will be stored on a password protected computer for three years and then destroyed. No data will remain in the software used.</a:t>
            </a:r>
          </a:p>
          <a:p>
            <a:r>
              <a:rPr lang="en-US" dirty="0"/>
              <a:t>The format is electronic copy and the data will be de-identified in both Qualtrics and </a:t>
            </a:r>
            <a:r>
              <a:rPr lang="en-US" dirty="0" err="1"/>
              <a:t>IntellectusStatistics</a:t>
            </a:r>
            <a:r>
              <a:rPr lang="en-US" dirty="0"/>
              <a:t> to protect the participants.</a:t>
            </a:r>
          </a:p>
          <a:p>
            <a:r>
              <a:rPr lang="en-US" dirty="0"/>
              <a:t>The data collected will be deidentified once the consent is signed and the participants will be coded anonymously so that the PI and Project Chair do not know any identifiers.</a:t>
            </a:r>
          </a:p>
          <a:p>
            <a:pPr lvl="0"/>
            <a:endParaRPr lang="en-US" dirty="0"/>
          </a:p>
          <a:p>
            <a:endParaRPr lang="en-US" dirty="0"/>
          </a:p>
        </p:txBody>
      </p:sp>
      <p:sp>
        <p:nvSpPr>
          <p:cNvPr id="4" name="Slide Number Placeholder 3">
            <a:extLst>
              <a:ext uri="{FF2B5EF4-FFF2-40B4-BE49-F238E27FC236}">
                <a16:creationId xmlns:a16="http://schemas.microsoft.com/office/drawing/2014/main" id="{B2AD5814-7EB2-43E2-9D24-62A60E96486E}"/>
              </a:ext>
            </a:extLst>
          </p:cNvPr>
          <p:cNvSpPr>
            <a:spLocks noGrp="1"/>
          </p:cNvSpPr>
          <p:nvPr>
            <p:ph type="sldNum" sz="quarter" idx="12"/>
          </p:nvPr>
        </p:nvSpPr>
        <p:spPr/>
        <p:txBody>
          <a:bodyPr/>
          <a:lstStyle/>
          <a:p>
            <a:fld id="{98B8C7A4-C360-8642-B75B-C27E4AF34731}" type="slidenum">
              <a:rPr lang="en-US" smtClean="0"/>
              <a:pPr/>
              <a:t>21</a:t>
            </a:fld>
            <a:endParaRPr lang="en-US"/>
          </a:p>
        </p:txBody>
      </p:sp>
    </p:spTree>
    <p:extLst>
      <p:ext uri="{BB962C8B-B14F-4D97-AF65-F5344CB8AC3E}">
        <p14:creationId xmlns:p14="http://schemas.microsoft.com/office/powerpoint/2010/main" val="842747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4B10-B690-44AF-A31D-D2B2CB8195F7}"/>
              </a:ext>
            </a:extLst>
          </p:cNvPr>
          <p:cNvSpPr>
            <a:spLocks noGrp="1"/>
          </p:cNvSpPr>
          <p:nvPr>
            <p:ph type="title"/>
          </p:nvPr>
        </p:nvSpPr>
        <p:spPr/>
        <p:txBody>
          <a:bodyPr/>
          <a:lstStyle/>
          <a:p>
            <a:r>
              <a:rPr lang="en-US" dirty="0"/>
              <a:t>Research Variables</a:t>
            </a:r>
          </a:p>
        </p:txBody>
      </p:sp>
      <p:sp>
        <p:nvSpPr>
          <p:cNvPr id="3" name="Text Placeholder 2">
            <a:extLst>
              <a:ext uri="{FF2B5EF4-FFF2-40B4-BE49-F238E27FC236}">
                <a16:creationId xmlns:a16="http://schemas.microsoft.com/office/drawing/2014/main" id="{1DD348C1-B649-4C5D-9315-7201E786CD21}"/>
              </a:ext>
            </a:extLst>
          </p:cNvPr>
          <p:cNvSpPr>
            <a:spLocks noGrp="1"/>
          </p:cNvSpPr>
          <p:nvPr>
            <p:ph type="body" sz="half" idx="2"/>
          </p:nvPr>
        </p:nvSpPr>
        <p:spPr/>
        <p:txBody>
          <a:bodyPr/>
          <a:lstStyle/>
          <a:p>
            <a:r>
              <a:rPr lang="en-US" dirty="0"/>
              <a:t>The independent variable which is the cultural competence education program is a structured approach aimed at elevating nurses cultural awareness, knowledge and skills to improve workflow efficiencies.</a:t>
            </a:r>
          </a:p>
          <a:p>
            <a:r>
              <a:rPr lang="en-US" dirty="0"/>
              <a:t>Psych nurses’ cultural competence is the dependent variable. It involves the ability to deliver respectful, informed, and effective care to clients from various cultural backgrounds.</a:t>
            </a:r>
          </a:p>
          <a:p>
            <a:r>
              <a:rPr lang="en-US" dirty="0"/>
              <a:t>Vancouver’s cultural competency checklist will measure changes in cultural competence.</a:t>
            </a:r>
          </a:p>
          <a:p>
            <a:r>
              <a:rPr lang="en-US" dirty="0"/>
              <a:t>A confidence scale will measure nurses self-efficacy in cultural competence.</a:t>
            </a:r>
          </a:p>
          <a:p>
            <a:r>
              <a:rPr lang="en-US" dirty="0"/>
              <a:t>Demographic data will be collected using a demographic data sheet comprising measures such as means, medians, frequencies, and percentages to encapsulate participants traits like gender, age, and years of experience.</a:t>
            </a:r>
          </a:p>
          <a:p>
            <a:endParaRPr lang="en-US" dirty="0"/>
          </a:p>
        </p:txBody>
      </p:sp>
      <p:sp>
        <p:nvSpPr>
          <p:cNvPr id="4" name="Slide Number Placeholder 3">
            <a:extLst>
              <a:ext uri="{FF2B5EF4-FFF2-40B4-BE49-F238E27FC236}">
                <a16:creationId xmlns:a16="http://schemas.microsoft.com/office/drawing/2014/main" id="{C3E6571B-230B-4A49-840B-B2C7131BD48D}"/>
              </a:ext>
            </a:extLst>
          </p:cNvPr>
          <p:cNvSpPr>
            <a:spLocks noGrp="1"/>
          </p:cNvSpPr>
          <p:nvPr>
            <p:ph type="sldNum" sz="quarter" idx="12"/>
          </p:nvPr>
        </p:nvSpPr>
        <p:spPr/>
        <p:txBody>
          <a:bodyPr/>
          <a:lstStyle/>
          <a:p>
            <a:fld id="{98B8C7A4-C360-8642-B75B-C27E4AF34731}" type="slidenum">
              <a:rPr lang="en-US" smtClean="0"/>
              <a:pPr/>
              <a:t>22</a:t>
            </a:fld>
            <a:endParaRPr lang="en-US"/>
          </a:p>
        </p:txBody>
      </p:sp>
    </p:spTree>
    <p:extLst>
      <p:ext uri="{BB962C8B-B14F-4D97-AF65-F5344CB8AC3E}">
        <p14:creationId xmlns:p14="http://schemas.microsoft.com/office/powerpoint/2010/main" val="384763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DA84-9B34-4883-9B8A-F96E8FE4B19A}"/>
              </a:ext>
            </a:extLst>
          </p:cNvPr>
          <p:cNvSpPr>
            <a:spLocks noGrp="1"/>
          </p:cNvSpPr>
          <p:nvPr>
            <p:ph type="title"/>
          </p:nvPr>
        </p:nvSpPr>
        <p:spPr>
          <a:xfrm>
            <a:off x="296958" y="168351"/>
            <a:ext cx="11598084" cy="530225"/>
          </a:xfrm>
        </p:spPr>
        <p:txBody>
          <a:bodyPr/>
          <a:lstStyle/>
          <a:p>
            <a:r>
              <a:rPr lang="en-US" dirty="0"/>
              <a:t>Measurements</a:t>
            </a:r>
          </a:p>
        </p:txBody>
      </p:sp>
      <p:sp>
        <p:nvSpPr>
          <p:cNvPr id="3" name="Text Placeholder 2">
            <a:extLst>
              <a:ext uri="{FF2B5EF4-FFF2-40B4-BE49-F238E27FC236}">
                <a16:creationId xmlns:a16="http://schemas.microsoft.com/office/drawing/2014/main" id="{A2EF4CDA-7EAF-492F-BF70-67F71A0E3699}"/>
              </a:ext>
            </a:extLst>
          </p:cNvPr>
          <p:cNvSpPr>
            <a:spLocks noGrp="1"/>
          </p:cNvSpPr>
          <p:nvPr>
            <p:ph type="body" sz="half" idx="2"/>
          </p:nvPr>
        </p:nvSpPr>
        <p:spPr>
          <a:xfrm>
            <a:off x="296958" y="698576"/>
            <a:ext cx="11598084" cy="5546776"/>
          </a:xfrm>
        </p:spPr>
        <p:txBody>
          <a:bodyPr>
            <a:normAutofit/>
          </a:bodyPr>
          <a:lstStyle/>
          <a:p>
            <a:r>
              <a:rPr lang="en-US" dirty="0"/>
              <a:t>The PI will collect demographic data using a demographic data sheet. </a:t>
            </a:r>
          </a:p>
          <a:p>
            <a:r>
              <a:rPr lang="en-US" dirty="0"/>
              <a:t>The PI will use the Cultural Competence Self-Assessment Checklist to collect pretest and posttest data. </a:t>
            </a:r>
          </a:p>
          <a:p>
            <a:r>
              <a:rPr lang="en-US" dirty="0"/>
              <a:t>The confidence scale (C-scale) will help measure the participants confidence levels in providing culturally competent care (Grundy, 1993). </a:t>
            </a:r>
          </a:p>
          <a:p>
            <a:r>
              <a:rPr lang="en-US" dirty="0"/>
              <a:t>PI will provide the participants with open-ended questionnaires to gather their perspectives on cultural competence training. </a:t>
            </a:r>
          </a:p>
          <a:p>
            <a:r>
              <a:rPr lang="en-US" dirty="0"/>
              <a:t>The PI will measure the independent variable which is a cultural competency educational program using the cultural competence checklist with five item Likert scale questions. </a:t>
            </a:r>
            <a:endParaRPr lang="en-US" altLang="en-US" dirty="0"/>
          </a:p>
        </p:txBody>
      </p:sp>
      <p:sp>
        <p:nvSpPr>
          <p:cNvPr id="4" name="Slide Number Placeholder 3">
            <a:extLst>
              <a:ext uri="{FF2B5EF4-FFF2-40B4-BE49-F238E27FC236}">
                <a16:creationId xmlns:a16="http://schemas.microsoft.com/office/drawing/2014/main" id="{0053D604-A58A-427E-8EB1-8E504F25A756}"/>
              </a:ext>
            </a:extLst>
          </p:cNvPr>
          <p:cNvSpPr>
            <a:spLocks noGrp="1"/>
          </p:cNvSpPr>
          <p:nvPr>
            <p:ph type="sldNum" sz="quarter" idx="12"/>
          </p:nvPr>
        </p:nvSpPr>
        <p:spPr/>
        <p:txBody>
          <a:bodyPr/>
          <a:lstStyle/>
          <a:p>
            <a:fld id="{98B8C7A4-C360-8642-B75B-C27E4AF34731}" type="slidenum">
              <a:rPr lang="en-US" smtClean="0"/>
              <a:pPr/>
              <a:t>23</a:t>
            </a:fld>
            <a:endParaRPr lang="en-US"/>
          </a:p>
        </p:txBody>
      </p:sp>
    </p:spTree>
    <p:extLst>
      <p:ext uri="{BB962C8B-B14F-4D97-AF65-F5344CB8AC3E}">
        <p14:creationId xmlns:p14="http://schemas.microsoft.com/office/powerpoint/2010/main" val="93398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20E1-EC83-40F1-B210-25E396BC663C}"/>
              </a:ext>
            </a:extLst>
          </p:cNvPr>
          <p:cNvSpPr>
            <a:spLocks noGrp="1"/>
          </p:cNvSpPr>
          <p:nvPr>
            <p:ph type="title"/>
          </p:nvPr>
        </p:nvSpPr>
        <p:spPr/>
        <p:txBody>
          <a:bodyPr/>
          <a:lstStyle/>
          <a:p>
            <a:r>
              <a:rPr lang="en-US" dirty="0"/>
              <a:t>Plan for Data Collection</a:t>
            </a:r>
          </a:p>
        </p:txBody>
      </p:sp>
      <p:sp>
        <p:nvSpPr>
          <p:cNvPr id="3" name="Text Placeholder 2">
            <a:extLst>
              <a:ext uri="{FF2B5EF4-FFF2-40B4-BE49-F238E27FC236}">
                <a16:creationId xmlns:a16="http://schemas.microsoft.com/office/drawing/2014/main" id="{12FDE45E-A845-4444-9B28-C6F311E38D5E}"/>
              </a:ext>
            </a:extLst>
          </p:cNvPr>
          <p:cNvSpPr>
            <a:spLocks noGrp="1"/>
          </p:cNvSpPr>
          <p:nvPr>
            <p:ph type="body" sz="half" idx="2"/>
          </p:nvPr>
        </p:nvSpPr>
        <p:spPr/>
        <p:txBody>
          <a:bodyPr/>
          <a:lstStyle/>
          <a:p>
            <a:r>
              <a:rPr lang="en-US" altLang="en-US" dirty="0"/>
              <a:t>PI will collect data in Qualtrics software. </a:t>
            </a:r>
          </a:p>
          <a:p>
            <a:r>
              <a:rPr lang="en-US" altLang="en-US" dirty="0"/>
              <a:t>Participants will get access to informed consent and after they agree to participate they will be deidentified and granted random numerical value.</a:t>
            </a:r>
          </a:p>
          <a:p>
            <a:r>
              <a:rPr lang="en-US" altLang="en-US" dirty="0"/>
              <a:t>Data will be collected in May of 2025.</a:t>
            </a:r>
          </a:p>
          <a:p>
            <a:r>
              <a:rPr lang="en-US" dirty="0"/>
              <a:t>Only the PI and project chair will have access to the data in a password protected computer.</a:t>
            </a:r>
          </a:p>
          <a:p>
            <a:r>
              <a:rPr lang="en-US" dirty="0"/>
              <a:t>Data will be stored for three years and then destroyed.</a:t>
            </a:r>
          </a:p>
          <a:p>
            <a:r>
              <a:rPr lang="en-US" dirty="0"/>
              <a:t> </a:t>
            </a:r>
          </a:p>
        </p:txBody>
      </p:sp>
      <p:sp>
        <p:nvSpPr>
          <p:cNvPr id="4" name="Slide Number Placeholder 3">
            <a:extLst>
              <a:ext uri="{FF2B5EF4-FFF2-40B4-BE49-F238E27FC236}">
                <a16:creationId xmlns:a16="http://schemas.microsoft.com/office/drawing/2014/main" id="{2B1438E7-3FD2-4342-9042-91B0A0F73FD0}"/>
              </a:ext>
            </a:extLst>
          </p:cNvPr>
          <p:cNvSpPr>
            <a:spLocks noGrp="1"/>
          </p:cNvSpPr>
          <p:nvPr>
            <p:ph type="sldNum" sz="quarter" idx="12"/>
          </p:nvPr>
        </p:nvSpPr>
        <p:spPr/>
        <p:txBody>
          <a:bodyPr/>
          <a:lstStyle/>
          <a:p>
            <a:fld id="{98B8C7A4-C360-8642-B75B-C27E4AF34731}" type="slidenum">
              <a:rPr lang="en-US" smtClean="0"/>
              <a:pPr/>
              <a:t>24</a:t>
            </a:fld>
            <a:endParaRPr lang="en-US"/>
          </a:p>
        </p:txBody>
      </p:sp>
    </p:spTree>
    <p:extLst>
      <p:ext uri="{BB962C8B-B14F-4D97-AF65-F5344CB8AC3E}">
        <p14:creationId xmlns:p14="http://schemas.microsoft.com/office/powerpoint/2010/main" val="4121403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7028-E84A-4AE6-8573-D7451F71F8D1}"/>
              </a:ext>
            </a:extLst>
          </p:cNvPr>
          <p:cNvSpPr>
            <a:spLocks noGrp="1"/>
          </p:cNvSpPr>
          <p:nvPr>
            <p:ph type="title"/>
          </p:nvPr>
        </p:nvSpPr>
        <p:spPr/>
        <p:txBody>
          <a:bodyPr/>
          <a:lstStyle/>
          <a:p>
            <a:r>
              <a:rPr lang="en-US" dirty="0"/>
              <a:t>Data Analysis</a:t>
            </a:r>
          </a:p>
        </p:txBody>
      </p:sp>
      <p:sp>
        <p:nvSpPr>
          <p:cNvPr id="3" name="Text Placeholder 2">
            <a:extLst>
              <a:ext uri="{FF2B5EF4-FFF2-40B4-BE49-F238E27FC236}">
                <a16:creationId xmlns:a16="http://schemas.microsoft.com/office/drawing/2014/main" id="{E3786B18-875A-4137-9056-5E0B6E162C78}"/>
              </a:ext>
            </a:extLst>
          </p:cNvPr>
          <p:cNvSpPr>
            <a:spLocks noGrp="1"/>
          </p:cNvSpPr>
          <p:nvPr>
            <p:ph type="body" sz="half" idx="2"/>
          </p:nvPr>
        </p:nvSpPr>
        <p:spPr/>
        <p:txBody>
          <a:bodyPr/>
          <a:lstStyle/>
          <a:p>
            <a:r>
              <a:rPr lang="en-US" altLang="en-US" dirty="0"/>
              <a:t>Data will be downloaded from Qualtrics and then securely uploaded to </a:t>
            </a:r>
            <a:r>
              <a:rPr lang="en-US" altLang="en-US" dirty="0" err="1"/>
              <a:t>Intellectus</a:t>
            </a:r>
            <a:r>
              <a:rPr lang="en-US" altLang="en-US" dirty="0"/>
              <a:t> Statistics, an online software program.</a:t>
            </a:r>
          </a:p>
          <a:p>
            <a:pPr lvl="0"/>
            <a:r>
              <a:rPr lang="en-US" i="1" dirty="0"/>
              <a:t>Demographic Survey:</a:t>
            </a:r>
            <a:r>
              <a:rPr lang="en-US" dirty="0"/>
              <a:t> Descriptive statistics and percentages will be used to create a profile of the sample make-up.</a:t>
            </a:r>
          </a:p>
          <a:p>
            <a:pPr lvl="0"/>
            <a:r>
              <a:rPr lang="en-US" i="1" dirty="0"/>
              <a:t>Central Vancouver Island Multicultural Society Cultural Competence Self-Assessment Checklist</a:t>
            </a:r>
            <a:r>
              <a:rPr lang="en-US" dirty="0"/>
              <a:t> and C-Scale: A paired sample t-test will be utilized to analyze the collected data in </a:t>
            </a:r>
            <a:r>
              <a:rPr lang="en-US" dirty="0" err="1"/>
              <a:t>IntellectusStatistics</a:t>
            </a:r>
            <a:r>
              <a:rPr lang="en-US" dirty="0"/>
              <a:t> software with the assistance of a Statistician. Comparison of group means between the pretest and the posttest will be completed and a p-value will be determined with the minimum of &lt;0.05.</a:t>
            </a:r>
          </a:p>
        </p:txBody>
      </p:sp>
      <p:sp>
        <p:nvSpPr>
          <p:cNvPr id="4" name="Slide Number Placeholder 3">
            <a:extLst>
              <a:ext uri="{FF2B5EF4-FFF2-40B4-BE49-F238E27FC236}">
                <a16:creationId xmlns:a16="http://schemas.microsoft.com/office/drawing/2014/main" id="{6D55447F-49B4-4C3A-AFF7-DA7CF2FB813A}"/>
              </a:ext>
            </a:extLst>
          </p:cNvPr>
          <p:cNvSpPr>
            <a:spLocks noGrp="1"/>
          </p:cNvSpPr>
          <p:nvPr>
            <p:ph type="sldNum" sz="quarter" idx="12"/>
          </p:nvPr>
        </p:nvSpPr>
        <p:spPr/>
        <p:txBody>
          <a:bodyPr/>
          <a:lstStyle/>
          <a:p>
            <a:fld id="{98B8C7A4-C360-8642-B75B-C27E4AF34731}" type="slidenum">
              <a:rPr lang="en-US" smtClean="0"/>
              <a:pPr/>
              <a:t>25</a:t>
            </a:fld>
            <a:endParaRPr lang="en-US"/>
          </a:p>
        </p:txBody>
      </p:sp>
    </p:spTree>
    <p:extLst>
      <p:ext uri="{BB962C8B-B14F-4D97-AF65-F5344CB8AC3E}">
        <p14:creationId xmlns:p14="http://schemas.microsoft.com/office/powerpoint/2010/main" val="4259374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5726-1144-891D-ACCB-7FA566AC486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260C95A2-1855-38C1-84ED-949ABAFBC94F}"/>
              </a:ext>
            </a:extLst>
          </p:cNvPr>
          <p:cNvSpPr>
            <a:spLocks noGrp="1"/>
          </p:cNvSpPr>
          <p:nvPr>
            <p:ph type="body" sz="half" idx="2"/>
          </p:nvPr>
        </p:nvSpPr>
        <p:spPr/>
        <p:txBody>
          <a:bodyPr>
            <a:normAutofit/>
          </a:bodyPr>
          <a:lstStyle/>
          <a:p>
            <a:r>
              <a:rPr lang="en-US" dirty="0"/>
              <a:t>Cultural ineffectiveness can unfavorably influence the efficiency of health delivery procedures. </a:t>
            </a:r>
          </a:p>
          <a:p>
            <a:r>
              <a:rPr lang="en-US" dirty="0"/>
              <a:t>It hampers nurses knowhow to offer proactive care to patients from varied settings.</a:t>
            </a:r>
          </a:p>
          <a:p>
            <a:r>
              <a:rPr lang="en-US" dirty="0"/>
              <a:t>Bolstering cultural competency can augment nurses’ cultural competence.</a:t>
            </a:r>
          </a:p>
          <a:p>
            <a:r>
              <a:rPr lang="en-US" dirty="0"/>
              <a:t>The suitable framework is Leininger's culture care theory.</a:t>
            </a:r>
          </a:p>
          <a:p>
            <a:r>
              <a:rPr lang="en-US" dirty="0"/>
              <a:t>The JHNEBP model, specifically the PET process will be employed in the project.</a:t>
            </a:r>
          </a:p>
          <a:p>
            <a:r>
              <a:rPr lang="en-US" dirty="0"/>
              <a:t>Cultural competence self-assessment checklist will help collect data.</a:t>
            </a:r>
          </a:p>
          <a:p>
            <a:r>
              <a:rPr lang="en-US" dirty="0"/>
              <a:t>Data analysis will be conducted through the </a:t>
            </a:r>
            <a:r>
              <a:rPr lang="en-US" dirty="0" err="1"/>
              <a:t>Intellectus</a:t>
            </a:r>
            <a:r>
              <a:rPr lang="en-US" dirty="0"/>
              <a:t> Statistics.</a:t>
            </a:r>
          </a:p>
          <a:p>
            <a:r>
              <a:rPr lang="en-US" dirty="0"/>
              <a:t>The findings will allow for transferability to other clinical contexts.</a:t>
            </a:r>
          </a:p>
        </p:txBody>
      </p:sp>
      <p:sp>
        <p:nvSpPr>
          <p:cNvPr id="4" name="Slide Number Placeholder 3">
            <a:extLst>
              <a:ext uri="{FF2B5EF4-FFF2-40B4-BE49-F238E27FC236}">
                <a16:creationId xmlns:a16="http://schemas.microsoft.com/office/drawing/2014/main" id="{CD575211-0F4D-10A8-2272-EA04ADC56F34}"/>
              </a:ext>
            </a:extLst>
          </p:cNvPr>
          <p:cNvSpPr>
            <a:spLocks noGrp="1"/>
          </p:cNvSpPr>
          <p:nvPr>
            <p:ph type="sldNum" sz="quarter" idx="12"/>
          </p:nvPr>
        </p:nvSpPr>
        <p:spPr/>
        <p:txBody>
          <a:bodyPr/>
          <a:lstStyle/>
          <a:p>
            <a:fld id="{98B8C7A4-C360-8642-B75B-C27E4AF34731}" type="slidenum">
              <a:rPr lang="en-US" smtClean="0"/>
              <a:pPr/>
              <a:t>26</a:t>
            </a:fld>
            <a:endParaRPr lang="en-US"/>
          </a:p>
        </p:txBody>
      </p:sp>
    </p:spTree>
    <p:extLst>
      <p:ext uri="{BB962C8B-B14F-4D97-AF65-F5344CB8AC3E}">
        <p14:creationId xmlns:p14="http://schemas.microsoft.com/office/powerpoint/2010/main" val="3508752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7150-0739-D15A-2CF9-EA8803EA8D39}"/>
              </a:ext>
            </a:extLst>
          </p:cNvPr>
          <p:cNvSpPr>
            <a:spLocks noGrp="1"/>
          </p:cNvSpPr>
          <p:nvPr>
            <p:ph type="title"/>
          </p:nvPr>
        </p:nvSpPr>
        <p:spPr>
          <a:xfrm>
            <a:off x="296958" y="136523"/>
            <a:ext cx="11598084" cy="530225"/>
          </a:xfrm>
        </p:spPr>
        <p:txBody>
          <a:bodyPr/>
          <a:lstStyle/>
          <a:p>
            <a:r>
              <a:rPr lang="en-US" dirty="0"/>
              <a:t>References</a:t>
            </a:r>
          </a:p>
        </p:txBody>
      </p:sp>
      <p:sp>
        <p:nvSpPr>
          <p:cNvPr id="3" name="Text Placeholder 2">
            <a:extLst>
              <a:ext uri="{FF2B5EF4-FFF2-40B4-BE49-F238E27FC236}">
                <a16:creationId xmlns:a16="http://schemas.microsoft.com/office/drawing/2014/main" id="{1053915B-4433-7882-6A31-0B8731F25084}"/>
              </a:ext>
            </a:extLst>
          </p:cNvPr>
          <p:cNvSpPr>
            <a:spLocks noGrp="1"/>
          </p:cNvSpPr>
          <p:nvPr>
            <p:ph type="body" sz="half" idx="2"/>
          </p:nvPr>
        </p:nvSpPr>
        <p:spPr>
          <a:xfrm>
            <a:off x="0" y="978195"/>
            <a:ext cx="12192000" cy="5267157"/>
          </a:xfrm>
        </p:spPr>
        <p:txBody>
          <a:bodyPr>
            <a:normAutofit/>
          </a:bodyPr>
          <a:lstStyle/>
          <a:p>
            <a:pPr marL="0" indent="0">
              <a:buNone/>
            </a:pPr>
            <a:endParaRPr lang="en-US" dirty="0"/>
          </a:p>
        </p:txBody>
      </p:sp>
      <p:sp>
        <p:nvSpPr>
          <p:cNvPr id="4" name="Slide Number Placeholder 3">
            <a:extLst>
              <a:ext uri="{FF2B5EF4-FFF2-40B4-BE49-F238E27FC236}">
                <a16:creationId xmlns:a16="http://schemas.microsoft.com/office/drawing/2014/main" id="{E5BD9D85-C9A0-80C4-A659-212BB29E2513}"/>
              </a:ext>
            </a:extLst>
          </p:cNvPr>
          <p:cNvSpPr>
            <a:spLocks noGrp="1"/>
          </p:cNvSpPr>
          <p:nvPr>
            <p:ph type="sldNum" sz="quarter" idx="12"/>
          </p:nvPr>
        </p:nvSpPr>
        <p:spPr/>
        <p:txBody>
          <a:bodyPr/>
          <a:lstStyle/>
          <a:p>
            <a:fld id="{98B8C7A4-C360-8642-B75B-C27E4AF34731}" type="slidenum">
              <a:rPr lang="en-US" smtClean="0"/>
              <a:pPr/>
              <a:t>27</a:t>
            </a:fld>
            <a:endParaRPr lang="en-US"/>
          </a:p>
        </p:txBody>
      </p:sp>
      <p:pic>
        <p:nvPicPr>
          <p:cNvPr id="6" name="Picture 5">
            <a:extLst>
              <a:ext uri="{FF2B5EF4-FFF2-40B4-BE49-F238E27FC236}">
                <a16:creationId xmlns:a16="http://schemas.microsoft.com/office/drawing/2014/main" id="{69783253-FD3F-4F2D-9CC3-D557D8E90F36}"/>
              </a:ext>
            </a:extLst>
          </p:cNvPr>
          <p:cNvPicPr>
            <a:picLocks noChangeAspect="1"/>
          </p:cNvPicPr>
          <p:nvPr/>
        </p:nvPicPr>
        <p:blipFill>
          <a:blip r:embed="rId2"/>
          <a:stretch>
            <a:fillRect/>
          </a:stretch>
        </p:blipFill>
        <p:spPr>
          <a:xfrm>
            <a:off x="3657600" y="1586023"/>
            <a:ext cx="3572540" cy="3602665"/>
          </a:xfrm>
          <a:prstGeom prst="rect">
            <a:avLst/>
          </a:prstGeom>
        </p:spPr>
      </p:pic>
    </p:spTree>
    <p:extLst>
      <p:ext uri="{BB962C8B-B14F-4D97-AF65-F5344CB8AC3E}">
        <p14:creationId xmlns:p14="http://schemas.microsoft.com/office/powerpoint/2010/main" val="31433046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E4B4-172C-E200-BE70-08818E19C6B0}"/>
              </a:ext>
            </a:extLst>
          </p:cNvPr>
          <p:cNvSpPr>
            <a:spLocks noGrp="1"/>
          </p:cNvSpPr>
          <p:nvPr>
            <p:ph type="title"/>
          </p:nvPr>
        </p:nvSpPr>
        <p:spPr>
          <a:xfrm>
            <a:off x="296958" y="136523"/>
            <a:ext cx="11598084" cy="530225"/>
          </a:xfrm>
        </p:spPr>
        <p:txBody>
          <a:bodyPr/>
          <a:lstStyle/>
          <a:p>
            <a:r>
              <a:rPr lang="en-US" dirty="0"/>
              <a:t>Introduction</a:t>
            </a:r>
          </a:p>
        </p:txBody>
      </p:sp>
      <p:sp>
        <p:nvSpPr>
          <p:cNvPr id="3" name="Text Placeholder 2">
            <a:extLst>
              <a:ext uri="{FF2B5EF4-FFF2-40B4-BE49-F238E27FC236}">
                <a16:creationId xmlns:a16="http://schemas.microsoft.com/office/drawing/2014/main" id="{07CA411D-8EAE-7D2D-CE8C-BEFE9423E605}"/>
              </a:ext>
            </a:extLst>
          </p:cNvPr>
          <p:cNvSpPr>
            <a:spLocks noGrp="1"/>
          </p:cNvSpPr>
          <p:nvPr>
            <p:ph type="body" sz="half" idx="2"/>
          </p:nvPr>
        </p:nvSpPr>
        <p:spPr>
          <a:xfrm>
            <a:off x="0" y="666748"/>
            <a:ext cx="12192000" cy="5578604"/>
          </a:xfrm>
        </p:spPr>
        <p:txBody>
          <a:bodyPr>
            <a:normAutofit/>
          </a:bodyPr>
          <a:lstStyle/>
          <a:p>
            <a:r>
              <a:rPr lang="en-US" dirty="0"/>
              <a:t>The clinical practice gap is inadequate cultural competence psychiatric health settings.</a:t>
            </a:r>
          </a:p>
          <a:p>
            <a:r>
              <a:rPr lang="en-US" dirty="0"/>
              <a:t>Lack of culturally competent care negatively affects patients' quality of life.</a:t>
            </a:r>
          </a:p>
          <a:p>
            <a:r>
              <a:rPr lang="en-US" dirty="0"/>
              <a:t>The psychiatric nursing workforce is not fully equipped to meet the needs of a growing diverse patient population.</a:t>
            </a:r>
          </a:p>
          <a:p>
            <a:r>
              <a:rPr lang="en-US" dirty="0"/>
              <a:t>The PI seeks to implement a cultural competence educational intervention for psychiatric mental health registered nurses to mitigate the practice gap.</a:t>
            </a:r>
          </a:p>
          <a:p>
            <a:r>
              <a:rPr lang="en-US" dirty="0"/>
              <a:t>A culturally competent  workforce empowers patients to feel comfortable in seeking critical mental healthcare.</a:t>
            </a:r>
          </a:p>
          <a:p>
            <a:r>
              <a:rPr lang="en-US" dirty="0"/>
              <a:t>Culturally competence promotes equitable care for patients from diverse cultural backgrounds and augments healthcare delivery processes (</a:t>
            </a:r>
            <a:r>
              <a:rPr lang="en-US" dirty="0" err="1"/>
              <a:t>Sahamkhadam</a:t>
            </a:r>
            <a:r>
              <a:rPr lang="en-US" dirty="0"/>
              <a:t> et al., 2023). </a:t>
            </a:r>
          </a:p>
          <a:p>
            <a:r>
              <a:rPr lang="en-US" dirty="0"/>
              <a:t>As such, there is an increasing need to train psychiatric nursing workforce in cultural competence to address disparities within the continuum of care (Desai et al., 2020).</a:t>
            </a:r>
          </a:p>
          <a:p>
            <a:endParaRPr lang="en-US" dirty="0"/>
          </a:p>
          <a:p>
            <a:endParaRPr lang="en-US" dirty="0"/>
          </a:p>
        </p:txBody>
      </p:sp>
      <p:sp>
        <p:nvSpPr>
          <p:cNvPr id="4" name="Slide Number Placeholder 3">
            <a:extLst>
              <a:ext uri="{FF2B5EF4-FFF2-40B4-BE49-F238E27FC236}">
                <a16:creationId xmlns:a16="http://schemas.microsoft.com/office/drawing/2014/main" id="{5028A4AE-4E2F-730D-8A51-B9112C601610}"/>
              </a:ext>
            </a:extLst>
          </p:cNvPr>
          <p:cNvSpPr>
            <a:spLocks noGrp="1"/>
          </p:cNvSpPr>
          <p:nvPr>
            <p:ph type="sldNum" sz="quarter" idx="12"/>
          </p:nvPr>
        </p:nvSpPr>
        <p:spPr/>
        <p:txBody>
          <a:bodyPr/>
          <a:lstStyle/>
          <a:p>
            <a:fld id="{98B8C7A4-C360-8642-B75B-C27E4AF34731}" type="slidenum">
              <a:rPr lang="en-US" smtClean="0"/>
              <a:pPr/>
              <a:t>3</a:t>
            </a:fld>
            <a:endParaRPr lang="en-US"/>
          </a:p>
        </p:txBody>
      </p:sp>
    </p:spTree>
    <p:extLst>
      <p:ext uri="{BB962C8B-B14F-4D97-AF65-F5344CB8AC3E}">
        <p14:creationId xmlns:p14="http://schemas.microsoft.com/office/powerpoint/2010/main" val="347983581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37F4-3207-C6C3-172A-CD95AB0FD169}"/>
              </a:ext>
            </a:extLst>
          </p:cNvPr>
          <p:cNvSpPr>
            <a:spLocks noGrp="1"/>
          </p:cNvSpPr>
          <p:nvPr>
            <p:ph type="title"/>
          </p:nvPr>
        </p:nvSpPr>
        <p:spPr>
          <a:xfrm>
            <a:off x="296958" y="130998"/>
            <a:ext cx="11598084" cy="530225"/>
          </a:xfrm>
        </p:spPr>
        <p:txBody>
          <a:bodyPr/>
          <a:lstStyle/>
          <a:p>
            <a:r>
              <a:rPr lang="en-US" dirty="0"/>
              <a:t>Problem Statement</a:t>
            </a:r>
          </a:p>
        </p:txBody>
      </p:sp>
      <p:sp>
        <p:nvSpPr>
          <p:cNvPr id="3" name="Text Placeholder 2">
            <a:extLst>
              <a:ext uri="{FF2B5EF4-FFF2-40B4-BE49-F238E27FC236}">
                <a16:creationId xmlns:a16="http://schemas.microsoft.com/office/drawing/2014/main" id="{2DC3B68C-93BB-7F12-C670-1A2B13D14988}"/>
              </a:ext>
            </a:extLst>
          </p:cNvPr>
          <p:cNvSpPr>
            <a:spLocks noGrp="1"/>
          </p:cNvSpPr>
          <p:nvPr>
            <p:ph type="body" sz="half" idx="2"/>
          </p:nvPr>
        </p:nvSpPr>
        <p:spPr>
          <a:xfrm>
            <a:off x="-1" y="889000"/>
            <a:ext cx="12080913" cy="5356352"/>
          </a:xfrm>
        </p:spPr>
        <p:txBody>
          <a:bodyPr>
            <a:normAutofit/>
          </a:bodyPr>
          <a:lstStyle/>
          <a:p>
            <a:r>
              <a:rPr lang="en-US" dirty="0"/>
              <a:t>Roughly 13.4% of the U.S. population identify as African Americans, yet there are only 5.6% of registered psychiatric nurses. </a:t>
            </a:r>
          </a:p>
          <a:p>
            <a:r>
              <a:rPr lang="en-US" dirty="0"/>
              <a:t>Inadequate cultural diversity mitigates nurses ability to provide culturally competent care and may lead to cultural misunderstandings.</a:t>
            </a:r>
          </a:p>
          <a:p>
            <a:r>
              <a:rPr lang="en-US" dirty="0"/>
              <a:t>These disparities may hinder effective care for clients from diverse cultural affiliations (Nair &amp; </a:t>
            </a:r>
            <a:r>
              <a:rPr lang="en-US" dirty="0" err="1"/>
              <a:t>Adetayo</a:t>
            </a:r>
            <a:r>
              <a:rPr lang="en-US" dirty="0"/>
              <a:t>, 2019). </a:t>
            </a:r>
          </a:p>
          <a:p>
            <a:r>
              <a:rPr lang="en-US" dirty="0"/>
              <a:t>Inadequate cultural competence perpetuates health inequities, such as microaggressions, stereotypes, and discrimination (Cruz et al., 2019). </a:t>
            </a:r>
          </a:p>
          <a:p>
            <a:r>
              <a:rPr lang="en-US" dirty="0"/>
              <a:t>Without training, nurses struggle to adapt to local cultural contexts, worsening care quality, reduced patient trust, and snowballed care inequalities (</a:t>
            </a:r>
            <a:r>
              <a:rPr lang="en-US" dirty="0" err="1"/>
              <a:t>Červený</a:t>
            </a:r>
            <a:r>
              <a:rPr lang="en-US" dirty="0"/>
              <a:t> et al., 2022; Yu et al., 2023).</a:t>
            </a:r>
          </a:p>
          <a:p>
            <a:r>
              <a:rPr lang="en-US" dirty="0"/>
              <a:t>These factors negatively affects minority patients whereby they may not receive culturally competent care (APA, 2020).</a:t>
            </a:r>
          </a:p>
          <a:p>
            <a:endParaRPr lang="en-US" dirty="0"/>
          </a:p>
        </p:txBody>
      </p:sp>
      <p:sp>
        <p:nvSpPr>
          <p:cNvPr id="4" name="Slide Number Placeholder 3">
            <a:extLst>
              <a:ext uri="{FF2B5EF4-FFF2-40B4-BE49-F238E27FC236}">
                <a16:creationId xmlns:a16="http://schemas.microsoft.com/office/drawing/2014/main" id="{4FEFBF73-EC49-B267-A8D0-401C9DCED78C}"/>
              </a:ext>
            </a:extLst>
          </p:cNvPr>
          <p:cNvSpPr>
            <a:spLocks noGrp="1"/>
          </p:cNvSpPr>
          <p:nvPr>
            <p:ph type="sldNum" sz="quarter" idx="12"/>
          </p:nvPr>
        </p:nvSpPr>
        <p:spPr/>
        <p:txBody>
          <a:bodyPr/>
          <a:lstStyle/>
          <a:p>
            <a:fld id="{98B8C7A4-C360-8642-B75B-C27E4AF34731}" type="slidenum">
              <a:rPr lang="en-US" smtClean="0"/>
              <a:pPr/>
              <a:t>4</a:t>
            </a:fld>
            <a:endParaRPr lang="en-US"/>
          </a:p>
        </p:txBody>
      </p:sp>
    </p:spTree>
    <p:extLst>
      <p:ext uri="{BB962C8B-B14F-4D97-AF65-F5344CB8AC3E}">
        <p14:creationId xmlns:p14="http://schemas.microsoft.com/office/powerpoint/2010/main" val="313911796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385E-004A-E0CD-2BF3-F3D1FEE5E62E}"/>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5255E7DC-168E-755D-7E48-2B27C01FD42F}"/>
              </a:ext>
            </a:extLst>
          </p:cNvPr>
          <p:cNvSpPr>
            <a:spLocks noGrp="1"/>
          </p:cNvSpPr>
          <p:nvPr>
            <p:ph type="body" sz="half" idx="2"/>
          </p:nvPr>
        </p:nvSpPr>
        <p:spPr>
          <a:xfrm>
            <a:off x="0" y="1124712"/>
            <a:ext cx="12192000" cy="5120640"/>
          </a:xfrm>
        </p:spPr>
        <p:txBody>
          <a:bodyPr>
            <a:normAutofit/>
          </a:bodyPr>
          <a:lstStyle/>
          <a:p>
            <a:r>
              <a:rPr lang="en-US" dirty="0"/>
              <a:t>Cultural competence equips nurses with the ability to deliver equitable care that aligns with patients needs (</a:t>
            </a:r>
            <a:r>
              <a:rPr lang="en-US" dirty="0" err="1"/>
              <a:t>Arruzza</a:t>
            </a:r>
            <a:r>
              <a:rPr lang="en-US" dirty="0"/>
              <a:t> &amp; Chau, 2021).</a:t>
            </a:r>
          </a:p>
          <a:p>
            <a:r>
              <a:rPr lang="en-US" dirty="0"/>
              <a:t>A deficit in cultural competence among psych nurses can perpetuate unnecessary medical errors, ameliorating the efficacy of the delivery of psych care.</a:t>
            </a:r>
          </a:p>
          <a:p>
            <a:r>
              <a:rPr lang="en-US" dirty="0"/>
              <a:t>Providers’ negative stereotypes regarding may elevate cultural insensitivity and reluctance to resolve diversity in patient interactions (Cruz et al.,2019).</a:t>
            </a:r>
          </a:p>
          <a:p>
            <a:r>
              <a:rPr lang="en-US" dirty="0"/>
              <a:t>Cultural ineptitude makes nurses biased and they may presume patients are disinterested in receiving care.</a:t>
            </a:r>
          </a:p>
          <a:p>
            <a:r>
              <a:rPr lang="en-US" dirty="0"/>
              <a:t>Nurses may have microaggressions which may contribute to health inequities and discrimination, derailing healthcare delivery procedures (</a:t>
            </a:r>
            <a:r>
              <a:rPr lang="en-US" dirty="0" err="1"/>
              <a:t>Handtke</a:t>
            </a:r>
            <a:r>
              <a:rPr lang="en-US" dirty="0"/>
              <a:t> et al., 2019).</a:t>
            </a:r>
          </a:p>
        </p:txBody>
      </p:sp>
      <p:sp>
        <p:nvSpPr>
          <p:cNvPr id="4" name="Slide Number Placeholder 3">
            <a:extLst>
              <a:ext uri="{FF2B5EF4-FFF2-40B4-BE49-F238E27FC236}">
                <a16:creationId xmlns:a16="http://schemas.microsoft.com/office/drawing/2014/main" id="{2F9EA9DD-6572-807D-C5F0-0740AAC4A09D}"/>
              </a:ext>
            </a:extLst>
          </p:cNvPr>
          <p:cNvSpPr>
            <a:spLocks noGrp="1"/>
          </p:cNvSpPr>
          <p:nvPr>
            <p:ph type="sldNum" sz="quarter" idx="12"/>
          </p:nvPr>
        </p:nvSpPr>
        <p:spPr/>
        <p:txBody>
          <a:bodyPr/>
          <a:lstStyle/>
          <a:p>
            <a:fld id="{98B8C7A4-C360-8642-B75B-C27E4AF34731}" type="slidenum">
              <a:rPr lang="en-US" smtClean="0"/>
              <a:pPr/>
              <a:t>5</a:t>
            </a:fld>
            <a:endParaRPr lang="en-US"/>
          </a:p>
        </p:txBody>
      </p:sp>
    </p:spTree>
    <p:extLst>
      <p:ext uri="{BB962C8B-B14F-4D97-AF65-F5344CB8AC3E}">
        <p14:creationId xmlns:p14="http://schemas.microsoft.com/office/powerpoint/2010/main" val="3364237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AE42-55A8-C9EF-6AA2-B02F036CAA50}"/>
              </a:ext>
            </a:extLst>
          </p:cNvPr>
          <p:cNvSpPr>
            <a:spLocks noGrp="1"/>
          </p:cNvSpPr>
          <p:nvPr>
            <p:ph type="title"/>
          </p:nvPr>
        </p:nvSpPr>
        <p:spPr>
          <a:xfrm>
            <a:off x="296958" y="181798"/>
            <a:ext cx="11598084" cy="530225"/>
          </a:xfrm>
        </p:spPr>
        <p:txBody>
          <a:bodyPr/>
          <a:lstStyle/>
          <a:p>
            <a:r>
              <a:rPr lang="en-US" dirty="0"/>
              <a:t>Significance</a:t>
            </a:r>
          </a:p>
        </p:txBody>
      </p:sp>
      <p:sp>
        <p:nvSpPr>
          <p:cNvPr id="3" name="Text Placeholder 2">
            <a:extLst>
              <a:ext uri="{FF2B5EF4-FFF2-40B4-BE49-F238E27FC236}">
                <a16:creationId xmlns:a16="http://schemas.microsoft.com/office/drawing/2014/main" id="{A17206C8-D5CC-0E75-6F71-C27719F96235}"/>
              </a:ext>
            </a:extLst>
          </p:cNvPr>
          <p:cNvSpPr>
            <a:spLocks noGrp="1"/>
          </p:cNvSpPr>
          <p:nvPr>
            <p:ph type="body" sz="half" idx="2"/>
          </p:nvPr>
        </p:nvSpPr>
        <p:spPr>
          <a:xfrm>
            <a:off x="0" y="712023"/>
            <a:ext cx="12192000" cy="5644329"/>
          </a:xfrm>
        </p:spPr>
        <p:txBody>
          <a:bodyPr>
            <a:normAutofit/>
          </a:bodyPr>
          <a:lstStyle/>
          <a:p>
            <a:r>
              <a:rPr lang="en-US" dirty="0"/>
              <a:t>It is vital to introduce a cultural competence program to boost nurses’ cultural awareness, knowledge, and expertise (</a:t>
            </a:r>
            <a:r>
              <a:rPr lang="en-US" dirty="0" err="1"/>
              <a:t>Sahamkhadam</a:t>
            </a:r>
            <a:r>
              <a:rPr lang="en-US" dirty="0"/>
              <a:t> et al., 2023). </a:t>
            </a:r>
          </a:p>
          <a:p>
            <a:r>
              <a:rPr lang="en-US" dirty="0"/>
              <a:t>The program will equip nurses with cultural aptitude to deliver culturally sensitive and compassionate care that aligns with the patients’ cultural specifications (</a:t>
            </a:r>
            <a:r>
              <a:rPr lang="en-US" dirty="0" err="1"/>
              <a:t>Ličen</a:t>
            </a:r>
            <a:r>
              <a:rPr lang="en-US" dirty="0"/>
              <a:t> &amp; </a:t>
            </a:r>
            <a:r>
              <a:rPr lang="en-US" dirty="0" err="1"/>
              <a:t>Prosen</a:t>
            </a:r>
            <a:r>
              <a:rPr lang="en-US" dirty="0"/>
              <a:t>, 2023). </a:t>
            </a:r>
          </a:p>
          <a:p>
            <a:r>
              <a:rPr lang="en-US" dirty="0"/>
              <a:t>Educating nursing scholars empowers them to be culturally aware, diversified, skillful, and confident to work with patients from various cultural affiliations (</a:t>
            </a:r>
            <a:r>
              <a:rPr lang="en-US" dirty="0" err="1"/>
              <a:t>Arruzza</a:t>
            </a:r>
            <a:r>
              <a:rPr lang="en-US" dirty="0"/>
              <a:t> &amp; Chau, 2021). </a:t>
            </a:r>
          </a:p>
          <a:p>
            <a:r>
              <a:rPr lang="en-US" dirty="0"/>
              <a:t>Nurse leaders and managers tailor innovative stratagems to execute decisions and inspire cultural competence behavior (</a:t>
            </a:r>
            <a:r>
              <a:rPr lang="en-US" dirty="0" err="1"/>
              <a:t>Manlangit</a:t>
            </a:r>
            <a:r>
              <a:rPr lang="en-US" dirty="0"/>
              <a:t> et al., 2022). </a:t>
            </a:r>
          </a:p>
          <a:p>
            <a:r>
              <a:rPr lang="en-US" dirty="0"/>
              <a:t>In research, cultural competence enable researchers to amalgamate conventional and comprehensive training tactics and clearly communicate the influence of cultural awareness (</a:t>
            </a:r>
            <a:r>
              <a:rPr lang="en-US" dirty="0" err="1"/>
              <a:t>Kaihlanen</a:t>
            </a:r>
            <a:r>
              <a:rPr lang="en-US" dirty="0"/>
              <a:t> et al., 2019). </a:t>
            </a:r>
          </a:p>
        </p:txBody>
      </p:sp>
      <p:sp>
        <p:nvSpPr>
          <p:cNvPr id="4" name="Slide Number Placeholder 3">
            <a:extLst>
              <a:ext uri="{FF2B5EF4-FFF2-40B4-BE49-F238E27FC236}">
                <a16:creationId xmlns:a16="http://schemas.microsoft.com/office/drawing/2014/main" id="{F24D444A-BA85-384D-8278-2AC499836BE9}"/>
              </a:ext>
            </a:extLst>
          </p:cNvPr>
          <p:cNvSpPr>
            <a:spLocks noGrp="1"/>
          </p:cNvSpPr>
          <p:nvPr>
            <p:ph type="sldNum" sz="quarter" idx="12"/>
          </p:nvPr>
        </p:nvSpPr>
        <p:spPr/>
        <p:txBody>
          <a:bodyPr/>
          <a:lstStyle/>
          <a:p>
            <a:fld id="{98B8C7A4-C360-8642-B75B-C27E4AF34731}" type="slidenum">
              <a:rPr lang="en-US" smtClean="0"/>
              <a:pPr/>
              <a:t>6</a:t>
            </a:fld>
            <a:endParaRPr lang="en-US"/>
          </a:p>
        </p:txBody>
      </p:sp>
    </p:spTree>
    <p:extLst>
      <p:ext uri="{BB962C8B-B14F-4D97-AF65-F5344CB8AC3E}">
        <p14:creationId xmlns:p14="http://schemas.microsoft.com/office/powerpoint/2010/main" val="79327863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3F85-797C-A3BC-C645-B51CE18954A5}"/>
              </a:ext>
            </a:extLst>
          </p:cNvPr>
          <p:cNvSpPr>
            <a:spLocks noGrp="1"/>
          </p:cNvSpPr>
          <p:nvPr>
            <p:ph type="title"/>
          </p:nvPr>
        </p:nvSpPr>
        <p:spPr/>
        <p:txBody>
          <a:bodyPr/>
          <a:lstStyle/>
          <a:p>
            <a:r>
              <a:rPr lang="en-US" dirty="0"/>
              <a:t>Project Objectives/Aims</a:t>
            </a:r>
          </a:p>
        </p:txBody>
      </p:sp>
      <p:sp>
        <p:nvSpPr>
          <p:cNvPr id="3" name="Text Placeholder 2">
            <a:extLst>
              <a:ext uri="{FF2B5EF4-FFF2-40B4-BE49-F238E27FC236}">
                <a16:creationId xmlns:a16="http://schemas.microsoft.com/office/drawing/2014/main" id="{A07EC40C-F32A-A820-F2D3-E8CAA43F07D0}"/>
              </a:ext>
            </a:extLst>
          </p:cNvPr>
          <p:cNvSpPr>
            <a:spLocks noGrp="1"/>
          </p:cNvSpPr>
          <p:nvPr>
            <p:ph type="body" sz="half" idx="2"/>
          </p:nvPr>
        </p:nvSpPr>
        <p:spPr/>
        <p:txBody>
          <a:bodyPr/>
          <a:lstStyle/>
          <a:p>
            <a:pPr lvl="0"/>
            <a:r>
              <a:rPr lang="en-US" dirty="0"/>
              <a:t>The purpose of the study is to train psych nurses on culturally competence to boost their levels of cultural competence. </a:t>
            </a:r>
          </a:p>
          <a:p>
            <a:pPr lvl="0"/>
            <a:r>
              <a:rPr lang="en-US" dirty="0"/>
              <a:t>Collect quantitative data on cultural competence training using the "Central Vancouver Island Multicultural Society Cultural Competence Self-Assessment Checklist."</a:t>
            </a:r>
          </a:p>
          <a:p>
            <a:pPr lvl="0"/>
            <a:r>
              <a:rPr lang="en-US" dirty="0"/>
              <a:t>Collect demographic survey to gauge participants traits like gender, nursing experience, age, and education level.</a:t>
            </a:r>
          </a:p>
          <a:p>
            <a:pPr lvl="0"/>
            <a:r>
              <a:rPr lang="en-US" dirty="0"/>
              <a:t>Administer confidence scale pretest and posttest to assess participants confidence levels in providing culturally competent care.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18D23F8-F5FC-C117-2BD3-7CF43FD775D3}"/>
              </a:ext>
            </a:extLst>
          </p:cNvPr>
          <p:cNvSpPr>
            <a:spLocks noGrp="1"/>
          </p:cNvSpPr>
          <p:nvPr>
            <p:ph type="sldNum" sz="quarter" idx="12"/>
          </p:nvPr>
        </p:nvSpPr>
        <p:spPr/>
        <p:txBody>
          <a:bodyPr/>
          <a:lstStyle/>
          <a:p>
            <a:fld id="{98B8C7A4-C360-8642-B75B-C27E4AF34731}" type="slidenum">
              <a:rPr lang="en-US" smtClean="0"/>
              <a:pPr/>
              <a:t>7</a:t>
            </a:fld>
            <a:endParaRPr lang="en-US"/>
          </a:p>
        </p:txBody>
      </p:sp>
    </p:spTree>
    <p:extLst>
      <p:ext uri="{BB962C8B-B14F-4D97-AF65-F5344CB8AC3E}">
        <p14:creationId xmlns:p14="http://schemas.microsoft.com/office/powerpoint/2010/main" val="158556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5F06-FC86-A7F8-3A84-791DF98D1663}"/>
              </a:ext>
            </a:extLst>
          </p:cNvPr>
          <p:cNvSpPr>
            <a:spLocks noGrp="1"/>
          </p:cNvSpPr>
          <p:nvPr>
            <p:ph type="title"/>
          </p:nvPr>
        </p:nvSpPr>
        <p:spPr/>
        <p:txBody>
          <a:bodyPr/>
          <a:lstStyle/>
          <a:p>
            <a:r>
              <a:rPr lang="en-US" dirty="0"/>
              <a:t>Research/Clinical Questions/Hypothesis</a:t>
            </a:r>
          </a:p>
        </p:txBody>
      </p:sp>
      <p:sp>
        <p:nvSpPr>
          <p:cNvPr id="3" name="Text Placeholder 2">
            <a:extLst>
              <a:ext uri="{FF2B5EF4-FFF2-40B4-BE49-F238E27FC236}">
                <a16:creationId xmlns:a16="http://schemas.microsoft.com/office/drawing/2014/main" id="{624CE0D1-4E65-1DAC-022A-0A09859672ED}"/>
              </a:ext>
            </a:extLst>
          </p:cNvPr>
          <p:cNvSpPr>
            <a:spLocks noGrp="1"/>
          </p:cNvSpPr>
          <p:nvPr>
            <p:ph type="body" sz="half" idx="2"/>
          </p:nvPr>
        </p:nvSpPr>
        <p:spPr/>
        <p:txBody>
          <a:bodyPr/>
          <a:lstStyle/>
          <a:p>
            <a:r>
              <a:rPr lang="en-US" i="1" dirty="0"/>
              <a:t>“Does the implementation of a culturally competent educational intervention improve the competence for psychiatric mental health registered nurses?”</a:t>
            </a:r>
          </a:p>
          <a:p>
            <a:endParaRPr lang="en-US" dirty="0"/>
          </a:p>
        </p:txBody>
      </p:sp>
      <p:sp>
        <p:nvSpPr>
          <p:cNvPr id="4" name="Slide Number Placeholder 3">
            <a:extLst>
              <a:ext uri="{FF2B5EF4-FFF2-40B4-BE49-F238E27FC236}">
                <a16:creationId xmlns:a16="http://schemas.microsoft.com/office/drawing/2014/main" id="{FAD6D26A-FA69-525A-EFEA-3965E14C940C}"/>
              </a:ext>
            </a:extLst>
          </p:cNvPr>
          <p:cNvSpPr>
            <a:spLocks noGrp="1"/>
          </p:cNvSpPr>
          <p:nvPr>
            <p:ph type="sldNum" sz="quarter" idx="12"/>
          </p:nvPr>
        </p:nvSpPr>
        <p:spPr/>
        <p:txBody>
          <a:bodyPr/>
          <a:lstStyle/>
          <a:p>
            <a:fld id="{98B8C7A4-C360-8642-B75B-C27E4AF34731}" type="slidenum">
              <a:rPr lang="en-US" smtClean="0"/>
              <a:pPr/>
              <a:t>8</a:t>
            </a:fld>
            <a:endParaRPr lang="en-US"/>
          </a:p>
        </p:txBody>
      </p:sp>
    </p:spTree>
    <p:extLst>
      <p:ext uri="{BB962C8B-B14F-4D97-AF65-F5344CB8AC3E}">
        <p14:creationId xmlns:p14="http://schemas.microsoft.com/office/powerpoint/2010/main" val="55103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AC00-4098-2939-9171-6B20BF384B90}"/>
              </a:ext>
            </a:extLst>
          </p:cNvPr>
          <p:cNvSpPr>
            <a:spLocks noGrp="1"/>
          </p:cNvSpPr>
          <p:nvPr>
            <p:ph type="title"/>
          </p:nvPr>
        </p:nvSpPr>
        <p:spPr/>
        <p:txBody>
          <a:bodyPr/>
          <a:lstStyle/>
          <a:p>
            <a:r>
              <a:rPr lang="en-US" dirty="0"/>
              <a:t>Empirical Literature</a:t>
            </a:r>
          </a:p>
        </p:txBody>
      </p:sp>
      <p:sp>
        <p:nvSpPr>
          <p:cNvPr id="4" name="Slide Number Placeholder 3">
            <a:extLst>
              <a:ext uri="{FF2B5EF4-FFF2-40B4-BE49-F238E27FC236}">
                <a16:creationId xmlns:a16="http://schemas.microsoft.com/office/drawing/2014/main" id="{476CEAD8-467F-7E45-C712-741588FF33A0}"/>
              </a:ext>
            </a:extLst>
          </p:cNvPr>
          <p:cNvSpPr>
            <a:spLocks noGrp="1"/>
          </p:cNvSpPr>
          <p:nvPr>
            <p:ph type="sldNum" sz="quarter" idx="12"/>
          </p:nvPr>
        </p:nvSpPr>
        <p:spPr/>
        <p:txBody>
          <a:bodyPr/>
          <a:lstStyle/>
          <a:p>
            <a:fld id="{98B8C7A4-C360-8642-B75B-C27E4AF34731}" type="slidenum">
              <a:rPr lang="en-US" smtClean="0"/>
              <a:pPr/>
              <a:t>9</a:t>
            </a:fld>
            <a:endParaRPr lang="en-US"/>
          </a:p>
        </p:txBody>
      </p:sp>
      <p:sp>
        <p:nvSpPr>
          <p:cNvPr id="35" name="Content Placeholder 2">
            <a:extLst>
              <a:ext uri="{FF2B5EF4-FFF2-40B4-BE49-F238E27FC236}">
                <a16:creationId xmlns:a16="http://schemas.microsoft.com/office/drawing/2014/main" id="{FCBE1371-63F4-458B-8C0F-46785DC50B20}"/>
              </a:ext>
            </a:extLst>
          </p:cNvPr>
          <p:cNvSpPr txBox="1">
            <a:spLocks/>
          </p:cNvSpPr>
          <p:nvPr/>
        </p:nvSpPr>
        <p:spPr>
          <a:xfrm>
            <a:off x="296958" y="785305"/>
            <a:ext cx="12192000" cy="528738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t">
              <a:buFont typeface="Wingdings" panose="05000000000000000000" pitchFamily="2" charset="2"/>
              <a:buChar char="q"/>
            </a:pPr>
            <a:r>
              <a:rPr lang="en-US" sz="2400" dirty="0">
                <a:latin typeface="Arial" panose="020B0604020202020204" pitchFamily="34" charset="0"/>
                <a:cs typeface="Arial" panose="020B0604020202020204" pitchFamily="34" charset="0"/>
              </a:rPr>
              <a:t>Evidence indicate that educating clinicians can profoundly elevate their cultural awareness and proficiency (</a:t>
            </a:r>
            <a:r>
              <a:rPr lang="en-US" sz="2400" dirty="0" err="1">
                <a:latin typeface="Arial" panose="020B0604020202020204" pitchFamily="34" charset="0"/>
                <a:cs typeface="Arial" panose="020B0604020202020204" pitchFamily="34" charset="0"/>
              </a:rPr>
              <a:t>Kaihlanen</a:t>
            </a:r>
            <a:r>
              <a:rPr lang="en-US" sz="2400" dirty="0">
                <a:latin typeface="Arial" panose="020B0604020202020204" pitchFamily="34" charset="0"/>
                <a:cs typeface="Arial" panose="020B0604020202020204" pitchFamily="34" charset="0"/>
              </a:rPr>
              <a:t> et al., 2019; </a:t>
            </a:r>
            <a:r>
              <a:rPr lang="en-US" sz="2400" dirty="0" err="1">
                <a:latin typeface="Arial" panose="020B0604020202020204" pitchFamily="34" charset="0"/>
                <a:cs typeface="Arial" panose="020B0604020202020204" pitchFamily="34" charset="0"/>
              </a:rPr>
              <a:t>Manlangit</a:t>
            </a:r>
            <a:r>
              <a:rPr lang="en-US" sz="2400" dirty="0">
                <a:latin typeface="Arial" panose="020B0604020202020204" pitchFamily="34" charset="0"/>
                <a:cs typeface="Arial" panose="020B0604020202020204" pitchFamily="34" charset="0"/>
              </a:rPr>
              <a:t> et al., 2022; </a:t>
            </a:r>
            <a:r>
              <a:rPr lang="en-US" sz="2400" dirty="0" err="1">
                <a:latin typeface="Arial" panose="020B0604020202020204" pitchFamily="34" charset="0"/>
                <a:cs typeface="Arial" panose="020B0604020202020204" pitchFamily="34" charset="0"/>
              </a:rPr>
              <a:t>Mukhalalati</a:t>
            </a:r>
            <a:r>
              <a:rPr lang="en-US" sz="2400" dirty="0">
                <a:latin typeface="Arial" panose="020B0604020202020204" pitchFamily="34" charset="0"/>
                <a:cs typeface="Arial" panose="020B0604020202020204" pitchFamily="34" charset="0"/>
              </a:rPr>
              <a:t> et al., 2022).</a:t>
            </a:r>
          </a:p>
          <a:p>
            <a:pPr fontAlgn="t">
              <a:buFont typeface="Wingdings" panose="05000000000000000000" pitchFamily="2" charset="2"/>
              <a:buChar char="q"/>
            </a:pPr>
            <a:r>
              <a:rPr lang="en-US" sz="2400" dirty="0">
                <a:latin typeface="Arial" panose="020B0604020202020204" pitchFamily="34" charset="0"/>
                <a:cs typeface="Arial" panose="020B0604020202020204" pitchFamily="34" charset="0"/>
              </a:rPr>
              <a:t>A cultural competent personnel can enhance the delivery of healthcare services and ascertain ideal patient experiences and outcomes (Chae et al., 2020; Chu et al., 2022; Kula et al., 2021; Lin &amp; Hsu, 2020; </a:t>
            </a:r>
            <a:r>
              <a:rPr lang="en-US" sz="2400" dirty="0" err="1">
                <a:latin typeface="Arial" panose="020B0604020202020204" pitchFamily="34" charset="0"/>
                <a:cs typeface="Arial" panose="020B0604020202020204" pitchFamily="34" charset="0"/>
              </a:rPr>
              <a:t>Sarvarizadeh</a:t>
            </a:r>
            <a:r>
              <a:rPr lang="en-US" sz="2400" dirty="0">
                <a:latin typeface="Arial" panose="020B0604020202020204" pitchFamily="34" charset="0"/>
                <a:cs typeface="Arial" panose="020B0604020202020204" pitchFamily="34" charset="0"/>
              </a:rPr>
              <a:t> et al., 2024 ).</a:t>
            </a:r>
          </a:p>
          <a:p>
            <a:pPr>
              <a:buFont typeface="Wingdings" panose="05000000000000000000" pitchFamily="2" charset="2"/>
              <a:buChar char="q"/>
            </a:pPr>
            <a:r>
              <a:rPr lang="en-US" sz="2400" dirty="0">
                <a:solidFill>
                  <a:prstClr val="black">
                    <a:lumMod val="75000"/>
                    <a:lumOff val="25000"/>
                  </a:prstClr>
                </a:solidFill>
                <a:latin typeface="Arial" panose="020B0604020202020204" pitchFamily="34" charset="0"/>
                <a:cs typeface="Arial" panose="020B0604020202020204" pitchFamily="34" charset="0"/>
              </a:rPr>
              <a:t>Cultural</a:t>
            </a:r>
            <a:r>
              <a:rPr lang="en-US" sz="2400" b="1" dirty="0">
                <a:solidFill>
                  <a:prstClr val="black">
                    <a:lumMod val="75000"/>
                    <a:lumOff val="25000"/>
                  </a:prstClr>
                </a:solidFill>
                <a:latin typeface="Arial" panose="020B0604020202020204" pitchFamily="34" charset="0"/>
                <a:cs typeface="Arial" panose="020B0604020202020204" pitchFamily="34" charset="0"/>
              </a:rPr>
              <a:t> </a:t>
            </a:r>
            <a:r>
              <a:rPr lang="en-US" sz="2400" dirty="0">
                <a:solidFill>
                  <a:prstClr val="black">
                    <a:lumMod val="75000"/>
                    <a:lumOff val="25000"/>
                  </a:prstClr>
                </a:solidFill>
                <a:latin typeface="Arial" panose="020B0604020202020204" pitchFamily="34" charset="0"/>
                <a:cs typeface="Arial" panose="020B0604020202020204" pitchFamily="34" charset="0"/>
              </a:rPr>
              <a:t>competence training helps snowball nurses’ cultural knowledge and skills. </a:t>
            </a:r>
          </a:p>
          <a:p>
            <a:pPr>
              <a:buFont typeface="Wingdings" panose="05000000000000000000" pitchFamily="2" charset="2"/>
              <a:buChar char="q"/>
            </a:pPr>
            <a:r>
              <a:rPr lang="en-US" sz="2400" dirty="0">
                <a:solidFill>
                  <a:prstClr val="black">
                    <a:lumMod val="75000"/>
                    <a:lumOff val="25000"/>
                  </a:prstClr>
                </a:solidFill>
                <a:latin typeface="Arial" panose="020B0604020202020204" pitchFamily="34" charset="0"/>
                <a:cs typeface="Arial" panose="020B0604020202020204" pitchFamily="34" charset="0"/>
              </a:rPr>
              <a:t>These findings correspond with the project's objectives to accelerate nurses’ cultural competence to boost top tier health outcomes during delivery processes (</a:t>
            </a:r>
            <a:r>
              <a:rPr lang="en-US" sz="2400" dirty="0" err="1">
                <a:solidFill>
                  <a:prstClr val="black">
                    <a:lumMod val="75000"/>
                    <a:lumOff val="25000"/>
                  </a:prstClr>
                </a:solidFill>
                <a:latin typeface="Arial" panose="020B0604020202020204" pitchFamily="34" charset="0"/>
                <a:cs typeface="Arial" panose="020B0604020202020204" pitchFamily="34" charset="0"/>
              </a:rPr>
              <a:t>Arruzza</a:t>
            </a:r>
            <a:r>
              <a:rPr lang="en-US" sz="2400" dirty="0">
                <a:solidFill>
                  <a:prstClr val="black">
                    <a:lumMod val="75000"/>
                    <a:lumOff val="25000"/>
                  </a:prstClr>
                </a:solidFill>
                <a:latin typeface="Arial" panose="020B0604020202020204" pitchFamily="34" charset="0"/>
                <a:cs typeface="Arial" panose="020B0604020202020204" pitchFamily="34" charset="0"/>
              </a:rPr>
              <a:t> &amp; Chau, 2021; </a:t>
            </a:r>
            <a:r>
              <a:rPr lang="en-US" sz="2400" dirty="0" err="1">
                <a:solidFill>
                  <a:prstClr val="black">
                    <a:lumMod val="75000"/>
                    <a:lumOff val="25000"/>
                  </a:prstClr>
                </a:solidFill>
                <a:latin typeface="Arial" panose="020B0604020202020204" pitchFamily="34" charset="0"/>
                <a:cs typeface="Arial" panose="020B0604020202020204" pitchFamily="34" charset="0"/>
              </a:rPr>
              <a:t>Argyriadis</a:t>
            </a:r>
            <a:r>
              <a:rPr lang="en-US" sz="2400" dirty="0">
                <a:solidFill>
                  <a:prstClr val="black">
                    <a:lumMod val="75000"/>
                    <a:lumOff val="25000"/>
                  </a:prstClr>
                </a:solidFill>
                <a:latin typeface="Arial" panose="020B0604020202020204" pitchFamily="34" charset="0"/>
                <a:cs typeface="Arial" panose="020B0604020202020204" pitchFamily="34" charset="0"/>
              </a:rPr>
              <a:t> et al., 2022).</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94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s-powerpoint-template [Read-Only]" id="{A685EDCC-FC06-4FB6-998B-397868304086}" vid="{37E548C2-6692-4120-83A0-E27C2D9F36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FA44F3D45034F9CD987B3EFBB2393" ma:contentTypeVersion="8" ma:contentTypeDescription="Create a new document." ma:contentTypeScope="" ma:versionID="42b491095d450cee02604394a5462d0d">
  <xsd:schema xmlns:xsd="http://www.w3.org/2001/XMLSchema" xmlns:xs="http://www.w3.org/2001/XMLSchema" xmlns:p="http://schemas.microsoft.com/office/2006/metadata/properties" xmlns:ns3="2d60701c-4535-41b9-a6e8-cfd63cffa9ef" targetNamespace="http://schemas.microsoft.com/office/2006/metadata/properties" ma:root="true" ma:fieldsID="440265bcfe9e36f273732a175fa939b0" ns3:_="">
    <xsd:import namespace="2d60701c-4535-41b9-a6e8-cfd63cffa9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0701c-4535-41b9-a6e8-cfd63cffa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D0E9B2-7920-47C9-94E1-57DCC3CAE4D2}">
  <ds:schemaRefs>
    <ds:schemaRef ds:uri="2d60701c-4535-41b9-a6e8-cfd63cffa9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D2F0843-66CF-44A8-A9B3-A76089859442}">
  <ds:schemaRefs>
    <ds:schemaRef ds:uri="http://schemas.microsoft.com/sharepoint/v3/contenttype/forms"/>
  </ds:schemaRefs>
</ds:datastoreItem>
</file>

<file path=customXml/itemProps3.xml><?xml version="1.0" encoding="utf-8"?>
<ds:datastoreItem xmlns:ds="http://schemas.openxmlformats.org/officeDocument/2006/customXml" ds:itemID="{C013881D-E965-4B46-B805-C8F3F4E4A7FD}">
  <ds:schemaRefs>
    <ds:schemaRef ds:uri="2d60701c-4535-41b9-a6e8-cfd63cffa9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15-089 PowerPoint Template 6-22-15.potx</Template>
  <TotalTime>9005</TotalTime>
  <Words>6641</Words>
  <Application>Microsoft Office PowerPoint</Application>
  <PresentationFormat>Widescreen</PresentationFormat>
  <Paragraphs>445</Paragraphs>
  <Slides>27</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Times New Roman</vt:lpstr>
      <vt:lpstr>Wingdings</vt:lpstr>
      <vt:lpstr>Custom Design</vt:lpstr>
      <vt:lpstr>1_Custom Design</vt:lpstr>
      <vt:lpstr>Cultural Competence Education Training Program in Psychiatric Mental Health Settings</vt:lpstr>
      <vt:lpstr>Scholarly Committee</vt:lpstr>
      <vt:lpstr>Introduction</vt:lpstr>
      <vt:lpstr>Problem Statement</vt:lpstr>
      <vt:lpstr>Background</vt:lpstr>
      <vt:lpstr>Significance</vt:lpstr>
      <vt:lpstr>Project Objectives/Aims</vt:lpstr>
      <vt:lpstr>Research/Clinical Questions/Hypothesis</vt:lpstr>
      <vt:lpstr>Empirical Literature</vt:lpstr>
      <vt:lpstr>Supporting Literature</vt:lpstr>
      <vt:lpstr>Theoretical/Conceptual Framework</vt:lpstr>
      <vt:lpstr>Leininger's Sunrise Model</vt:lpstr>
      <vt:lpstr>Philosophical Assumptions</vt:lpstr>
      <vt:lpstr>Philosophical Assumptions Cont’d.</vt:lpstr>
      <vt:lpstr>Evidence Based Practice Model</vt:lpstr>
      <vt:lpstr>Project Methods</vt:lpstr>
      <vt:lpstr>Plan and Procedures</vt:lpstr>
      <vt:lpstr>Project Design</vt:lpstr>
      <vt:lpstr>Project Question</vt:lpstr>
      <vt:lpstr>Sample/Setting</vt:lpstr>
      <vt:lpstr>Informed Consent</vt:lpstr>
      <vt:lpstr>Research Variables</vt:lpstr>
      <vt:lpstr>Measurements</vt:lpstr>
      <vt:lpstr>Plan for Data Collection</vt:lpstr>
      <vt:lpstr>Data Analysis</vt:lpstr>
      <vt:lpstr>Conclusion</vt:lpstr>
      <vt:lpstr>References</vt:lpstr>
    </vt:vector>
  </TitlesOfParts>
  <Company>Regis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User</dc:creator>
  <cp:lastModifiedBy>Bruce Nsubuga</cp:lastModifiedBy>
  <cp:revision>533</cp:revision>
  <cp:lastPrinted>2020-05-16T16:23:13Z</cp:lastPrinted>
  <dcterms:created xsi:type="dcterms:W3CDTF">2015-06-22T17:39:47Z</dcterms:created>
  <dcterms:modified xsi:type="dcterms:W3CDTF">2025-03-28T20:04:32Z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0x010100915FA44F3D45034F9CD987B3EFBB2393</vt:lpwstr>
  </property>
</Properties>
</file>