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 id="2147483692" r:id="rId5"/>
  </p:sldMasterIdLst>
  <p:notesMasterIdLst>
    <p:notesMasterId r:id="rId38"/>
  </p:notesMasterIdLst>
  <p:sldIdLst>
    <p:sldId id="259" r:id="rId6"/>
    <p:sldId id="436" r:id="rId7"/>
    <p:sldId id="497" r:id="rId8"/>
    <p:sldId id="470" r:id="rId9"/>
    <p:sldId id="472" r:id="rId10"/>
    <p:sldId id="471" r:id="rId11"/>
    <p:sldId id="473" r:id="rId12"/>
    <p:sldId id="514" r:id="rId13"/>
    <p:sldId id="474" r:id="rId14"/>
    <p:sldId id="476" r:id="rId15"/>
    <p:sldId id="515" r:id="rId16"/>
    <p:sldId id="477" r:id="rId17"/>
    <p:sldId id="500" r:id="rId18"/>
    <p:sldId id="480" r:id="rId19"/>
    <p:sldId id="509" r:id="rId20"/>
    <p:sldId id="481" r:id="rId21"/>
    <p:sldId id="483" r:id="rId22"/>
    <p:sldId id="484" r:id="rId23"/>
    <p:sldId id="503" r:id="rId24"/>
    <p:sldId id="486" r:id="rId25"/>
    <p:sldId id="487" r:id="rId26"/>
    <p:sldId id="488" r:id="rId27"/>
    <p:sldId id="511" r:id="rId28"/>
    <p:sldId id="512" r:id="rId29"/>
    <p:sldId id="513" r:id="rId30"/>
    <p:sldId id="491" r:id="rId31"/>
    <p:sldId id="516" r:id="rId32"/>
    <p:sldId id="492" r:id="rId33"/>
    <p:sldId id="493" r:id="rId34"/>
    <p:sldId id="494" r:id="rId35"/>
    <p:sldId id="495" r:id="rId36"/>
    <p:sldId id="496"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lena G" initials="YG" lastIdx="24" clrIdx="0">
    <p:extLst>
      <p:ext uri="{19B8F6BF-5375-455C-9EA6-DF929625EA0E}">
        <p15:presenceInfo xmlns:p15="http://schemas.microsoft.com/office/powerpoint/2012/main" userId="01a87cc43cb6cd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7C7"/>
    <a:srgbClr val="B82525"/>
    <a:srgbClr val="F57676"/>
    <a:srgbClr val="C72828"/>
    <a:srgbClr val="EB5959"/>
    <a:srgbClr val="E65757"/>
    <a:srgbClr val="E83A3A"/>
    <a:srgbClr val="C24848"/>
    <a:srgbClr val="F21616"/>
    <a:srgbClr val="D40D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805DF-C4EE-4711-87CB-3E84BA40C0F3}" v="74" dt="2025-04-05T02:54:37.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90" autoAdjust="0"/>
  </p:normalViewPr>
  <p:slideViewPr>
    <p:cSldViewPr snapToGrid="0">
      <p:cViewPr varScale="1">
        <p:scale>
          <a:sx n="55" d="100"/>
          <a:sy n="55" d="100"/>
        </p:scale>
        <p:origin x="1096" y="264"/>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C71B755F-0CF8-4EF6-A65F-DC23A32C37D2}" type="datetimeFigureOut">
              <a:rPr lang="en-US" smtClean="0"/>
              <a:t>4/10/2025</a:t>
            </a:fld>
            <a:endParaRPr lang="en-US"/>
          </a:p>
        </p:txBody>
      </p:sp>
      <p:sp>
        <p:nvSpPr>
          <p:cNvPr id="12" name="Footer Placeholder 11"/>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78189B18-A811-4A8B-B906-C18BE4634856}" type="slidenum">
              <a:rPr lang="en-US" smtClean="0"/>
              <a:t>‹#›</a:t>
            </a:fld>
            <a:endParaRPr lang="en-US"/>
          </a:p>
        </p:txBody>
      </p:sp>
    </p:spTree>
    <p:extLst>
      <p:ext uri="{BB962C8B-B14F-4D97-AF65-F5344CB8AC3E}">
        <p14:creationId xmlns:p14="http://schemas.microsoft.com/office/powerpoint/2010/main" val="303728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200723" y="21198992"/>
            <a:ext cx="5809677" cy="17350754"/>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283AAA3-5533-42BF-8BF9-A41432493E57}" type="slidenum">
              <a:rPr lang="en-US" smtClean="0"/>
              <a:pPr/>
              <a:t>1</a:t>
            </a:fld>
            <a:endParaRPr lang="en-US"/>
          </a:p>
        </p:txBody>
      </p:sp>
      <p:sp>
        <p:nvSpPr>
          <p:cNvPr id="12" name="Slide Image Placeholder 11"/>
          <p:cNvSpPr>
            <a:spLocks noGrp="1" noRot="1" noChangeAspect="1"/>
          </p:cNvSpPr>
          <p:nvPr>
            <p:ph type="sldImg"/>
          </p:nvPr>
        </p:nvSpPr>
        <p:spPr>
          <a:xfrm>
            <a:off x="717550" y="1162050"/>
            <a:ext cx="5575300" cy="3136900"/>
          </a:xfrm>
        </p:spPr>
      </p:sp>
    </p:spTree>
    <p:extLst>
      <p:ext uri="{BB962C8B-B14F-4D97-AF65-F5344CB8AC3E}">
        <p14:creationId xmlns:p14="http://schemas.microsoft.com/office/powerpoint/2010/main" val="121613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10</a:t>
            </a:fld>
            <a:endParaRPr lang="en-US"/>
          </a:p>
        </p:txBody>
      </p:sp>
    </p:spTree>
    <p:extLst>
      <p:ext uri="{BB962C8B-B14F-4D97-AF65-F5344CB8AC3E}">
        <p14:creationId xmlns:p14="http://schemas.microsoft.com/office/powerpoint/2010/main" val="304953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243B-CE72-FE1F-3168-F88FA421F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AF1E0-276F-4757-91D6-A5AE2F71D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E1932-BF21-7303-C206-7098D38350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4ADD158F-FCDD-EA78-55FD-4BB002E94517}"/>
              </a:ext>
            </a:extLst>
          </p:cNvPr>
          <p:cNvSpPr>
            <a:spLocks noGrp="1"/>
          </p:cNvSpPr>
          <p:nvPr>
            <p:ph type="sldNum" sz="quarter" idx="5"/>
          </p:nvPr>
        </p:nvSpPr>
        <p:spPr/>
        <p:txBody>
          <a:bodyPr/>
          <a:lstStyle/>
          <a:p>
            <a:fld id="{78189B18-A811-4A8B-B906-C18BE4634856}" type="slidenum">
              <a:rPr lang="en-US" smtClean="0"/>
              <a:t>11</a:t>
            </a:fld>
            <a:endParaRPr lang="en-US"/>
          </a:p>
        </p:txBody>
      </p:sp>
    </p:spTree>
    <p:extLst>
      <p:ext uri="{BB962C8B-B14F-4D97-AF65-F5344CB8AC3E}">
        <p14:creationId xmlns:p14="http://schemas.microsoft.com/office/powerpoint/2010/main" val="179054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12</a:t>
            </a:fld>
            <a:endParaRPr lang="en-US"/>
          </a:p>
        </p:txBody>
      </p:sp>
    </p:spTree>
    <p:extLst>
      <p:ext uri="{BB962C8B-B14F-4D97-AF65-F5344CB8AC3E}">
        <p14:creationId xmlns:p14="http://schemas.microsoft.com/office/powerpoint/2010/main" val="309754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13</a:t>
            </a:fld>
            <a:endParaRPr lang="en-US"/>
          </a:p>
        </p:txBody>
      </p:sp>
    </p:spTree>
    <p:extLst>
      <p:ext uri="{BB962C8B-B14F-4D97-AF65-F5344CB8AC3E}">
        <p14:creationId xmlns:p14="http://schemas.microsoft.com/office/powerpoint/2010/main" val="127134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14</a:t>
            </a:fld>
            <a:endParaRPr lang="en-US"/>
          </a:p>
        </p:txBody>
      </p:sp>
    </p:spTree>
    <p:extLst>
      <p:ext uri="{BB962C8B-B14F-4D97-AF65-F5344CB8AC3E}">
        <p14:creationId xmlns:p14="http://schemas.microsoft.com/office/powerpoint/2010/main" val="297357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15</a:t>
            </a:fld>
            <a:endParaRPr lang="en-US"/>
          </a:p>
        </p:txBody>
      </p:sp>
    </p:spTree>
    <p:extLst>
      <p:ext uri="{BB962C8B-B14F-4D97-AF65-F5344CB8AC3E}">
        <p14:creationId xmlns:p14="http://schemas.microsoft.com/office/powerpoint/2010/main" val="1856057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16</a:t>
            </a:fld>
            <a:endParaRPr lang="en-US"/>
          </a:p>
        </p:txBody>
      </p:sp>
    </p:spTree>
    <p:extLst>
      <p:ext uri="{BB962C8B-B14F-4D97-AF65-F5344CB8AC3E}">
        <p14:creationId xmlns:p14="http://schemas.microsoft.com/office/powerpoint/2010/main" val="32995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17</a:t>
            </a:fld>
            <a:endParaRPr lang="en-US"/>
          </a:p>
        </p:txBody>
      </p:sp>
    </p:spTree>
    <p:extLst>
      <p:ext uri="{BB962C8B-B14F-4D97-AF65-F5344CB8AC3E}">
        <p14:creationId xmlns:p14="http://schemas.microsoft.com/office/powerpoint/2010/main" val="2523650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t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18</a:t>
            </a:fld>
            <a:endParaRPr lang="en-US"/>
          </a:p>
        </p:txBody>
      </p:sp>
    </p:spTree>
    <p:extLst>
      <p:ext uri="{BB962C8B-B14F-4D97-AF65-F5344CB8AC3E}">
        <p14:creationId xmlns:p14="http://schemas.microsoft.com/office/powerpoint/2010/main" val="914720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19</a:t>
            </a:fld>
            <a:endParaRPr lang="en-US"/>
          </a:p>
        </p:txBody>
      </p:sp>
    </p:spTree>
    <p:extLst>
      <p:ext uri="{BB962C8B-B14F-4D97-AF65-F5344CB8AC3E}">
        <p14:creationId xmlns:p14="http://schemas.microsoft.com/office/powerpoint/2010/main" val="314527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a:t>
            </a:fld>
            <a:endParaRPr lang="en-US"/>
          </a:p>
        </p:txBody>
      </p:sp>
    </p:spTree>
    <p:extLst>
      <p:ext uri="{BB962C8B-B14F-4D97-AF65-F5344CB8AC3E}">
        <p14:creationId xmlns:p14="http://schemas.microsoft.com/office/powerpoint/2010/main" val="1378330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20</a:t>
            </a:fld>
            <a:endParaRPr lang="en-US"/>
          </a:p>
        </p:txBody>
      </p:sp>
    </p:spTree>
    <p:extLst>
      <p:ext uri="{BB962C8B-B14F-4D97-AF65-F5344CB8AC3E}">
        <p14:creationId xmlns:p14="http://schemas.microsoft.com/office/powerpoint/2010/main" val="3551566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21</a:t>
            </a:fld>
            <a:endParaRPr lang="en-US"/>
          </a:p>
        </p:txBody>
      </p:sp>
    </p:spTree>
    <p:extLst>
      <p:ext uri="{BB962C8B-B14F-4D97-AF65-F5344CB8AC3E}">
        <p14:creationId xmlns:p14="http://schemas.microsoft.com/office/powerpoint/2010/main" val="293384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22</a:t>
            </a:fld>
            <a:endParaRPr lang="en-US"/>
          </a:p>
        </p:txBody>
      </p:sp>
    </p:spTree>
    <p:extLst>
      <p:ext uri="{BB962C8B-B14F-4D97-AF65-F5344CB8AC3E}">
        <p14:creationId xmlns:p14="http://schemas.microsoft.com/office/powerpoint/2010/main" val="3857346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23</a:t>
            </a:fld>
            <a:endParaRPr lang="en-US"/>
          </a:p>
        </p:txBody>
      </p:sp>
    </p:spTree>
    <p:extLst>
      <p:ext uri="{BB962C8B-B14F-4D97-AF65-F5344CB8AC3E}">
        <p14:creationId xmlns:p14="http://schemas.microsoft.com/office/powerpoint/2010/main" val="1643593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24</a:t>
            </a:fld>
            <a:endParaRPr lang="en-US"/>
          </a:p>
        </p:txBody>
      </p:sp>
    </p:spTree>
    <p:extLst>
      <p:ext uri="{BB962C8B-B14F-4D97-AF65-F5344CB8AC3E}">
        <p14:creationId xmlns:p14="http://schemas.microsoft.com/office/powerpoint/2010/main" val="26494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25</a:t>
            </a:fld>
            <a:endParaRPr lang="en-US"/>
          </a:p>
        </p:txBody>
      </p:sp>
    </p:spTree>
    <p:extLst>
      <p:ext uri="{BB962C8B-B14F-4D97-AF65-F5344CB8AC3E}">
        <p14:creationId xmlns:p14="http://schemas.microsoft.com/office/powerpoint/2010/main" val="2898325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26</a:t>
            </a:fld>
            <a:endParaRPr lang="en-US"/>
          </a:p>
        </p:txBody>
      </p:sp>
    </p:spTree>
    <p:extLst>
      <p:ext uri="{BB962C8B-B14F-4D97-AF65-F5344CB8AC3E}">
        <p14:creationId xmlns:p14="http://schemas.microsoft.com/office/powerpoint/2010/main" val="3369201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80F64-3956-B04C-7C27-DCEE8C3F1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EB956-E1D2-84C9-05D2-C9975FBBC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E2ACC-AE0E-F5F3-DFC2-234FF97FF239}"/>
              </a:ext>
            </a:extLst>
          </p:cNvPr>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3437F84-548B-3779-FBB2-AD990DDC26DA}"/>
              </a:ext>
            </a:extLst>
          </p:cNvPr>
          <p:cNvSpPr>
            <a:spLocks noGrp="1"/>
          </p:cNvSpPr>
          <p:nvPr>
            <p:ph type="sldNum" sz="quarter" idx="5"/>
          </p:nvPr>
        </p:nvSpPr>
        <p:spPr/>
        <p:txBody>
          <a:bodyPr/>
          <a:lstStyle/>
          <a:p>
            <a:fld id="{78189B18-A811-4A8B-B906-C18BE4634856}" type="slidenum">
              <a:rPr lang="en-US" smtClean="0"/>
              <a:t>27</a:t>
            </a:fld>
            <a:endParaRPr lang="en-US"/>
          </a:p>
        </p:txBody>
      </p:sp>
    </p:spTree>
    <p:extLst>
      <p:ext uri="{BB962C8B-B14F-4D97-AF65-F5344CB8AC3E}">
        <p14:creationId xmlns:p14="http://schemas.microsoft.com/office/powerpoint/2010/main" val="2351499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28</a:t>
            </a:fld>
            <a:endParaRPr lang="en-US"/>
          </a:p>
        </p:txBody>
      </p:sp>
    </p:spTree>
    <p:extLst>
      <p:ext uri="{BB962C8B-B14F-4D97-AF65-F5344CB8AC3E}">
        <p14:creationId xmlns:p14="http://schemas.microsoft.com/office/powerpoint/2010/main" val="2533424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29</a:t>
            </a:fld>
            <a:endParaRPr lang="en-US"/>
          </a:p>
        </p:txBody>
      </p:sp>
    </p:spTree>
    <p:extLst>
      <p:ext uri="{BB962C8B-B14F-4D97-AF65-F5344CB8AC3E}">
        <p14:creationId xmlns:p14="http://schemas.microsoft.com/office/powerpoint/2010/main" val="37696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3</a:t>
            </a:fld>
            <a:endParaRPr lang="en-US"/>
          </a:p>
        </p:txBody>
      </p:sp>
    </p:spTree>
    <p:extLst>
      <p:ext uri="{BB962C8B-B14F-4D97-AF65-F5344CB8AC3E}">
        <p14:creationId xmlns:p14="http://schemas.microsoft.com/office/powerpoint/2010/main" val="1312982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30</a:t>
            </a:fld>
            <a:endParaRPr lang="en-US"/>
          </a:p>
        </p:txBody>
      </p:sp>
    </p:spTree>
    <p:extLst>
      <p:ext uri="{BB962C8B-B14F-4D97-AF65-F5344CB8AC3E}">
        <p14:creationId xmlns:p14="http://schemas.microsoft.com/office/powerpoint/2010/main" val="2738806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32</a:t>
            </a:fld>
            <a:endParaRPr lang="en-US"/>
          </a:p>
        </p:txBody>
      </p:sp>
    </p:spTree>
    <p:extLst>
      <p:ext uri="{BB962C8B-B14F-4D97-AF65-F5344CB8AC3E}">
        <p14:creationId xmlns:p14="http://schemas.microsoft.com/office/powerpoint/2010/main" val="4724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4</a:t>
            </a:fld>
            <a:endParaRPr lang="en-US"/>
          </a:p>
        </p:txBody>
      </p:sp>
    </p:spTree>
    <p:extLst>
      <p:ext uri="{BB962C8B-B14F-4D97-AF65-F5344CB8AC3E}">
        <p14:creationId xmlns:p14="http://schemas.microsoft.com/office/powerpoint/2010/main" val="377546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5</a:t>
            </a:fld>
            <a:endParaRPr lang="en-US"/>
          </a:p>
        </p:txBody>
      </p:sp>
    </p:spTree>
    <p:extLst>
      <p:ext uri="{BB962C8B-B14F-4D97-AF65-F5344CB8AC3E}">
        <p14:creationId xmlns:p14="http://schemas.microsoft.com/office/powerpoint/2010/main" val="389802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6</a:t>
            </a:fld>
            <a:endParaRPr lang="en-US"/>
          </a:p>
        </p:txBody>
      </p:sp>
    </p:spTree>
    <p:extLst>
      <p:ext uri="{BB962C8B-B14F-4D97-AF65-F5344CB8AC3E}">
        <p14:creationId xmlns:p14="http://schemas.microsoft.com/office/powerpoint/2010/main" val="142874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7</a:t>
            </a:fld>
            <a:endParaRPr lang="en-US"/>
          </a:p>
        </p:txBody>
      </p:sp>
    </p:spTree>
    <p:extLst>
      <p:ext uri="{BB962C8B-B14F-4D97-AF65-F5344CB8AC3E}">
        <p14:creationId xmlns:p14="http://schemas.microsoft.com/office/powerpoint/2010/main" val="151290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6A3C0-8653-4BE8-5046-E2F648784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4FD41-7874-F090-4B58-262120971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B9D92-2AF9-7C82-73D1-7167D50A0C39}"/>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050E854C-A484-2F37-FB5F-001B74C0C2F1}"/>
              </a:ext>
            </a:extLst>
          </p:cNvPr>
          <p:cNvSpPr>
            <a:spLocks noGrp="1"/>
          </p:cNvSpPr>
          <p:nvPr>
            <p:ph type="sldNum" sz="quarter" idx="5"/>
          </p:nvPr>
        </p:nvSpPr>
        <p:spPr/>
        <p:txBody>
          <a:bodyPr/>
          <a:lstStyle/>
          <a:p>
            <a:fld id="{78189B18-A811-4A8B-B906-C18BE4634856}" type="slidenum">
              <a:rPr lang="en-US" smtClean="0"/>
              <a:t>8</a:t>
            </a:fld>
            <a:endParaRPr lang="en-US"/>
          </a:p>
        </p:txBody>
      </p:sp>
    </p:spTree>
    <p:extLst>
      <p:ext uri="{BB962C8B-B14F-4D97-AF65-F5344CB8AC3E}">
        <p14:creationId xmlns:p14="http://schemas.microsoft.com/office/powerpoint/2010/main" val="120328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89B18-A811-4A8B-B906-C18BE4634856}" type="slidenum">
              <a:rPr lang="en-US" smtClean="0"/>
              <a:t>9</a:t>
            </a:fld>
            <a:endParaRPr lang="en-US"/>
          </a:p>
        </p:txBody>
      </p:sp>
    </p:spTree>
    <p:extLst>
      <p:ext uri="{BB962C8B-B14F-4D97-AF65-F5344CB8AC3E}">
        <p14:creationId xmlns:p14="http://schemas.microsoft.com/office/powerpoint/2010/main" val="179802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008C4E-D98F-744A-BF44-41EC7D36738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40287874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7916631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8112685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d Title Slide">
    <p:bg>
      <p:bgPr>
        <a:solidFill>
          <a:srgbClr val="A5223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718E4D-98EE-0A4A-AE56-B7F29E5BCE9C}"/>
              </a:ext>
            </a:extLst>
          </p:cNvPr>
          <p:cNvPicPr>
            <a:picLocks noChangeAspect="1"/>
          </p:cNvPicPr>
          <p:nvPr userDrawn="1"/>
        </p:nvPicPr>
        <p:blipFill rotWithShape="1">
          <a:blip r:embed="rId2">
            <a:alphaModFix amt="20000"/>
          </a:blip>
          <a:srcRect t="31713" r="38266" b="32960"/>
          <a:stretch/>
        </p:blipFill>
        <p:spPr>
          <a:xfrm>
            <a:off x="2931202" y="0"/>
            <a:ext cx="9260799" cy="6858000"/>
          </a:xfrm>
          <a:prstGeom prst="rect">
            <a:avLst/>
          </a:prstGeom>
        </p:spPr>
      </p:pic>
      <p:sp>
        <p:nvSpPr>
          <p:cNvPr id="2" name="Title 1">
            <a:extLst>
              <a:ext uri="{FF2B5EF4-FFF2-40B4-BE49-F238E27FC236}">
                <a16:creationId xmlns:a16="http://schemas.microsoft.com/office/drawing/2014/main" id="{2488E763-F84F-BA45-B2AD-E75A6C52F8CE}"/>
              </a:ext>
            </a:extLst>
          </p:cNvPr>
          <p:cNvSpPr>
            <a:spLocks noGrp="1"/>
          </p:cNvSpPr>
          <p:nvPr>
            <p:ph type="ctrTitle" hasCustomPrompt="1"/>
          </p:nvPr>
        </p:nvSpPr>
        <p:spPr>
          <a:xfrm>
            <a:off x="189472" y="2"/>
            <a:ext cx="7062977" cy="1992923"/>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 GOES HERE</a:t>
            </a:r>
          </a:p>
        </p:txBody>
      </p:sp>
      <p:sp>
        <p:nvSpPr>
          <p:cNvPr id="3" name="Subtitle 2">
            <a:extLst>
              <a:ext uri="{FF2B5EF4-FFF2-40B4-BE49-F238E27FC236}">
                <a16:creationId xmlns:a16="http://schemas.microsoft.com/office/drawing/2014/main" id="{B2A49C21-308A-1B4C-AA7B-B05347299521}"/>
              </a:ext>
            </a:extLst>
          </p:cNvPr>
          <p:cNvSpPr>
            <a:spLocks noGrp="1"/>
          </p:cNvSpPr>
          <p:nvPr>
            <p:ph type="subTitle" idx="1" hasCustomPrompt="1"/>
          </p:nvPr>
        </p:nvSpPr>
        <p:spPr>
          <a:xfrm>
            <a:off x="189472" y="2601119"/>
            <a:ext cx="7062977" cy="1655762"/>
          </a:xfrm>
          <a:prstGeom prst="rect">
            <a:avLst/>
          </a:prstGeom>
        </p:spPr>
        <p:txBody>
          <a:bodyPr>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Your Name or Department</a:t>
            </a:r>
          </a:p>
        </p:txBody>
      </p:sp>
      <p:pic>
        <p:nvPicPr>
          <p:cNvPr id="9" name="Picture 8">
            <a:extLst>
              <a:ext uri="{FF2B5EF4-FFF2-40B4-BE49-F238E27FC236}">
                <a16:creationId xmlns:a16="http://schemas.microsoft.com/office/drawing/2014/main" id="{49D12A75-94E2-EF4C-BA95-6CF5CCC4B712}"/>
              </a:ext>
            </a:extLst>
          </p:cNvPr>
          <p:cNvPicPr>
            <a:picLocks noChangeAspect="1"/>
          </p:cNvPicPr>
          <p:nvPr/>
        </p:nvPicPr>
        <p:blipFill>
          <a:blip r:embed="rId3"/>
          <a:stretch>
            <a:fillRect/>
          </a:stretch>
        </p:blipFill>
        <p:spPr>
          <a:xfrm>
            <a:off x="300682" y="6288863"/>
            <a:ext cx="2989367" cy="376920"/>
          </a:xfrm>
          <a:prstGeom prst="rect">
            <a:avLst/>
          </a:prstGeom>
        </p:spPr>
      </p:pic>
      <p:sp>
        <p:nvSpPr>
          <p:cNvPr id="11" name="Rectangle 10">
            <a:extLst>
              <a:ext uri="{FF2B5EF4-FFF2-40B4-BE49-F238E27FC236}">
                <a16:creationId xmlns:a16="http://schemas.microsoft.com/office/drawing/2014/main" id="{39CF7B17-D045-7C46-B2F6-940B6AB7867F}"/>
              </a:ext>
            </a:extLst>
          </p:cNvPr>
          <p:cNvSpPr/>
          <p:nvPr/>
        </p:nvSpPr>
        <p:spPr>
          <a:xfrm>
            <a:off x="189470" y="2217393"/>
            <a:ext cx="2253007" cy="7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4895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E24F-F6D5-4F4A-B145-8591EBE716AB}"/>
              </a:ext>
            </a:extLst>
          </p:cNvPr>
          <p:cNvSpPr>
            <a:spLocks noGrp="1"/>
          </p:cNvSpPr>
          <p:nvPr>
            <p:ph type="title" hasCustomPrompt="1"/>
          </p:nvPr>
        </p:nvSpPr>
        <p:spPr>
          <a:xfrm>
            <a:off x="296958" y="329186"/>
            <a:ext cx="11598084" cy="530225"/>
          </a:xfrm>
          <a:prstGeom prst="rect">
            <a:avLst/>
          </a:prstGeo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4" name="Text Placeholder 3">
            <a:extLst>
              <a:ext uri="{FF2B5EF4-FFF2-40B4-BE49-F238E27FC236}">
                <a16:creationId xmlns:a16="http://schemas.microsoft.com/office/drawing/2014/main" id="{FD479224-6DD0-584C-98F9-695A89E5D1A8}"/>
              </a:ext>
            </a:extLst>
          </p:cNvPr>
          <p:cNvSpPr>
            <a:spLocks noGrp="1"/>
          </p:cNvSpPr>
          <p:nvPr>
            <p:ph type="body" sz="half" idx="2" hasCustomPrompt="1"/>
          </p:nvPr>
        </p:nvSpPr>
        <p:spPr>
          <a:xfrm>
            <a:off x="296958" y="1124712"/>
            <a:ext cx="11598084" cy="5120640"/>
          </a:xfrm>
          <a:prstGeom prst="rect">
            <a:avLst/>
          </a:prstGeom>
        </p:spPr>
        <p:txBody>
          <a:bodyPr>
            <a:norm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pic>
        <p:nvPicPr>
          <p:cNvPr id="17" name="Picture 16">
            <a:extLst>
              <a:ext uri="{FF2B5EF4-FFF2-40B4-BE49-F238E27FC236}">
                <a16:creationId xmlns:a16="http://schemas.microsoft.com/office/drawing/2014/main" id="{A364C629-68BA-0542-B328-B38A2EDE2EB7}"/>
              </a:ext>
            </a:extLst>
          </p:cNvPr>
          <p:cNvPicPr>
            <a:picLocks noChangeAspect="1"/>
          </p:cNvPicPr>
          <p:nvPr/>
        </p:nvPicPr>
        <p:blipFill>
          <a:blip r:embed="rId2"/>
          <a:stretch>
            <a:fillRect/>
          </a:stretch>
        </p:blipFill>
        <p:spPr>
          <a:xfrm>
            <a:off x="400878" y="6467004"/>
            <a:ext cx="2021375" cy="259264"/>
          </a:xfrm>
          <a:prstGeom prst="rect">
            <a:avLst/>
          </a:prstGeom>
        </p:spPr>
      </p:pic>
      <p:sp>
        <p:nvSpPr>
          <p:cNvPr id="18" name="Slide Number Placeholder 5">
            <a:extLst>
              <a:ext uri="{FF2B5EF4-FFF2-40B4-BE49-F238E27FC236}">
                <a16:creationId xmlns:a16="http://schemas.microsoft.com/office/drawing/2014/main" id="{BBA92736-524A-5345-9D79-CEC0E63BBE02}"/>
              </a:ext>
            </a:extLst>
          </p:cNvPr>
          <p:cNvSpPr>
            <a:spLocks noGrp="1"/>
          </p:cNvSpPr>
          <p:nvPr>
            <p:ph type="sldNum" sz="quarter" idx="12"/>
          </p:nvPr>
        </p:nvSpPr>
        <p:spPr>
          <a:xfrm>
            <a:off x="9337713" y="6356352"/>
            <a:ext cx="2743200" cy="365125"/>
          </a:xfrm>
          <a:prstGeom prst="rect">
            <a:avLst/>
          </a:prstGeom>
        </p:spPr>
        <p:txBody>
          <a:bodyPr/>
          <a:lstStyle>
            <a:lvl1pPr algn="r">
              <a:defRPr/>
            </a:lvl1pPr>
          </a:lstStyle>
          <a:p>
            <a:fld id="{98B8C7A4-C360-8642-B75B-C27E4AF34731}" type="slidenum">
              <a:rPr lang="en-US" smtClean="0"/>
              <a:pPr/>
              <a:t>‹#›</a:t>
            </a:fld>
            <a:endParaRPr lang="en-US"/>
          </a:p>
        </p:txBody>
      </p:sp>
      <p:cxnSp>
        <p:nvCxnSpPr>
          <p:cNvPr id="19" name="Straight Connector 18">
            <a:extLst>
              <a:ext uri="{FF2B5EF4-FFF2-40B4-BE49-F238E27FC236}">
                <a16:creationId xmlns:a16="http://schemas.microsoft.com/office/drawing/2014/main" id="{49F85466-72A2-B647-A99A-8B113D1FA599}"/>
              </a:ext>
            </a:extLst>
          </p:cNvPr>
          <p:cNvCxnSpPr>
            <a:cxnSpLocks/>
          </p:cNvCxnSpPr>
          <p:nvPr/>
        </p:nvCxnSpPr>
        <p:spPr>
          <a:xfrm>
            <a:off x="403413" y="6239435"/>
            <a:ext cx="11573435" cy="8966"/>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C062418D-36A9-4FA7-9D1A-2AA02C4396AD}"/>
              </a:ext>
            </a:extLst>
          </p:cNvPr>
          <p:cNvSpPr/>
          <p:nvPr/>
        </p:nvSpPr>
        <p:spPr>
          <a:xfrm>
            <a:off x="506324" y="952385"/>
            <a:ext cx="1894185" cy="6095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540007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5C89ED-023D-A440-A1D2-647C4F2F814F}"/>
              </a:ext>
            </a:extLst>
          </p:cNvPr>
          <p:cNvSpPr>
            <a:spLocks noGrp="1"/>
          </p:cNvSpPr>
          <p:nvPr>
            <p:ph type="pic" sz="quarter" idx="15"/>
          </p:nvPr>
        </p:nvSpPr>
        <p:spPr>
          <a:xfrm>
            <a:off x="6449569" y="0"/>
            <a:ext cx="5742432" cy="6858000"/>
          </a:xfrm>
        </p:spPr>
        <p:txBody>
          <a:bodyPr>
            <a:normAutofit/>
          </a:bodyPr>
          <a:lstStyle>
            <a:lvl1pPr>
              <a:defRPr sz="2400">
                <a:latin typeface="Arial" panose="020B0604020202020204" pitchFamily="34" charset="0"/>
                <a:cs typeface="Arial" panose="020B0604020202020204" pitchFamily="34" charset="0"/>
              </a:defRPr>
            </a:lvl1pPr>
          </a:lstStyle>
          <a:p>
            <a:r>
              <a:rPr lang="en-US"/>
              <a:t>Click icon to add picture</a:t>
            </a:r>
          </a:p>
        </p:txBody>
      </p:sp>
      <p:sp>
        <p:nvSpPr>
          <p:cNvPr id="4" name="Text Placeholder 3">
            <a:extLst>
              <a:ext uri="{FF2B5EF4-FFF2-40B4-BE49-F238E27FC236}">
                <a16:creationId xmlns:a16="http://schemas.microsoft.com/office/drawing/2014/main" id="{FF80E9A2-C117-5643-AB15-391DA6470508}"/>
              </a:ext>
            </a:extLst>
          </p:cNvPr>
          <p:cNvSpPr>
            <a:spLocks noGrp="1"/>
          </p:cNvSpPr>
          <p:nvPr>
            <p:ph type="body" sz="half" idx="2" hasCustomPrompt="1"/>
          </p:nvPr>
        </p:nvSpPr>
        <p:spPr>
          <a:xfrm>
            <a:off x="400877" y="1644791"/>
            <a:ext cx="5269289" cy="3811588"/>
          </a:xfrm>
          <a:prstGeom prst="rect">
            <a:avLst/>
          </a:prstGeom>
        </p:spPr>
        <p:txBody>
          <a:bodyPr>
            <a:no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6" name="Text Placeholder 3">
            <a:extLst>
              <a:ext uri="{FF2B5EF4-FFF2-40B4-BE49-F238E27FC236}">
                <a16:creationId xmlns:a16="http://schemas.microsoft.com/office/drawing/2014/main" id="{442E7024-2ABE-4345-B80F-17E23735ED9B}"/>
              </a:ext>
            </a:extLst>
          </p:cNvPr>
          <p:cNvSpPr>
            <a:spLocks noGrp="1"/>
          </p:cNvSpPr>
          <p:nvPr>
            <p:ph type="body" sz="half" idx="14" hasCustomPrompt="1"/>
          </p:nvPr>
        </p:nvSpPr>
        <p:spPr>
          <a:xfrm>
            <a:off x="403501" y="265313"/>
            <a:ext cx="5266665" cy="890693"/>
          </a:xfrm>
          <a:prstGeom prst="rect">
            <a:avLst/>
          </a:prstGeom>
        </p:spPr>
        <p:txBody>
          <a:bodyPr>
            <a:normAutofit/>
          </a:bodyPr>
          <a:lstStyle>
            <a:lvl1pPr marL="0" indent="0">
              <a:buNone/>
              <a:defRPr sz="4000" b="1"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Title Goes Here</a:t>
            </a:r>
          </a:p>
        </p:txBody>
      </p:sp>
      <p:pic>
        <p:nvPicPr>
          <p:cNvPr id="20" name="Picture 19">
            <a:extLst>
              <a:ext uri="{FF2B5EF4-FFF2-40B4-BE49-F238E27FC236}">
                <a16:creationId xmlns:a16="http://schemas.microsoft.com/office/drawing/2014/main" id="{C155B1CA-121A-D043-A7CA-6F3385E5036A}"/>
              </a:ext>
            </a:extLst>
          </p:cNvPr>
          <p:cNvPicPr>
            <a:picLocks noChangeAspect="1"/>
          </p:cNvPicPr>
          <p:nvPr/>
        </p:nvPicPr>
        <p:blipFill>
          <a:blip r:embed="rId2"/>
          <a:stretch>
            <a:fillRect/>
          </a:stretch>
        </p:blipFill>
        <p:spPr>
          <a:xfrm>
            <a:off x="400878" y="6467004"/>
            <a:ext cx="2021375" cy="259264"/>
          </a:xfrm>
          <a:prstGeom prst="rect">
            <a:avLst/>
          </a:prstGeom>
        </p:spPr>
      </p:pic>
      <p:sp>
        <p:nvSpPr>
          <p:cNvPr id="21" name="Slide Number Placeholder 5">
            <a:extLst>
              <a:ext uri="{FF2B5EF4-FFF2-40B4-BE49-F238E27FC236}">
                <a16:creationId xmlns:a16="http://schemas.microsoft.com/office/drawing/2014/main" id="{892473E8-8253-F747-A985-F88B5C608AB5}"/>
              </a:ext>
            </a:extLst>
          </p:cNvPr>
          <p:cNvSpPr txBox="1">
            <a:spLocks/>
          </p:cNvSpPr>
          <p:nvPr/>
        </p:nvSpPr>
        <p:spPr>
          <a:xfrm>
            <a:off x="9349905" y="6356352"/>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B8C7A4-C360-8642-B75B-C27E4AF34731}" type="slidenum">
              <a:rPr lang="en-US" sz="1350" smtClean="0">
                <a:solidFill>
                  <a:schemeClr val="bg1"/>
                </a:solidFill>
              </a:rPr>
              <a:pPr/>
              <a:t>‹#›</a:t>
            </a:fld>
            <a:endParaRPr lang="en-US" sz="1350">
              <a:solidFill>
                <a:schemeClr val="bg1"/>
              </a:solidFill>
            </a:endParaRPr>
          </a:p>
        </p:txBody>
      </p:sp>
    </p:spTree>
    <p:extLst>
      <p:ext uri="{BB962C8B-B14F-4D97-AF65-F5344CB8AC3E}">
        <p14:creationId xmlns:p14="http://schemas.microsoft.com/office/powerpoint/2010/main" val="42903923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ed Bar Tex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D64E24F-F6D5-4F4A-B145-8591EBE716AB}"/>
              </a:ext>
            </a:extLst>
          </p:cNvPr>
          <p:cNvSpPr>
            <a:spLocks noGrp="1"/>
          </p:cNvSpPr>
          <p:nvPr>
            <p:ph type="title" hasCustomPrompt="1"/>
          </p:nvPr>
        </p:nvSpPr>
        <p:spPr>
          <a:xfrm>
            <a:off x="296958" y="329186"/>
            <a:ext cx="11598084" cy="530225"/>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4" name="Text Placeholder 3">
            <a:extLst>
              <a:ext uri="{FF2B5EF4-FFF2-40B4-BE49-F238E27FC236}">
                <a16:creationId xmlns:a16="http://schemas.microsoft.com/office/drawing/2014/main" id="{FD479224-6DD0-584C-98F9-695A89E5D1A8}"/>
              </a:ext>
            </a:extLst>
          </p:cNvPr>
          <p:cNvSpPr>
            <a:spLocks noGrp="1"/>
          </p:cNvSpPr>
          <p:nvPr>
            <p:ph type="body" sz="half" idx="2"/>
          </p:nvPr>
        </p:nvSpPr>
        <p:spPr>
          <a:xfrm>
            <a:off x="296958" y="1124712"/>
            <a:ext cx="11598084" cy="5120640"/>
          </a:xfrm>
          <a:prstGeom prst="rect">
            <a:avLst/>
          </a:prstGeom>
        </p:spPr>
        <p:txBody>
          <a:bodyPr>
            <a:normAutofit/>
          </a:bodyPr>
          <a:lstStyle>
            <a:lvl1pPr marL="342900" marR="0" indent="-342900" algn="l" defTabSz="685800" rtl="0" eaLnBrk="1" fontAlgn="auto" latinLnBrk="0" hangingPunct="1">
              <a:lnSpc>
                <a:spcPct val="90000"/>
              </a:lnSpc>
              <a:spcBef>
                <a:spcPts val="750"/>
              </a:spcBef>
              <a:spcAft>
                <a:spcPts val="0"/>
              </a:spcAft>
              <a:buClr>
                <a:srgbClr val="990005"/>
              </a:buClr>
              <a:buSzTx/>
              <a:buFont typeface="Wingdings" panose="05000000000000000000" pitchFamily="2" charset="2"/>
              <a:buChar char="§"/>
              <a:tabLst/>
              <a:defRPr sz="2400" b="0" i="0">
                <a:latin typeface="Arial" panose="020B0604020202020204" pitchFamily="34" charset="0"/>
                <a:cs typeface="Arial" panose="020B0604020202020204" pitchFamily="34" charset="0"/>
              </a:defRPr>
            </a:lvl1pPr>
            <a:lvl2pPr marL="514350" indent="-171450">
              <a:buClr>
                <a:srgbClr val="E89D00"/>
              </a:buClr>
              <a:buFont typeface="Wingdings" panose="05000000000000000000" pitchFamily="2" charset="2"/>
              <a:buChar char="§"/>
              <a:defRPr sz="18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a:p>
            <a:pPr lvl="1"/>
            <a:r>
              <a:rPr lang="en-US"/>
              <a:t>Test</a:t>
            </a:r>
          </a:p>
          <a:p>
            <a:pPr lvl="0"/>
            <a:endParaRPr lang="en-US"/>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15" name="Slide Number Placeholder 5">
            <a:extLst>
              <a:ext uri="{FF2B5EF4-FFF2-40B4-BE49-F238E27FC236}">
                <a16:creationId xmlns:a16="http://schemas.microsoft.com/office/drawing/2014/main" id="{BFB16186-0754-EA4D-B223-3809123321D4}"/>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Tree>
    <p:extLst>
      <p:ext uri="{BB962C8B-B14F-4D97-AF65-F5344CB8AC3E}">
        <p14:creationId xmlns:p14="http://schemas.microsoft.com/office/powerpoint/2010/main" val="16866578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 Bar Statemen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15" name="Slide Number Placeholder 5">
            <a:extLst>
              <a:ext uri="{FF2B5EF4-FFF2-40B4-BE49-F238E27FC236}">
                <a16:creationId xmlns:a16="http://schemas.microsoft.com/office/drawing/2014/main" id="{BFB16186-0754-EA4D-B223-3809123321D4}"/>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
        <p:nvSpPr>
          <p:cNvPr id="8" name="Title 1">
            <a:extLst>
              <a:ext uri="{FF2B5EF4-FFF2-40B4-BE49-F238E27FC236}">
                <a16:creationId xmlns:a16="http://schemas.microsoft.com/office/drawing/2014/main" id="{D287F98B-50D7-5B44-B332-981C7D648EBD}"/>
              </a:ext>
            </a:extLst>
          </p:cNvPr>
          <p:cNvSpPr>
            <a:spLocks noGrp="1"/>
          </p:cNvSpPr>
          <p:nvPr>
            <p:ph type="title" hasCustomPrompt="1"/>
          </p:nvPr>
        </p:nvSpPr>
        <p:spPr>
          <a:xfrm>
            <a:off x="1134036" y="1189796"/>
            <a:ext cx="9923928" cy="2467804"/>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Single Heading Statement </a:t>
            </a:r>
            <a:br>
              <a:rPr lang="en-US"/>
            </a:br>
            <a:r>
              <a:rPr lang="en-US"/>
              <a:t>Can Go Here</a:t>
            </a:r>
          </a:p>
        </p:txBody>
      </p:sp>
    </p:spTree>
    <p:extLst>
      <p:ext uri="{BB962C8B-B14F-4D97-AF65-F5344CB8AC3E}">
        <p14:creationId xmlns:p14="http://schemas.microsoft.com/office/powerpoint/2010/main" val="30210683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Red Bar Tex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9" name="Text Placeholder 3">
            <a:extLst>
              <a:ext uri="{FF2B5EF4-FFF2-40B4-BE49-F238E27FC236}">
                <a16:creationId xmlns:a16="http://schemas.microsoft.com/office/drawing/2014/main" id="{4ED0EA67-DDD3-2E48-B1D7-4F0A355DF63C}"/>
              </a:ext>
            </a:extLst>
          </p:cNvPr>
          <p:cNvSpPr>
            <a:spLocks noGrp="1"/>
          </p:cNvSpPr>
          <p:nvPr>
            <p:ph type="body" sz="half" idx="13" hasCustomPrompt="1"/>
          </p:nvPr>
        </p:nvSpPr>
        <p:spPr>
          <a:xfrm>
            <a:off x="739392" y="1180998"/>
            <a:ext cx="4986912" cy="537881"/>
          </a:xfrm>
          <a:prstGeom prst="rect">
            <a:avLst/>
          </a:prstGeom>
        </p:spPr>
        <p:txBody>
          <a:bodyPr/>
          <a:lstStyle>
            <a:lvl1pPr marL="0" indent="0">
              <a:buFont typeface="Arial" panose="020B0604020202020204" pitchFamily="34" charset="0"/>
              <a:buNone/>
              <a:defRPr sz="2400" b="1">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Subtitle 1</a:t>
            </a:r>
          </a:p>
          <a:p>
            <a:pPr lvl="0"/>
            <a:endParaRPr lang="en-US"/>
          </a:p>
        </p:txBody>
      </p:sp>
      <p:sp>
        <p:nvSpPr>
          <p:cNvPr id="10" name="Text Placeholder 3">
            <a:extLst>
              <a:ext uri="{FF2B5EF4-FFF2-40B4-BE49-F238E27FC236}">
                <a16:creationId xmlns:a16="http://schemas.microsoft.com/office/drawing/2014/main" id="{70487C49-C271-8547-B863-FF1A134EED89}"/>
              </a:ext>
            </a:extLst>
          </p:cNvPr>
          <p:cNvSpPr>
            <a:spLocks noGrp="1"/>
          </p:cNvSpPr>
          <p:nvPr>
            <p:ph type="body" sz="half" idx="14" hasCustomPrompt="1"/>
          </p:nvPr>
        </p:nvSpPr>
        <p:spPr>
          <a:xfrm>
            <a:off x="6465696" y="1180998"/>
            <a:ext cx="4986912" cy="537881"/>
          </a:xfrm>
          <a:prstGeom prst="rect">
            <a:avLst/>
          </a:prstGeom>
        </p:spPr>
        <p:txBody>
          <a:bodyPr/>
          <a:lstStyle>
            <a:lvl1pPr marL="0" indent="0">
              <a:buFont typeface="Arial" panose="020B0604020202020204" pitchFamily="34" charset="0"/>
              <a:buNone/>
              <a:defRPr sz="2400" b="1">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Subtitle 2</a:t>
            </a:r>
          </a:p>
          <a:p>
            <a:pPr lvl="0"/>
            <a:endParaRPr lang="en-US"/>
          </a:p>
        </p:txBody>
      </p:sp>
      <p:sp>
        <p:nvSpPr>
          <p:cNvPr id="12" name="Text Placeholder 3">
            <a:extLst>
              <a:ext uri="{FF2B5EF4-FFF2-40B4-BE49-F238E27FC236}">
                <a16:creationId xmlns:a16="http://schemas.microsoft.com/office/drawing/2014/main" id="{4AD1AB4E-42C2-1843-802D-D1AF54396F62}"/>
              </a:ext>
            </a:extLst>
          </p:cNvPr>
          <p:cNvSpPr>
            <a:spLocks noGrp="1"/>
          </p:cNvSpPr>
          <p:nvPr>
            <p:ph type="body" sz="half" idx="2" hasCustomPrompt="1"/>
          </p:nvPr>
        </p:nvSpPr>
        <p:spPr>
          <a:xfrm>
            <a:off x="740536" y="1959087"/>
            <a:ext cx="4986912" cy="3731210"/>
          </a:xfrm>
          <a:prstGeom prst="rect">
            <a:avLst/>
          </a:prstGeom>
        </p:spPr>
        <p:txBody>
          <a:bodyPr>
            <a:noAutofit/>
          </a:bodyPr>
          <a:lstStyle>
            <a:lvl1pPr marL="0" indent="0">
              <a:buNone/>
              <a:defRPr sz="20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3" name="Text Placeholder 3">
            <a:extLst>
              <a:ext uri="{FF2B5EF4-FFF2-40B4-BE49-F238E27FC236}">
                <a16:creationId xmlns:a16="http://schemas.microsoft.com/office/drawing/2014/main" id="{750FE2D3-6331-5742-905A-FEB044C53A70}"/>
              </a:ext>
            </a:extLst>
          </p:cNvPr>
          <p:cNvSpPr>
            <a:spLocks noGrp="1"/>
          </p:cNvSpPr>
          <p:nvPr>
            <p:ph type="body" sz="half" idx="16" hasCustomPrompt="1"/>
          </p:nvPr>
        </p:nvSpPr>
        <p:spPr>
          <a:xfrm>
            <a:off x="6467984" y="1919241"/>
            <a:ext cx="4983480" cy="3771056"/>
          </a:xfrm>
          <a:prstGeom prst="rect">
            <a:avLst/>
          </a:prstGeom>
        </p:spPr>
        <p:txBody>
          <a:bodyPr>
            <a:noAutofit/>
          </a:bodyPr>
          <a:lstStyle>
            <a:lvl1pPr marL="0" indent="0">
              <a:buNone/>
              <a:defRPr sz="20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6" name="Title 1">
            <a:extLst>
              <a:ext uri="{FF2B5EF4-FFF2-40B4-BE49-F238E27FC236}">
                <a16:creationId xmlns:a16="http://schemas.microsoft.com/office/drawing/2014/main" id="{B8C3072E-6EAE-304C-BED3-0D73BD6C39A8}"/>
              </a:ext>
            </a:extLst>
          </p:cNvPr>
          <p:cNvSpPr>
            <a:spLocks noGrp="1"/>
          </p:cNvSpPr>
          <p:nvPr>
            <p:ph type="title" hasCustomPrompt="1"/>
          </p:nvPr>
        </p:nvSpPr>
        <p:spPr>
          <a:xfrm>
            <a:off x="296958" y="329186"/>
            <a:ext cx="11598084" cy="530225"/>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17" name="Slide Number Placeholder 5">
            <a:extLst>
              <a:ext uri="{FF2B5EF4-FFF2-40B4-BE49-F238E27FC236}">
                <a16:creationId xmlns:a16="http://schemas.microsoft.com/office/drawing/2014/main" id="{D021185A-99A2-1940-8083-917D80EE8D28}"/>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Tree>
    <p:extLst>
      <p:ext uri="{BB962C8B-B14F-4D97-AF65-F5344CB8AC3E}">
        <p14:creationId xmlns:p14="http://schemas.microsoft.com/office/powerpoint/2010/main" val="9718809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077098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3136090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08C4E-D98F-744A-BF44-41EC7D36738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8338372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08C4E-D98F-744A-BF44-41EC7D36738C}"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0097341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008C4E-D98F-744A-BF44-41EC7D36738C}"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412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008C4E-D98F-744A-BF44-41EC7D36738C}"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0930440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08C4E-D98F-744A-BF44-41EC7D36738C}"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5857270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8738426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8820021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08C4E-D98F-744A-BF44-41EC7D36738C}" type="datetimeFigureOut">
              <a:rPr lang="en-US" smtClean="0"/>
              <a:t>4/10/2025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6BCDE-1F70-884F-80BE-49B19D90B090}" type="slidenum">
              <a:rPr lang="en-US" smtClean="0"/>
              <a:t>‹#›</a:t>
            </a:fld>
            <a:endParaRPr lang="en-US"/>
          </a:p>
        </p:txBody>
      </p:sp>
    </p:spTree>
    <p:extLst>
      <p:ext uri="{BB962C8B-B14F-4D97-AF65-F5344CB8AC3E}">
        <p14:creationId xmlns:p14="http://schemas.microsoft.com/office/powerpoint/2010/main" val="8209361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FB5D7F-469D-6644-BBB3-63EFADCABCC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11246-78BC-4349-BDA0-0A28CA6CF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70972-B922-DB44-9795-C7DBBAEC624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0E099D-5D78-9642-B2D6-404A711AD40E}" type="datetime1">
              <a:rPr lang="en-US" smtClean="0"/>
              <a:t>4/10/2025</a:t>
            </a:fld>
            <a:endParaRPr lang="en-US"/>
          </a:p>
        </p:txBody>
      </p:sp>
      <p:sp>
        <p:nvSpPr>
          <p:cNvPr id="5" name="Footer Placeholder 4">
            <a:extLst>
              <a:ext uri="{FF2B5EF4-FFF2-40B4-BE49-F238E27FC236}">
                <a16:creationId xmlns:a16="http://schemas.microsoft.com/office/drawing/2014/main" id="{2D705E9C-5997-4945-A284-71A4AFA1284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0B0EFA-008F-C448-AFF9-9974E9205F72}"/>
              </a:ext>
            </a:extLst>
          </p:cNvPr>
          <p:cNvSpPr>
            <a:spLocks noGrp="1"/>
          </p:cNvSpPr>
          <p:nvPr>
            <p:ph type="sldNum" sz="quarter" idx="4"/>
          </p:nvPr>
        </p:nvSpPr>
        <p:spPr>
          <a:xfrm>
            <a:off x="9244584"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0FDAF2-5D72-7B41-B7D7-E8422DE27ACF}" type="slidenum">
              <a:rPr lang="en-US" smtClean="0"/>
              <a:t>‹#›</a:t>
            </a:fld>
            <a:endParaRPr lang="en-US"/>
          </a:p>
        </p:txBody>
      </p:sp>
    </p:spTree>
    <p:extLst>
      <p:ext uri="{BB962C8B-B14F-4D97-AF65-F5344CB8AC3E}">
        <p14:creationId xmlns:p14="http://schemas.microsoft.com/office/powerpoint/2010/main" val="3383747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02" r:id="rId4"/>
    <p:sldLayoutId id="2147483697" r:id="rId5"/>
    <p:sldLayoutId id="2147483698" r:id="rId6"/>
    <p:sldLayoutId id="2147483699"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orditout.com/word-cloud/165108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rmAutofit/>
          </a:bodyPr>
          <a:lstStyle/>
          <a:p>
            <a:pPr fontAlgn="base"/>
            <a:r>
              <a:rPr lang="en-US" altLang="en-US" sz="2800" dirty="0"/>
              <a:t>Implementation of an Enhanced Cultural Humility Intervention for Registered Nurses to Increase Cultural Competence and Confidence</a:t>
            </a:r>
            <a:endParaRPr lang="en-US" dirty="0"/>
          </a:p>
        </p:txBody>
      </p:sp>
      <p:sp>
        <p:nvSpPr>
          <p:cNvPr id="5123" name="Rectangle 3" descr="Rectangle: Click to edit Master text styles&#10;Second level&#10;Third level&#10;Fourth level&#10;Fifth level"/>
          <p:cNvSpPr>
            <a:spLocks noGrp="1" noChangeArrowheads="1"/>
          </p:cNvSpPr>
          <p:nvPr>
            <p:ph type="subTitle" idx="1"/>
          </p:nvPr>
        </p:nvSpPr>
        <p:spPr/>
        <p:txBody>
          <a:bodyPr vert="horz" lIns="91440" tIns="45720" rIns="91440" bIns="45720" rtlCol="0" anchor="t">
            <a:normAutofit/>
          </a:bodyPr>
          <a:lstStyle/>
          <a:p>
            <a:r>
              <a:rPr lang="en-US" altLang="en-US" sz="2000" dirty="0"/>
              <a:t>Ayoola </a:t>
            </a:r>
            <a:r>
              <a:rPr lang="en-US" altLang="en-US" sz="2000" dirty="0" err="1"/>
              <a:t>Ogedengbe</a:t>
            </a:r>
            <a:r>
              <a:rPr lang="en-US" altLang="en-US" sz="2000" dirty="0"/>
              <a:t>, BSN, RN</a:t>
            </a:r>
          </a:p>
          <a:p>
            <a:pPr eaLnBrk="1" hangingPunct="1"/>
            <a:r>
              <a:rPr lang="en-US" altLang="en-US" sz="2000" dirty="0"/>
              <a:t>Regis College</a:t>
            </a:r>
          </a:p>
          <a:p>
            <a:r>
              <a:rPr lang="en-US" altLang="en-US" sz="2000" dirty="0"/>
              <a:t>April 7th, 2025</a:t>
            </a:r>
          </a:p>
        </p:txBody>
      </p:sp>
    </p:spTree>
    <p:extLst>
      <p:ext uri="{BB962C8B-B14F-4D97-AF65-F5344CB8AC3E}">
        <p14:creationId xmlns:p14="http://schemas.microsoft.com/office/powerpoint/2010/main" val="205523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AC00-4098-2939-9171-6B20BF384B90}"/>
              </a:ext>
            </a:extLst>
          </p:cNvPr>
          <p:cNvSpPr>
            <a:spLocks noGrp="1"/>
          </p:cNvSpPr>
          <p:nvPr>
            <p:ph type="title"/>
          </p:nvPr>
        </p:nvSpPr>
        <p:spPr/>
        <p:txBody>
          <a:bodyPr/>
          <a:lstStyle/>
          <a:p>
            <a:r>
              <a:rPr lang="en-US" dirty="0"/>
              <a:t>Empirical Literature</a:t>
            </a:r>
          </a:p>
        </p:txBody>
      </p:sp>
      <p:sp>
        <p:nvSpPr>
          <p:cNvPr id="3" name="Text Placeholder 2">
            <a:extLst>
              <a:ext uri="{FF2B5EF4-FFF2-40B4-BE49-F238E27FC236}">
                <a16:creationId xmlns:a16="http://schemas.microsoft.com/office/drawing/2014/main" id="{69585605-1FA6-72C0-ADA5-283DE15BCE98}"/>
              </a:ext>
            </a:extLst>
          </p:cNvPr>
          <p:cNvSpPr>
            <a:spLocks noGrp="1"/>
          </p:cNvSpPr>
          <p:nvPr>
            <p:ph type="body" sz="half" idx="2"/>
          </p:nvPr>
        </p:nvSpPr>
        <p:spPr/>
        <p:txBody>
          <a:bodyPr>
            <a:normAutofit/>
          </a:bodyPr>
          <a:lstStyle/>
          <a:p>
            <a:pPr>
              <a:buFont typeface="Wingdings" panose="05000000000000000000" pitchFamily="2" charset="2"/>
              <a:buChar char="v"/>
            </a:pPr>
            <a:r>
              <a:rPr lang="en-US" b="1" dirty="0"/>
              <a:t>Challenges</a:t>
            </a:r>
            <a:r>
              <a:rPr lang="en-US" dirty="0"/>
              <a:t>	                                                                            </a:t>
            </a:r>
          </a:p>
          <a:p>
            <a:r>
              <a:rPr lang="en-US" dirty="0"/>
              <a:t>Diverse cultural beliefs and practices</a:t>
            </a:r>
          </a:p>
          <a:p>
            <a:r>
              <a:rPr lang="en-US" dirty="0"/>
              <a:t>Limited training time/resources (Shepherd, 2019)</a:t>
            </a:r>
          </a:p>
          <a:p>
            <a:r>
              <a:rPr lang="en-US" dirty="0"/>
              <a:t>Resistance to change (Kruse et al., 2018)</a:t>
            </a:r>
          </a:p>
          <a:p>
            <a:r>
              <a:rPr lang="en-US" dirty="0"/>
              <a:t>Difficulties in assessment</a:t>
            </a:r>
          </a:p>
          <a:p>
            <a:pPr marL="0" indent="0">
              <a:buNone/>
            </a:pPr>
            <a:endParaRPr lang="en-US" dirty="0"/>
          </a:p>
          <a:p>
            <a:pPr>
              <a:buFont typeface="Wingdings" panose="05000000000000000000" pitchFamily="2" charset="2"/>
              <a:buChar char="v"/>
            </a:pPr>
            <a:r>
              <a:rPr lang="en-US" b="1" dirty="0"/>
              <a:t>Key Study Findings</a:t>
            </a:r>
          </a:p>
          <a:p>
            <a:r>
              <a:rPr lang="en-US" dirty="0"/>
              <a:t>Brottman et al., 2020 identified 11 educational strategies for cultural competence training.</a:t>
            </a:r>
          </a:p>
          <a:p>
            <a:r>
              <a:rPr lang="en-US" dirty="0"/>
              <a:t>Less than 50% of studies reviewed reported favorable training outcomes.</a:t>
            </a:r>
          </a:p>
          <a:p>
            <a:endParaRPr lang="en-US" dirty="0"/>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76CEAD8-467F-7E45-C712-741588FF33A0}"/>
              </a:ext>
            </a:extLst>
          </p:cNvPr>
          <p:cNvSpPr>
            <a:spLocks noGrp="1"/>
          </p:cNvSpPr>
          <p:nvPr>
            <p:ph type="sldNum" sz="quarter" idx="12"/>
          </p:nvPr>
        </p:nvSpPr>
        <p:spPr/>
        <p:txBody>
          <a:bodyPr/>
          <a:lstStyle/>
          <a:p>
            <a:fld id="{98B8C7A4-C360-8642-B75B-C27E4AF34731}" type="slidenum">
              <a:rPr lang="en-US" smtClean="0"/>
              <a:pPr/>
              <a:t>10</a:t>
            </a:fld>
            <a:endParaRPr lang="en-US"/>
          </a:p>
        </p:txBody>
      </p:sp>
    </p:spTree>
    <p:extLst>
      <p:ext uri="{BB962C8B-B14F-4D97-AF65-F5344CB8AC3E}">
        <p14:creationId xmlns:p14="http://schemas.microsoft.com/office/powerpoint/2010/main" val="350494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C1DB-43B9-D173-D0EE-71171F1B1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A3610-B41C-832E-739F-EFC338343DE1}"/>
              </a:ext>
            </a:extLst>
          </p:cNvPr>
          <p:cNvSpPr>
            <a:spLocks noGrp="1"/>
          </p:cNvSpPr>
          <p:nvPr>
            <p:ph type="title"/>
          </p:nvPr>
        </p:nvSpPr>
        <p:spPr/>
        <p:txBody>
          <a:bodyPr/>
          <a:lstStyle/>
          <a:p>
            <a:r>
              <a:rPr lang="en-US" dirty="0"/>
              <a:t>Empirical Literature cont.</a:t>
            </a:r>
          </a:p>
        </p:txBody>
      </p:sp>
      <p:sp>
        <p:nvSpPr>
          <p:cNvPr id="3" name="Text Placeholder 2">
            <a:extLst>
              <a:ext uri="{FF2B5EF4-FFF2-40B4-BE49-F238E27FC236}">
                <a16:creationId xmlns:a16="http://schemas.microsoft.com/office/drawing/2014/main" id="{2B6DF2C5-159D-7E89-595C-D2AD0AE7820F}"/>
              </a:ext>
            </a:extLst>
          </p:cNvPr>
          <p:cNvSpPr>
            <a:spLocks noGrp="1"/>
          </p:cNvSpPr>
          <p:nvPr>
            <p:ph type="body" sz="half" idx="2"/>
          </p:nvPr>
        </p:nvSpPr>
        <p:spPr/>
        <p:txBody>
          <a:bodyPr>
            <a:normAutofit/>
          </a:bodyPr>
          <a:lstStyle/>
          <a:p>
            <a:pPr>
              <a:buFont typeface="Wingdings" panose="05000000000000000000" pitchFamily="2" charset="2"/>
              <a:buChar char="v"/>
            </a:pPr>
            <a:r>
              <a:rPr lang="en-US" b="1" dirty="0"/>
              <a:t>Opportunities for Improvement</a:t>
            </a:r>
          </a:p>
          <a:p>
            <a:r>
              <a:rPr lang="en-US" dirty="0"/>
              <a:t>E-learning and flexible training modules</a:t>
            </a:r>
          </a:p>
          <a:p>
            <a:r>
              <a:rPr lang="en-US" dirty="0"/>
              <a:t>Collaborative Learning Communities</a:t>
            </a:r>
            <a:r>
              <a:rPr lang="en-US" b="1" dirty="0"/>
              <a:t> </a:t>
            </a:r>
            <a:r>
              <a:rPr lang="en-US" dirty="0"/>
              <a:t>(Haiyan &amp; Allan, 2021).</a:t>
            </a:r>
          </a:p>
          <a:p>
            <a:r>
              <a:rPr lang="en-US" dirty="0"/>
              <a:t>Tailored training for specific settings</a:t>
            </a:r>
          </a:p>
          <a:p>
            <a:r>
              <a:rPr lang="en-US" dirty="0"/>
              <a:t>Leadership advocacy and cultural liaisons (White et al., 2018).</a:t>
            </a:r>
          </a:p>
          <a:p>
            <a:r>
              <a:rPr lang="en-US" dirty="0"/>
              <a:t>Continuous feedback and self-reflection (Srivastava, 2022, p. 104).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B8E5C2B-4B7A-037B-2827-BE4628F5498F}"/>
              </a:ext>
            </a:extLst>
          </p:cNvPr>
          <p:cNvSpPr>
            <a:spLocks noGrp="1"/>
          </p:cNvSpPr>
          <p:nvPr>
            <p:ph type="sldNum" sz="quarter" idx="12"/>
          </p:nvPr>
        </p:nvSpPr>
        <p:spPr/>
        <p:txBody>
          <a:bodyPr/>
          <a:lstStyle/>
          <a:p>
            <a:fld id="{98B8C7A4-C360-8642-B75B-C27E4AF34731}" type="slidenum">
              <a:rPr lang="en-US" smtClean="0"/>
              <a:pPr/>
              <a:t>11</a:t>
            </a:fld>
            <a:endParaRPr lang="en-US"/>
          </a:p>
        </p:txBody>
      </p:sp>
    </p:spTree>
    <p:extLst>
      <p:ext uri="{BB962C8B-B14F-4D97-AF65-F5344CB8AC3E}">
        <p14:creationId xmlns:p14="http://schemas.microsoft.com/office/powerpoint/2010/main" val="52199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B715-5A79-9417-D21A-868F74ECA238}"/>
              </a:ext>
            </a:extLst>
          </p:cNvPr>
          <p:cNvSpPr>
            <a:spLocks noGrp="1"/>
          </p:cNvSpPr>
          <p:nvPr>
            <p:ph type="title"/>
          </p:nvPr>
        </p:nvSpPr>
        <p:spPr/>
        <p:txBody>
          <a:bodyPr/>
          <a:lstStyle/>
          <a:p>
            <a:r>
              <a:rPr lang="en-US" dirty="0"/>
              <a:t>Supporting Literature</a:t>
            </a:r>
          </a:p>
        </p:txBody>
      </p:sp>
      <p:sp>
        <p:nvSpPr>
          <p:cNvPr id="3" name="Text Placeholder 2">
            <a:extLst>
              <a:ext uri="{FF2B5EF4-FFF2-40B4-BE49-F238E27FC236}">
                <a16:creationId xmlns:a16="http://schemas.microsoft.com/office/drawing/2014/main" id="{1460E442-1F7B-062A-A173-B0D7DE79D03A}"/>
              </a:ext>
            </a:extLst>
          </p:cNvPr>
          <p:cNvSpPr>
            <a:spLocks noGrp="1"/>
          </p:cNvSpPr>
          <p:nvPr>
            <p:ph type="body" sz="half" idx="2"/>
          </p:nvPr>
        </p:nvSpPr>
        <p:spPr/>
        <p:txBody>
          <a:bodyPr>
            <a:normAutofit lnSpcReduction="10000"/>
          </a:bodyPr>
          <a:lstStyle/>
          <a:p>
            <a:r>
              <a:rPr lang="en-US" b="1" i="0" dirty="0">
                <a:solidFill>
                  <a:srgbClr val="0D0D0D"/>
                </a:solidFill>
                <a:effectLst/>
                <a:highlight>
                  <a:srgbClr val="FFFFFF"/>
                </a:highlight>
              </a:rPr>
              <a:t>Cultural Competence Contributions to Policy Development</a:t>
            </a:r>
            <a:r>
              <a:rPr lang="en-US" b="0" i="0" dirty="0">
                <a:solidFill>
                  <a:srgbClr val="0D0D0D"/>
                </a:solidFill>
                <a:effectLst/>
                <a:highlight>
                  <a:srgbClr val="FFFFFF"/>
                </a:highlight>
              </a:rPr>
              <a:t>: Healthcare policies that ensure equitable access. (Harvey et al., 2022).</a:t>
            </a:r>
          </a:p>
          <a:p>
            <a:endParaRPr lang="en-US" b="0" i="0" dirty="0">
              <a:solidFill>
                <a:srgbClr val="0D0D0D"/>
              </a:solidFill>
              <a:effectLst/>
              <a:highlight>
                <a:srgbClr val="FFFFFF"/>
              </a:highlight>
            </a:endParaRPr>
          </a:p>
          <a:p>
            <a:r>
              <a:rPr lang="en-US" b="1" i="0" dirty="0">
                <a:solidFill>
                  <a:srgbClr val="0D0D0D"/>
                </a:solidFill>
                <a:effectLst/>
                <a:highlight>
                  <a:srgbClr val="FFFFFF"/>
                </a:highlight>
              </a:rPr>
              <a:t>Current Models of Cultural Competence Training</a:t>
            </a:r>
            <a:r>
              <a:rPr lang="en-US" b="0" i="0" dirty="0">
                <a:solidFill>
                  <a:srgbClr val="0D0D0D"/>
                </a:solidFill>
                <a:effectLst/>
                <a:highlight>
                  <a:srgbClr val="FFFFFF"/>
                </a:highlight>
              </a:rPr>
              <a:t>: Cross-Cultural Health Care Program, Campinha-Bacote's model (Campinha-Bacote, 2019), and the Purnell Model.</a:t>
            </a:r>
          </a:p>
          <a:p>
            <a:endParaRPr lang="en-US" b="0" i="0" dirty="0">
              <a:solidFill>
                <a:srgbClr val="0D0D0D"/>
              </a:solidFill>
              <a:effectLst/>
              <a:highlight>
                <a:srgbClr val="FFFFFF"/>
              </a:highlight>
            </a:endParaRPr>
          </a:p>
          <a:p>
            <a:r>
              <a:rPr lang="en-US" b="1" i="0" dirty="0">
                <a:solidFill>
                  <a:srgbClr val="0D0D0D"/>
                </a:solidFill>
                <a:effectLst/>
                <a:highlight>
                  <a:srgbClr val="FFFFFF"/>
                </a:highlight>
              </a:rPr>
              <a:t>Organizational Policies that Recognize Intersectionality:</a:t>
            </a:r>
            <a:r>
              <a:rPr lang="en-US" b="0" i="0" dirty="0">
                <a:solidFill>
                  <a:srgbClr val="0D0D0D"/>
                </a:solidFill>
                <a:effectLst/>
                <a:highlight>
                  <a:srgbClr val="FFFFFF"/>
                </a:highlight>
              </a:rPr>
              <a:t> Intersectionality in cultural competence guidelines addresses the complex interplay of multiple identity factors</a:t>
            </a:r>
            <a:r>
              <a:rPr lang="en-US" dirty="0">
                <a:solidFill>
                  <a:srgbClr val="0D0D0D"/>
                </a:solidFill>
                <a:highlight>
                  <a:srgbClr val="FFFFFF"/>
                </a:highlight>
              </a:rPr>
              <a:t> </a:t>
            </a:r>
            <a:r>
              <a:rPr lang="en-US" b="0" i="0" dirty="0">
                <a:solidFill>
                  <a:srgbClr val="0D0D0D"/>
                </a:solidFill>
                <a:effectLst/>
                <a:highlight>
                  <a:srgbClr val="FFFFFF"/>
                </a:highlight>
              </a:rPr>
              <a:t>(Ruiz et al., 2021).</a:t>
            </a:r>
          </a:p>
          <a:p>
            <a:endParaRPr lang="en-US" dirty="0">
              <a:solidFill>
                <a:srgbClr val="0D0D0D"/>
              </a:solidFill>
              <a:highlight>
                <a:srgbClr val="FFFFFF"/>
              </a:highlight>
            </a:endParaRPr>
          </a:p>
          <a:p>
            <a:r>
              <a:rPr lang="en-US" b="1" i="0" dirty="0">
                <a:solidFill>
                  <a:srgbClr val="0D0D0D"/>
                </a:solidFill>
                <a:effectLst/>
                <a:highlight>
                  <a:srgbClr val="FFFFFF"/>
                </a:highlight>
              </a:rPr>
              <a:t>American Nurses Association (ANA) </a:t>
            </a:r>
            <a:r>
              <a:rPr lang="en-US" b="0" i="0" dirty="0">
                <a:solidFill>
                  <a:srgbClr val="0D0D0D"/>
                </a:solidFill>
                <a:effectLst/>
                <a:highlight>
                  <a:srgbClr val="FFFFFF"/>
                </a:highlight>
              </a:rPr>
              <a:t>: Promotes individualized care (Marion et al., 2016), supports continuous education. ethical practice (Linton et al., 2020), and supports policy advocacy (Kreitzer et al., 2020).</a:t>
            </a:r>
          </a:p>
          <a:p>
            <a:endParaRPr lang="en-US" b="0" i="0" dirty="0">
              <a:solidFill>
                <a:srgbClr val="0D0D0D"/>
              </a:solidFill>
              <a:effectLst/>
              <a:highlight>
                <a:srgbClr val="FFFFFF"/>
              </a:highlight>
            </a:endParaRPr>
          </a:p>
          <a:p>
            <a:endParaRPr lang="en-US" b="0" i="0" dirty="0">
              <a:solidFill>
                <a:srgbClr val="0D0D0D"/>
              </a:solidFill>
              <a:effectLst/>
              <a:highlight>
                <a:srgbClr val="FFFFFF"/>
              </a:highlight>
            </a:endParaRPr>
          </a:p>
          <a:p>
            <a:pPr marL="0" indent="0">
              <a:buNone/>
            </a:pPr>
            <a:endParaRPr lang="en-US" dirty="0"/>
          </a:p>
        </p:txBody>
      </p:sp>
      <p:sp>
        <p:nvSpPr>
          <p:cNvPr id="4" name="Slide Number Placeholder 3">
            <a:extLst>
              <a:ext uri="{FF2B5EF4-FFF2-40B4-BE49-F238E27FC236}">
                <a16:creationId xmlns:a16="http://schemas.microsoft.com/office/drawing/2014/main" id="{CC022837-8DF2-D6BF-707E-9E60F93880B3}"/>
              </a:ext>
            </a:extLst>
          </p:cNvPr>
          <p:cNvSpPr>
            <a:spLocks noGrp="1"/>
          </p:cNvSpPr>
          <p:nvPr>
            <p:ph type="sldNum" sz="quarter" idx="12"/>
          </p:nvPr>
        </p:nvSpPr>
        <p:spPr/>
        <p:txBody>
          <a:bodyPr/>
          <a:lstStyle/>
          <a:p>
            <a:fld id="{98B8C7A4-C360-8642-B75B-C27E4AF34731}" type="slidenum">
              <a:rPr lang="en-US" smtClean="0"/>
              <a:pPr/>
              <a:t>12</a:t>
            </a:fld>
            <a:endParaRPr lang="en-US"/>
          </a:p>
        </p:txBody>
      </p:sp>
    </p:spTree>
    <p:extLst>
      <p:ext uri="{BB962C8B-B14F-4D97-AF65-F5344CB8AC3E}">
        <p14:creationId xmlns:p14="http://schemas.microsoft.com/office/powerpoint/2010/main" val="300361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C365-AEBB-BCA4-2289-0519BCC5A5E9}"/>
              </a:ext>
            </a:extLst>
          </p:cNvPr>
          <p:cNvSpPr>
            <a:spLocks noGrp="1"/>
          </p:cNvSpPr>
          <p:nvPr>
            <p:ph type="title"/>
          </p:nvPr>
        </p:nvSpPr>
        <p:spPr/>
        <p:txBody>
          <a:bodyPr/>
          <a:lstStyle/>
          <a:p>
            <a:r>
              <a:rPr lang="en-US" dirty="0"/>
              <a:t>Theoretical/Conceptual Framework</a:t>
            </a:r>
          </a:p>
        </p:txBody>
      </p:sp>
      <p:sp>
        <p:nvSpPr>
          <p:cNvPr id="3" name="Text Placeholder 2">
            <a:extLst>
              <a:ext uri="{FF2B5EF4-FFF2-40B4-BE49-F238E27FC236}">
                <a16:creationId xmlns:a16="http://schemas.microsoft.com/office/drawing/2014/main" id="{B59E60AB-8DFF-A562-81C0-5BB2867A41F2}"/>
              </a:ext>
            </a:extLst>
          </p:cNvPr>
          <p:cNvSpPr>
            <a:spLocks noGrp="1"/>
          </p:cNvSpPr>
          <p:nvPr>
            <p:ph type="body" sz="half" idx="2"/>
          </p:nvPr>
        </p:nvSpPr>
        <p:spPr>
          <a:xfrm>
            <a:off x="296958" y="859411"/>
            <a:ext cx="11598084" cy="5285357"/>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7EF8EC94-EFCF-5D1F-F02B-5CBE3D91D470}"/>
              </a:ext>
            </a:extLst>
          </p:cNvPr>
          <p:cNvSpPr>
            <a:spLocks noGrp="1"/>
          </p:cNvSpPr>
          <p:nvPr>
            <p:ph type="sldNum" sz="quarter" idx="12"/>
          </p:nvPr>
        </p:nvSpPr>
        <p:spPr/>
        <p:txBody>
          <a:bodyPr/>
          <a:lstStyle/>
          <a:p>
            <a:fld id="{98B8C7A4-C360-8642-B75B-C27E4AF34731}" type="slidenum">
              <a:rPr lang="en-US" smtClean="0"/>
              <a:pPr/>
              <a:t>13</a:t>
            </a:fld>
            <a:endParaRPr lang="en-US"/>
          </a:p>
        </p:txBody>
      </p:sp>
      <p:pic>
        <p:nvPicPr>
          <p:cNvPr id="5" name="Picture 4">
            <a:extLst>
              <a:ext uri="{FF2B5EF4-FFF2-40B4-BE49-F238E27FC236}">
                <a16:creationId xmlns:a16="http://schemas.microsoft.com/office/drawing/2014/main" id="{1B1D5A1C-61C9-F235-862D-A6E81D4C1E2C}"/>
              </a:ext>
            </a:extLst>
          </p:cNvPr>
          <p:cNvPicPr>
            <a:picLocks noChangeAspect="1"/>
          </p:cNvPicPr>
          <p:nvPr/>
        </p:nvPicPr>
        <p:blipFill>
          <a:blip r:embed="rId3"/>
          <a:stretch>
            <a:fillRect/>
          </a:stretch>
        </p:blipFill>
        <p:spPr>
          <a:xfrm>
            <a:off x="296958" y="859411"/>
            <a:ext cx="6808734" cy="5139178"/>
          </a:xfrm>
          <a:prstGeom prst="rect">
            <a:avLst/>
          </a:prstGeom>
        </p:spPr>
      </p:pic>
      <p:pic>
        <p:nvPicPr>
          <p:cNvPr id="6" name="Picture 5">
            <a:extLst>
              <a:ext uri="{FF2B5EF4-FFF2-40B4-BE49-F238E27FC236}">
                <a16:creationId xmlns:a16="http://schemas.microsoft.com/office/drawing/2014/main" id="{B6F5B92A-5D99-CE35-C28E-7BA08B5131C5}"/>
              </a:ext>
            </a:extLst>
          </p:cNvPr>
          <p:cNvPicPr>
            <a:picLocks noChangeAspect="1"/>
          </p:cNvPicPr>
          <p:nvPr/>
        </p:nvPicPr>
        <p:blipFill>
          <a:blip r:embed="rId4"/>
          <a:stretch>
            <a:fillRect/>
          </a:stretch>
        </p:blipFill>
        <p:spPr>
          <a:xfrm>
            <a:off x="8000163" y="1087156"/>
            <a:ext cx="2947568" cy="4382905"/>
          </a:xfrm>
          <a:prstGeom prst="rect">
            <a:avLst/>
          </a:prstGeom>
        </p:spPr>
      </p:pic>
      <p:sp>
        <p:nvSpPr>
          <p:cNvPr id="8" name="TextBox 7">
            <a:extLst>
              <a:ext uri="{FF2B5EF4-FFF2-40B4-BE49-F238E27FC236}">
                <a16:creationId xmlns:a16="http://schemas.microsoft.com/office/drawing/2014/main" id="{7A0FF9DE-91EE-5186-9377-A1A163C8A689}"/>
              </a:ext>
            </a:extLst>
          </p:cNvPr>
          <p:cNvSpPr txBox="1"/>
          <p:nvPr/>
        </p:nvSpPr>
        <p:spPr>
          <a:xfrm>
            <a:off x="6760500" y="5552488"/>
            <a:ext cx="5154426" cy="646331"/>
          </a:xfrm>
          <a:prstGeom prst="rect">
            <a:avLst/>
          </a:prstGeom>
          <a:noFill/>
        </p:spPr>
        <p:txBody>
          <a:bodyPr wrap="square">
            <a:spAutoFit/>
          </a:bodyPr>
          <a:lstStyle/>
          <a:p>
            <a:r>
              <a:rPr lang="en-US" dirty="0"/>
              <a:t>Jeffreys’s Cultural Competence and Confidence (CCC) Model—(2016)</a:t>
            </a:r>
          </a:p>
        </p:txBody>
      </p:sp>
    </p:spTree>
    <p:extLst>
      <p:ext uri="{BB962C8B-B14F-4D97-AF65-F5344CB8AC3E}">
        <p14:creationId xmlns:p14="http://schemas.microsoft.com/office/powerpoint/2010/main" val="328536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6183-6138-E486-13FB-8BE5D0AC1293}"/>
              </a:ext>
            </a:extLst>
          </p:cNvPr>
          <p:cNvSpPr>
            <a:spLocks noGrp="1"/>
          </p:cNvSpPr>
          <p:nvPr>
            <p:ph type="title"/>
          </p:nvPr>
        </p:nvSpPr>
        <p:spPr>
          <a:xfrm>
            <a:off x="482829" y="342385"/>
            <a:ext cx="11598084" cy="530225"/>
          </a:xfrm>
        </p:spPr>
        <p:txBody>
          <a:bodyPr/>
          <a:lstStyle/>
          <a:p>
            <a:r>
              <a:rPr lang="en-US" dirty="0"/>
              <a:t>Evidence Based Practice Model</a:t>
            </a:r>
          </a:p>
        </p:txBody>
      </p:sp>
      <p:sp>
        <p:nvSpPr>
          <p:cNvPr id="3" name="Text Placeholder 2">
            <a:extLst>
              <a:ext uri="{FF2B5EF4-FFF2-40B4-BE49-F238E27FC236}">
                <a16:creationId xmlns:a16="http://schemas.microsoft.com/office/drawing/2014/main" id="{3913653A-60A7-4DAF-C4D1-4C38B9499293}"/>
              </a:ext>
            </a:extLst>
          </p:cNvPr>
          <p:cNvSpPr>
            <a:spLocks noGrp="1"/>
          </p:cNvSpPr>
          <p:nvPr>
            <p:ph type="body" sz="half" idx="2"/>
          </p:nvPr>
        </p:nvSpPr>
        <p:spPr/>
        <p:txBody>
          <a:bodyPr>
            <a:normAutofit fontScale="77500" lnSpcReduction="20000"/>
          </a:bodyPr>
          <a:lstStyle/>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sz="1800" b="1" i="1" u="none" strike="noStrike" baseline="0" dirty="0">
                <a:solidFill>
                  <a:srgbClr val="000000"/>
                </a:solidFill>
                <a:latin typeface="AAAACK+Calibri-BoldItalic"/>
              </a:rPr>
              <a:t>Used/reprinted with permission from the University of Iowa Hospitals and Clinics, copyright 2015. For permission to use or reproduce, please contact the University of Iowa Hospitals and Clinics at 319-384-9098. </a:t>
            </a:r>
            <a:endParaRPr lang="en-US" i="1" dirty="0"/>
          </a:p>
        </p:txBody>
      </p:sp>
      <p:sp>
        <p:nvSpPr>
          <p:cNvPr id="4" name="Slide Number Placeholder 3">
            <a:extLst>
              <a:ext uri="{FF2B5EF4-FFF2-40B4-BE49-F238E27FC236}">
                <a16:creationId xmlns:a16="http://schemas.microsoft.com/office/drawing/2014/main" id="{6289E6E5-9CE2-C101-9638-4EA084565689}"/>
              </a:ext>
            </a:extLst>
          </p:cNvPr>
          <p:cNvSpPr>
            <a:spLocks noGrp="1"/>
          </p:cNvSpPr>
          <p:nvPr>
            <p:ph type="sldNum" sz="quarter" idx="12"/>
          </p:nvPr>
        </p:nvSpPr>
        <p:spPr/>
        <p:txBody>
          <a:bodyPr/>
          <a:lstStyle/>
          <a:p>
            <a:fld id="{98B8C7A4-C360-8642-B75B-C27E4AF34731}" type="slidenum">
              <a:rPr lang="en-US" smtClean="0"/>
              <a:pPr/>
              <a:t>14</a:t>
            </a:fld>
            <a:endParaRPr lang="en-US"/>
          </a:p>
        </p:txBody>
      </p:sp>
      <p:sp>
        <p:nvSpPr>
          <p:cNvPr id="5" name="Title 1">
            <a:extLst>
              <a:ext uri="{FF2B5EF4-FFF2-40B4-BE49-F238E27FC236}">
                <a16:creationId xmlns:a16="http://schemas.microsoft.com/office/drawing/2014/main" id="{41ED8BC8-1BF8-4719-B8D6-429CB0DAAF88}"/>
              </a:ext>
            </a:extLst>
          </p:cNvPr>
          <p:cNvSpPr txBox="1">
            <a:spLocks/>
          </p:cNvSpPr>
          <p:nvPr/>
        </p:nvSpPr>
        <p:spPr>
          <a:xfrm>
            <a:off x="-78828" y="0"/>
            <a:ext cx="9310413" cy="139262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endParaRPr lang="en-US" dirty="0"/>
          </a:p>
        </p:txBody>
      </p:sp>
      <p:pic>
        <p:nvPicPr>
          <p:cNvPr id="7" name="Picture 6">
            <a:extLst>
              <a:ext uri="{FF2B5EF4-FFF2-40B4-BE49-F238E27FC236}">
                <a16:creationId xmlns:a16="http://schemas.microsoft.com/office/drawing/2014/main" id="{A0F6BB0D-BA5F-EC53-1DFA-26B149E387F3}"/>
              </a:ext>
            </a:extLst>
          </p:cNvPr>
          <p:cNvPicPr>
            <a:picLocks noChangeAspect="1"/>
          </p:cNvPicPr>
          <p:nvPr/>
        </p:nvPicPr>
        <p:blipFill>
          <a:blip r:embed="rId3"/>
          <a:stretch>
            <a:fillRect/>
          </a:stretch>
        </p:blipFill>
        <p:spPr>
          <a:xfrm>
            <a:off x="2511972" y="777766"/>
            <a:ext cx="7556938" cy="4824248"/>
          </a:xfrm>
          <a:prstGeom prst="rect">
            <a:avLst/>
          </a:prstGeom>
        </p:spPr>
      </p:pic>
    </p:spTree>
    <p:extLst>
      <p:ext uri="{BB962C8B-B14F-4D97-AF65-F5344CB8AC3E}">
        <p14:creationId xmlns:p14="http://schemas.microsoft.com/office/powerpoint/2010/main" val="366379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D106-216A-5BB8-5D4E-1A613B71C921}"/>
              </a:ext>
            </a:extLst>
          </p:cNvPr>
          <p:cNvSpPr>
            <a:spLocks noGrp="1"/>
          </p:cNvSpPr>
          <p:nvPr>
            <p:ph type="title"/>
          </p:nvPr>
        </p:nvSpPr>
        <p:spPr/>
        <p:txBody>
          <a:bodyPr/>
          <a:lstStyle/>
          <a:p>
            <a:r>
              <a:rPr lang="en-US" dirty="0"/>
              <a:t>The Iowa Model</a:t>
            </a:r>
          </a:p>
        </p:txBody>
      </p:sp>
      <p:pic>
        <p:nvPicPr>
          <p:cNvPr id="5" name="Picture 4">
            <a:extLst>
              <a:ext uri="{FF2B5EF4-FFF2-40B4-BE49-F238E27FC236}">
                <a16:creationId xmlns:a16="http://schemas.microsoft.com/office/drawing/2014/main" id="{B17A077B-735A-04A6-735A-90DC2A8985A6}"/>
              </a:ext>
            </a:extLst>
          </p:cNvPr>
          <p:cNvPicPr>
            <a:picLocks noChangeAspect="1"/>
          </p:cNvPicPr>
          <p:nvPr/>
        </p:nvPicPr>
        <p:blipFill>
          <a:blip r:embed="rId3"/>
          <a:stretch>
            <a:fillRect/>
          </a:stretch>
        </p:blipFill>
        <p:spPr>
          <a:xfrm>
            <a:off x="296958" y="1167188"/>
            <a:ext cx="11598084" cy="5189164"/>
          </a:xfrm>
          <a:prstGeom prst="rect">
            <a:avLst/>
          </a:prstGeom>
        </p:spPr>
      </p:pic>
      <p:sp>
        <p:nvSpPr>
          <p:cNvPr id="3" name="Text Placeholder 2">
            <a:extLst>
              <a:ext uri="{FF2B5EF4-FFF2-40B4-BE49-F238E27FC236}">
                <a16:creationId xmlns:a16="http://schemas.microsoft.com/office/drawing/2014/main" id="{D68846B6-3176-FE72-8394-63FAF367EFEB}"/>
              </a:ext>
            </a:extLst>
          </p:cNvPr>
          <p:cNvSpPr>
            <a:spLocks noGrp="1"/>
          </p:cNvSpPr>
          <p:nvPr>
            <p:ph type="body" sz="half" idx="2"/>
          </p:nvPr>
        </p:nvSpPr>
        <p:spPr>
          <a:xfrm>
            <a:off x="2202872" y="1167188"/>
            <a:ext cx="9692169" cy="5078164"/>
          </a:xfrm>
        </p:spPr>
        <p:txBody>
          <a:bodyPr/>
          <a:lstStyle/>
          <a:p>
            <a:pPr marL="0" indent="0">
              <a:buNone/>
            </a:pPr>
            <a:r>
              <a:rPr lang="en-US" dirty="0"/>
              <a:t>.</a:t>
            </a:r>
          </a:p>
        </p:txBody>
      </p:sp>
      <p:sp>
        <p:nvSpPr>
          <p:cNvPr id="4" name="Slide Number Placeholder 3">
            <a:extLst>
              <a:ext uri="{FF2B5EF4-FFF2-40B4-BE49-F238E27FC236}">
                <a16:creationId xmlns:a16="http://schemas.microsoft.com/office/drawing/2014/main" id="{A340CC26-B1A8-9AB7-AD6D-3ED34C014EBA}"/>
              </a:ext>
            </a:extLst>
          </p:cNvPr>
          <p:cNvSpPr>
            <a:spLocks noGrp="1"/>
          </p:cNvSpPr>
          <p:nvPr>
            <p:ph type="sldNum" sz="quarter" idx="12"/>
          </p:nvPr>
        </p:nvSpPr>
        <p:spPr/>
        <p:txBody>
          <a:bodyPr/>
          <a:lstStyle/>
          <a:p>
            <a:fld id="{98B8C7A4-C360-8642-B75B-C27E4AF34731}" type="slidenum">
              <a:rPr lang="en-US" smtClean="0"/>
              <a:pPr/>
              <a:t>15</a:t>
            </a:fld>
            <a:endParaRPr lang="en-US"/>
          </a:p>
        </p:txBody>
      </p:sp>
    </p:spTree>
    <p:extLst>
      <p:ext uri="{BB962C8B-B14F-4D97-AF65-F5344CB8AC3E}">
        <p14:creationId xmlns:p14="http://schemas.microsoft.com/office/powerpoint/2010/main" val="2903172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867D-0EE7-4BED-675A-6099FC43A139}"/>
              </a:ext>
            </a:extLst>
          </p:cNvPr>
          <p:cNvSpPr>
            <a:spLocks noGrp="1"/>
          </p:cNvSpPr>
          <p:nvPr>
            <p:ph type="title"/>
          </p:nvPr>
        </p:nvSpPr>
        <p:spPr>
          <a:xfrm>
            <a:off x="296958" y="329186"/>
            <a:ext cx="11598084" cy="530225"/>
          </a:xfrm>
        </p:spPr>
        <p:txBody>
          <a:bodyPr anchor="b">
            <a:normAutofit/>
          </a:bodyPr>
          <a:lstStyle/>
          <a:p>
            <a:r>
              <a:rPr lang="en-US" sz="3100" dirty="0"/>
              <a:t>Project Methods</a:t>
            </a:r>
          </a:p>
        </p:txBody>
      </p:sp>
      <p:sp>
        <p:nvSpPr>
          <p:cNvPr id="3" name="Text Placeholder 2">
            <a:extLst>
              <a:ext uri="{FF2B5EF4-FFF2-40B4-BE49-F238E27FC236}">
                <a16:creationId xmlns:a16="http://schemas.microsoft.com/office/drawing/2014/main" id="{A0D0978D-E9ED-4D0D-45B1-37565BCBAED6}"/>
              </a:ext>
            </a:extLst>
          </p:cNvPr>
          <p:cNvSpPr>
            <a:spLocks noGrp="1"/>
          </p:cNvSpPr>
          <p:nvPr>
            <p:ph type="body" sz="half" idx="2"/>
          </p:nvPr>
        </p:nvSpPr>
        <p:spPr>
          <a:xfrm>
            <a:off x="296958" y="1124712"/>
            <a:ext cx="11598084" cy="5120640"/>
          </a:xfrm>
        </p:spPr>
        <p:txBody>
          <a:bodyPr>
            <a:normAutofit/>
          </a:bodyPr>
          <a:lstStyle/>
          <a:p>
            <a:r>
              <a:rPr lang="en-US" dirty="0"/>
              <a:t>Project Design: This project utilized an Evidence-based practice quantitative pre- and post- test design.</a:t>
            </a:r>
          </a:p>
          <a:p>
            <a:pPr marL="0" indent="0">
              <a:buNone/>
            </a:pPr>
            <a:endParaRPr lang="en-US" dirty="0"/>
          </a:p>
          <a:p>
            <a:r>
              <a:rPr lang="en-US" dirty="0"/>
              <a:t>The Transcultural Self-Efficacy Tool TSET toolkit (83 questions) was utilized.</a:t>
            </a:r>
          </a:p>
          <a:p>
            <a:endParaRPr lang="en-US" dirty="0"/>
          </a:p>
          <a:p>
            <a:r>
              <a:rPr lang="en-US" dirty="0"/>
              <a:t>Pre-implementation surveys assessed nurses' cultural competence and confidence levels using the TSET toolkit</a:t>
            </a:r>
          </a:p>
          <a:p>
            <a:pPr marL="0" indent="0">
              <a:buNone/>
            </a:pPr>
            <a:endParaRPr lang="en-US" dirty="0"/>
          </a:p>
          <a:p>
            <a:r>
              <a:rPr lang="en-US" dirty="0"/>
              <a:t>Cultural humility intervention rolled out through a 25-minutes video.</a:t>
            </a:r>
          </a:p>
          <a:p>
            <a:pPr marL="0" indent="0">
              <a:buNone/>
            </a:pPr>
            <a:endParaRPr lang="en-US" dirty="0"/>
          </a:p>
          <a:p>
            <a:r>
              <a:rPr lang="en-US" dirty="0"/>
              <a:t>Data collection by post-implementation surveys using Qualtrics</a:t>
            </a:r>
          </a:p>
          <a:p>
            <a:endParaRPr lang="en-US" dirty="0"/>
          </a:p>
          <a:p>
            <a:pPr marL="0" indent="0">
              <a:buNone/>
            </a:pPr>
            <a:endParaRPr lang="en-US" dirty="0"/>
          </a:p>
        </p:txBody>
      </p:sp>
      <p:sp>
        <p:nvSpPr>
          <p:cNvPr id="9" name="Slide Number Placeholder 3">
            <a:extLst>
              <a:ext uri="{FF2B5EF4-FFF2-40B4-BE49-F238E27FC236}">
                <a16:creationId xmlns:a16="http://schemas.microsoft.com/office/drawing/2014/main" id="{F5805CAD-407A-A8BC-145E-818041BDED96}"/>
              </a:ext>
            </a:extLst>
          </p:cNvPr>
          <p:cNvSpPr>
            <a:spLocks noGrp="1"/>
          </p:cNvSpPr>
          <p:nvPr>
            <p:ph type="sldNum" sz="quarter" idx="12"/>
          </p:nvPr>
        </p:nvSpPr>
        <p:spPr>
          <a:xfrm>
            <a:off x="9337713" y="6356352"/>
            <a:ext cx="2743200" cy="365125"/>
          </a:xfrm>
        </p:spPr>
        <p:txBody>
          <a:bodyPr/>
          <a:lstStyle/>
          <a:p>
            <a:pPr>
              <a:spcAft>
                <a:spcPts val="600"/>
              </a:spcAft>
            </a:pPr>
            <a:fld id="{98B8C7A4-C360-8642-B75B-C27E4AF34731}" type="slidenum">
              <a:rPr lang="en-US" smtClean="0"/>
              <a:pPr>
                <a:spcAft>
                  <a:spcPts val="600"/>
                </a:spcAft>
              </a:pPr>
              <a:t>16</a:t>
            </a:fld>
            <a:endParaRPr lang="en-US"/>
          </a:p>
        </p:txBody>
      </p:sp>
      <p:sp>
        <p:nvSpPr>
          <p:cNvPr id="4" name="Slide Number Placeholder 3" hidden="1">
            <a:extLst>
              <a:ext uri="{FF2B5EF4-FFF2-40B4-BE49-F238E27FC236}">
                <a16:creationId xmlns:a16="http://schemas.microsoft.com/office/drawing/2014/main" id="{EB6233B7-0473-FCB8-803B-C7DAB934A3E5}"/>
              </a:ext>
            </a:extLst>
          </p:cNvPr>
          <p:cNvSpPr>
            <a:spLocks noGrp="1"/>
          </p:cNvSpPr>
          <p:nvPr>
            <p:ph type="sldNum" sz="quarter" idx="4294967295"/>
          </p:nvPr>
        </p:nvSpPr>
        <p:spPr>
          <a:xfrm>
            <a:off x="9337713" y="6356352"/>
            <a:ext cx="2743200" cy="365125"/>
          </a:xfrm>
        </p:spPr>
        <p:txBody>
          <a:bodyPr/>
          <a:lstStyle/>
          <a:p>
            <a:pPr>
              <a:spcAft>
                <a:spcPts val="600"/>
              </a:spcAft>
            </a:pPr>
            <a:fld id="{98B8C7A4-C360-8642-B75B-C27E4AF34731}" type="slidenum">
              <a:rPr lang="en-US" smtClean="0"/>
              <a:pPr>
                <a:spcAft>
                  <a:spcPts val="600"/>
                </a:spcAft>
              </a:pPr>
              <a:t>16</a:t>
            </a:fld>
            <a:endParaRPr lang="en-US"/>
          </a:p>
        </p:txBody>
      </p:sp>
    </p:spTree>
    <p:extLst>
      <p:ext uri="{BB962C8B-B14F-4D97-AF65-F5344CB8AC3E}">
        <p14:creationId xmlns:p14="http://schemas.microsoft.com/office/powerpoint/2010/main" val="425787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EEF9F1-89FA-3E38-6B46-CA600E1FE0CA}"/>
              </a:ext>
            </a:extLst>
          </p:cNvPr>
          <p:cNvPicPr>
            <a:picLocks noChangeAspect="1"/>
          </p:cNvPicPr>
          <p:nvPr/>
        </p:nvPicPr>
        <p:blipFill>
          <a:blip r:embed="rId3"/>
          <a:stretch>
            <a:fillRect/>
          </a:stretch>
        </p:blipFill>
        <p:spPr>
          <a:xfrm>
            <a:off x="5524500" y="1213156"/>
            <a:ext cx="6667501" cy="3744492"/>
          </a:xfrm>
          <a:prstGeom prst="rect">
            <a:avLst/>
          </a:prstGeom>
          <a:noFill/>
        </p:spPr>
      </p:pic>
      <p:sp>
        <p:nvSpPr>
          <p:cNvPr id="3" name="Text Placeholder 2">
            <a:extLst>
              <a:ext uri="{FF2B5EF4-FFF2-40B4-BE49-F238E27FC236}">
                <a16:creationId xmlns:a16="http://schemas.microsoft.com/office/drawing/2014/main" id="{E55714E3-3C81-2C66-EE9B-B3A8CC4BB150}"/>
              </a:ext>
            </a:extLst>
          </p:cNvPr>
          <p:cNvSpPr>
            <a:spLocks noGrp="1"/>
          </p:cNvSpPr>
          <p:nvPr>
            <p:ph type="body" sz="half" idx="2"/>
          </p:nvPr>
        </p:nvSpPr>
        <p:spPr>
          <a:xfrm>
            <a:off x="400877" y="1644791"/>
            <a:ext cx="5269289" cy="381158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the implementation of an enhanced cultural humility training for Nurses lead to improved cultural competence and confidence levels?</a:t>
            </a:r>
          </a:p>
          <a:p>
            <a:endParaRPr lang="en-US" dirty="0"/>
          </a:p>
        </p:txBody>
      </p:sp>
      <p:sp>
        <p:nvSpPr>
          <p:cNvPr id="2" name="Title 1">
            <a:extLst>
              <a:ext uri="{FF2B5EF4-FFF2-40B4-BE49-F238E27FC236}">
                <a16:creationId xmlns:a16="http://schemas.microsoft.com/office/drawing/2014/main" id="{D80F4A92-BBEA-CB7B-EC67-D5E2F480B30D}"/>
              </a:ext>
            </a:extLst>
          </p:cNvPr>
          <p:cNvSpPr>
            <a:spLocks noGrp="1"/>
          </p:cNvSpPr>
          <p:nvPr>
            <p:ph type="body" sz="half" idx="14"/>
          </p:nvPr>
        </p:nvSpPr>
        <p:spPr>
          <a:xfrm>
            <a:off x="403501" y="265313"/>
            <a:ext cx="5266665" cy="890693"/>
          </a:xfrm>
        </p:spPr>
        <p:txBody>
          <a:bodyPr>
            <a:normAutofit/>
          </a:bodyPr>
          <a:lstStyle/>
          <a:p>
            <a:r>
              <a:rPr lang="en-US"/>
              <a:t>Project Question</a:t>
            </a:r>
          </a:p>
        </p:txBody>
      </p:sp>
      <p:sp>
        <p:nvSpPr>
          <p:cNvPr id="4" name="Slide Number Placeholder 3" hidden="1">
            <a:extLst>
              <a:ext uri="{FF2B5EF4-FFF2-40B4-BE49-F238E27FC236}">
                <a16:creationId xmlns:a16="http://schemas.microsoft.com/office/drawing/2014/main" id="{0F5FE662-1285-B868-BD50-59877E51F15C}"/>
              </a:ext>
            </a:extLst>
          </p:cNvPr>
          <p:cNvSpPr>
            <a:spLocks noGrp="1"/>
          </p:cNvSpPr>
          <p:nvPr>
            <p:ph type="sldNum" sz="quarter" idx="4294967295"/>
          </p:nvPr>
        </p:nvSpPr>
        <p:spPr>
          <a:xfrm>
            <a:off x="9337713" y="6356352"/>
            <a:ext cx="2743200" cy="365125"/>
          </a:xfrm>
        </p:spPr>
        <p:txBody>
          <a:bodyPr/>
          <a:lstStyle/>
          <a:p>
            <a:pPr>
              <a:spcAft>
                <a:spcPts val="600"/>
              </a:spcAft>
            </a:pPr>
            <a:fld id="{98B8C7A4-C360-8642-B75B-C27E4AF34731}" type="slidenum">
              <a:rPr lang="en-US" smtClean="0"/>
              <a:pPr>
                <a:spcAft>
                  <a:spcPts val="600"/>
                </a:spcAft>
              </a:pPr>
              <a:t>17</a:t>
            </a:fld>
            <a:endParaRPr lang="en-US"/>
          </a:p>
        </p:txBody>
      </p:sp>
      <p:sp>
        <p:nvSpPr>
          <p:cNvPr id="9" name="Slide Number Placeholder 3" hidden="1">
            <a:extLst>
              <a:ext uri="{FF2B5EF4-FFF2-40B4-BE49-F238E27FC236}">
                <a16:creationId xmlns:a16="http://schemas.microsoft.com/office/drawing/2014/main" id="{4AD6B2A2-7914-7884-739C-57BDD1710C06}"/>
              </a:ext>
            </a:extLst>
          </p:cNvPr>
          <p:cNvSpPr>
            <a:spLocks noGrp="1"/>
          </p:cNvSpPr>
          <p:nvPr>
            <p:ph type="sldNum" sz="quarter" idx="4294967295"/>
          </p:nvPr>
        </p:nvSpPr>
        <p:spPr>
          <a:xfrm>
            <a:off x="9337713" y="6356352"/>
            <a:ext cx="2743200" cy="365125"/>
          </a:xfrm>
        </p:spPr>
        <p:txBody>
          <a:bodyPr/>
          <a:lstStyle/>
          <a:p>
            <a:pPr>
              <a:spcAft>
                <a:spcPts val="600"/>
              </a:spcAft>
            </a:pPr>
            <a:fld id="{98B8C7A4-C360-8642-B75B-C27E4AF34731}" type="slidenum">
              <a:rPr lang="en-US" smtClean="0"/>
              <a:pPr>
                <a:spcAft>
                  <a:spcPts val="600"/>
                </a:spcAft>
              </a:pPr>
              <a:t>17</a:t>
            </a:fld>
            <a:endParaRPr lang="en-US"/>
          </a:p>
        </p:txBody>
      </p:sp>
    </p:spTree>
    <p:extLst>
      <p:ext uri="{BB962C8B-B14F-4D97-AF65-F5344CB8AC3E}">
        <p14:creationId xmlns:p14="http://schemas.microsoft.com/office/powerpoint/2010/main" val="203401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FD8B-5AF0-6964-7AC9-B59823A8DFBC}"/>
              </a:ext>
            </a:extLst>
          </p:cNvPr>
          <p:cNvSpPr>
            <a:spLocks noGrp="1"/>
          </p:cNvSpPr>
          <p:nvPr>
            <p:ph type="title"/>
          </p:nvPr>
        </p:nvSpPr>
        <p:spPr/>
        <p:txBody>
          <a:bodyPr/>
          <a:lstStyle/>
          <a:p>
            <a:r>
              <a:rPr lang="en-US"/>
              <a:t>Sample/Setting</a:t>
            </a:r>
            <a:endParaRPr lang="en-US" dirty="0"/>
          </a:p>
        </p:txBody>
      </p:sp>
      <p:sp>
        <p:nvSpPr>
          <p:cNvPr id="3" name="Text Placeholder 2">
            <a:extLst>
              <a:ext uri="{FF2B5EF4-FFF2-40B4-BE49-F238E27FC236}">
                <a16:creationId xmlns:a16="http://schemas.microsoft.com/office/drawing/2014/main" id="{49CD2A27-D90E-3DE6-2E4F-E6B670D1AA44}"/>
              </a:ext>
            </a:extLst>
          </p:cNvPr>
          <p:cNvSpPr>
            <a:spLocks noGrp="1"/>
          </p:cNvSpPr>
          <p:nvPr>
            <p:ph type="body" sz="half" idx="2"/>
          </p:nvPr>
        </p:nvSpPr>
        <p:spPr>
          <a:xfrm>
            <a:off x="296958" y="859411"/>
            <a:ext cx="11598084" cy="5385941"/>
          </a:xfrm>
        </p:spPr>
        <p:txBody>
          <a:bodyPr>
            <a:normAutofit fontScale="92500" lnSpcReduction="10000"/>
          </a:bodyPr>
          <a:lstStyle/>
          <a:p>
            <a:pPr>
              <a:buFont typeface="Wingdings" panose="05000000000000000000" pitchFamily="2" charset="2"/>
              <a:buChar char="v"/>
            </a:pPr>
            <a:r>
              <a:rPr lang="en-US" altLang="en-US" b="1" dirty="0"/>
              <a:t>Sampling Design</a:t>
            </a:r>
          </a:p>
          <a:p>
            <a:r>
              <a:rPr lang="en-US" altLang="en-US" dirty="0"/>
              <a:t>Purposive and Convenience Sampling: Nigerian Nurse Practitioners USA-Arizona Chapter (NANNPU-AZ) members.</a:t>
            </a:r>
          </a:p>
          <a:p>
            <a:pPr marL="0" indent="0">
              <a:buNone/>
            </a:pPr>
            <a:endParaRPr lang="en-US" altLang="en-US" dirty="0"/>
          </a:p>
          <a:p>
            <a:pPr>
              <a:buFont typeface="Wingdings" panose="05000000000000000000" pitchFamily="2" charset="2"/>
              <a:buChar char="v"/>
            </a:pPr>
            <a:r>
              <a:rPr lang="en-US" altLang="en-US" b="1" dirty="0"/>
              <a:t>Recruitment Method</a:t>
            </a:r>
          </a:p>
          <a:p>
            <a:r>
              <a:rPr lang="en-US" altLang="en-US" dirty="0"/>
              <a:t>Email Invitations and Flyers</a:t>
            </a:r>
          </a:p>
          <a:p>
            <a:r>
              <a:rPr lang="en-US" altLang="en-US" dirty="0"/>
              <a:t>Sample size: 24 participants completed the pre- and post- questionnaires</a:t>
            </a:r>
          </a:p>
          <a:p>
            <a:endParaRPr lang="en-US" altLang="en-US" dirty="0"/>
          </a:p>
          <a:p>
            <a:pPr>
              <a:buFont typeface="Wingdings" panose="05000000000000000000" pitchFamily="2" charset="2"/>
              <a:buChar char="v"/>
            </a:pPr>
            <a:r>
              <a:rPr lang="en-US" altLang="en-US" b="1" dirty="0"/>
              <a:t>Inclusion Criteria:</a:t>
            </a:r>
          </a:p>
          <a:p>
            <a:r>
              <a:rPr lang="en-US" altLang="en-US" dirty="0"/>
              <a:t>Nurse and Nurse Practitioners.</a:t>
            </a:r>
          </a:p>
          <a:p>
            <a:pPr marL="0" indent="0">
              <a:buNone/>
            </a:pPr>
            <a:endParaRPr lang="en-US" altLang="en-US" dirty="0"/>
          </a:p>
          <a:p>
            <a:pPr>
              <a:buFont typeface="Wingdings" panose="05000000000000000000" pitchFamily="2" charset="2"/>
              <a:buChar char="v"/>
            </a:pPr>
            <a:r>
              <a:rPr lang="en-US" altLang="en-US" b="1" dirty="0"/>
              <a:t>Exclusion Criteria:</a:t>
            </a:r>
            <a:endParaRPr lang="en-US" altLang="en-US" dirty="0"/>
          </a:p>
          <a:p>
            <a:r>
              <a:rPr lang="en-US" altLang="en-US" dirty="0"/>
              <a:t>Non-registered nurses.</a:t>
            </a:r>
          </a:p>
          <a:p>
            <a:r>
              <a:rPr lang="en-US" altLang="en-US" dirty="0"/>
              <a:t>NANNPU members not directly involved in patient care</a:t>
            </a:r>
          </a:p>
          <a:p>
            <a:endParaRPr lang="en-US" altLang="en-US" dirty="0"/>
          </a:p>
          <a:p>
            <a:pPr>
              <a:buFont typeface="Wingdings" panose="05000000000000000000" pitchFamily="2" charset="2"/>
              <a:buChar char="v"/>
            </a:pPr>
            <a:endParaRPr lang="en-US" altLang="en-US" b="1" dirty="0"/>
          </a:p>
          <a:p>
            <a:pPr marL="0" indent="0">
              <a:buNone/>
            </a:pPr>
            <a:endParaRPr lang="en-US" altLang="en-US" b="1" dirty="0"/>
          </a:p>
          <a:p>
            <a:pPr marL="0" indent="0">
              <a:buNone/>
            </a:pPr>
            <a:endParaRPr lang="en-US" altLang="en-US" dirty="0"/>
          </a:p>
          <a:p>
            <a:pPr marL="0" indent="0">
              <a:buNone/>
            </a:pPr>
            <a:endParaRPr lang="en-US" altLang="en-US" dirty="0"/>
          </a:p>
          <a:p>
            <a:endParaRPr lang="en-US" altLang="en-US" dirty="0"/>
          </a:p>
          <a:p>
            <a:pPr marL="0" indent="0">
              <a:buNone/>
            </a:pPr>
            <a:endParaRPr lang="en-US" altLang="en-US" dirty="0"/>
          </a:p>
          <a:p>
            <a:endParaRPr lang="en-US" dirty="0"/>
          </a:p>
        </p:txBody>
      </p:sp>
      <p:sp>
        <p:nvSpPr>
          <p:cNvPr id="4" name="Slide Number Placeholder 3">
            <a:extLst>
              <a:ext uri="{FF2B5EF4-FFF2-40B4-BE49-F238E27FC236}">
                <a16:creationId xmlns:a16="http://schemas.microsoft.com/office/drawing/2014/main" id="{FF14A09F-587C-2F2F-2FC9-AAC09E81086E}"/>
              </a:ext>
            </a:extLst>
          </p:cNvPr>
          <p:cNvSpPr>
            <a:spLocks noGrp="1"/>
          </p:cNvSpPr>
          <p:nvPr>
            <p:ph type="sldNum" sz="quarter" idx="12"/>
          </p:nvPr>
        </p:nvSpPr>
        <p:spPr/>
        <p:txBody>
          <a:bodyPr/>
          <a:lstStyle/>
          <a:p>
            <a:fld id="{98B8C7A4-C360-8642-B75B-C27E4AF34731}" type="slidenum">
              <a:rPr lang="en-US" smtClean="0"/>
              <a:pPr/>
              <a:t>18</a:t>
            </a:fld>
            <a:endParaRPr lang="en-US"/>
          </a:p>
        </p:txBody>
      </p:sp>
    </p:spTree>
    <p:extLst>
      <p:ext uri="{BB962C8B-B14F-4D97-AF65-F5344CB8AC3E}">
        <p14:creationId xmlns:p14="http://schemas.microsoft.com/office/powerpoint/2010/main" val="4193145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C71D-6D91-67C7-BE7D-9481E4E6B6C7}"/>
              </a:ext>
            </a:extLst>
          </p:cNvPr>
          <p:cNvSpPr>
            <a:spLocks noGrp="1"/>
          </p:cNvSpPr>
          <p:nvPr>
            <p:ph type="title"/>
          </p:nvPr>
        </p:nvSpPr>
        <p:spPr/>
        <p:txBody>
          <a:bodyPr/>
          <a:lstStyle/>
          <a:p>
            <a:r>
              <a:rPr lang="en-US" dirty="0"/>
              <a:t>Ethical Considerations</a:t>
            </a:r>
          </a:p>
        </p:txBody>
      </p:sp>
      <p:sp>
        <p:nvSpPr>
          <p:cNvPr id="3" name="Text Placeholder 2">
            <a:extLst>
              <a:ext uri="{FF2B5EF4-FFF2-40B4-BE49-F238E27FC236}">
                <a16:creationId xmlns:a16="http://schemas.microsoft.com/office/drawing/2014/main" id="{21D299E9-CE0A-CC9A-EE51-C8A6EE59E681}"/>
              </a:ext>
            </a:extLst>
          </p:cNvPr>
          <p:cNvSpPr>
            <a:spLocks noGrp="1"/>
          </p:cNvSpPr>
          <p:nvPr>
            <p:ph type="body" sz="half" idx="2"/>
          </p:nvPr>
        </p:nvSpPr>
        <p:spPr/>
        <p:txBody>
          <a:bodyPr>
            <a:normAutofit/>
          </a:bodyPr>
          <a:lstStyle/>
          <a:p>
            <a:pPr marL="0" indent="0">
              <a:buNone/>
            </a:pPr>
            <a:endParaRPr lang="en-US" dirty="0"/>
          </a:p>
          <a:p>
            <a:pPr>
              <a:buFont typeface="Wingdings" panose="05000000000000000000" pitchFamily="2" charset="2"/>
              <a:buChar char="v"/>
            </a:pPr>
            <a:r>
              <a:rPr lang="en-US" dirty="0"/>
              <a:t>Informed Consent</a:t>
            </a:r>
          </a:p>
          <a:p>
            <a:pPr>
              <a:buFont typeface="Wingdings" panose="05000000000000000000" pitchFamily="2" charset="2"/>
              <a:buChar char="v"/>
            </a:pPr>
            <a:endParaRPr lang="en-US" dirty="0"/>
          </a:p>
          <a:p>
            <a:pPr>
              <a:buFont typeface="Wingdings" panose="05000000000000000000" pitchFamily="2" charset="2"/>
              <a:buChar char="v"/>
            </a:pPr>
            <a:r>
              <a:rPr lang="en-US" dirty="0"/>
              <a:t>Beneficence</a:t>
            </a:r>
          </a:p>
          <a:p>
            <a:pPr>
              <a:buFont typeface="Wingdings" panose="05000000000000000000" pitchFamily="2" charset="2"/>
              <a:buChar char="v"/>
            </a:pPr>
            <a:endParaRPr lang="en-US" dirty="0"/>
          </a:p>
          <a:p>
            <a:pPr>
              <a:buFont typeface="Wingdings" panose="05000000000000000000" pitchFamily="2" charset="2"/>
              <a:buChar char="v"/>
            </a:pPr>
            <a:r>
              <a:rPr lang="en-US" dirty="0"/>
              <a:t>Privacy</a:t>
            </a:r>
          </a:p>
          <a:p>
            <a:pPr>
              <a:buFont typeface="Wingdings" panose="05000000000000000000" pitchFamily="2" charset="2"/>
              <a:buChar char="v"/>
            </a:pPr>
            <a:endParaRPr lang="en-US" dirty="0"/>
          </a:p>
          <a:p>
            <a:pPr>
              <a:buFont typeface="Wingdings" panose="05000000000000000000" pitchFamily="2" charset="2"/>
              <a:buChar char="v"/>
            </a:pPr>
            <a:r>
              <a:rPr lang="en-US" dirty="0"/>
              <a:t>Integrity and Oversight</a:t>
            </a:r>
          </a:p>
        </p:txBody>
      </p:sp>
      <p:sp>
        <p:nvSpPr>
          <p:cNvPr id="4" name="Slide Number Placeholder 3">
            <a:extLst>
              <a:ext uri="{FF2B5EF4-FFF2-40B4-BE49-F238E27FC236}">
                <a16:creationId xmlns:a16="http://schemas.microsoft.com/office/drawing/2014/main" id="{DBB541E9-C58D-B02E-946D-D425C9C3F577}"/>
              </a:ext>
            </a:extLst>
          </p:cNvPr>
          <p:cNvSpPr>
            <a:spLocks noGrp="1"/>
          </p:cNvSpPr>
          <p:nvPr>
            <p:ph type="sldNum" sz="quarter" idx="12"/>
          </p:nvPr>
        </p:nvSpPr>
        <p:spPr/>
        <p:txBody>
          <a:bodyPr/>
          <a:lstStyle/>
          <a:p>
            <a:fld id="{98B8C7A4-C360-8642-B75B-C27E4AF34731}" type="slidenum">
              <a:rPr lang="en-US" smtClean="0"/>
              <a:pPr/>
              <a:t>19</a:t>
            </a:fld>
            <a:endParaRPr lang="en-US"/>
          </a:p>
        </p:txBody>
      </p:sp>
    </p:spTree>
    <p:extLst>
      <p:ext uri="{BB962C8B-B14F-4D97-AF65-F5344CB8AC3E}">
        <p14:creationId xmlns:p14="http://schemas.microsoft.com/office/powerpoint/2010/main" val="414983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42F8-53C1-4A31-855C-A945B04CF904}"/>
              </a:ext>
            </a:extLst>
          </p:cNvPr>
          <p:cNvSpPr>
            <a:spLocks noGrp="1"/>
          </p:cNvSpPr>
          <p:nvPr>
            <p:ph type="title"/>
          </p:nvPr>
        </p:nvSpPr>
        <p:spPr/>
        <p:txBody>
          <a:bodyPr/>
          <a:lstStyle/>
          <a:p>
            <a:r>
              <a:rPr lang="en-US" dirty="0"/>
              <a:t>Scholarly Committee</a:t>
            </a:r>
          </a:p>
        </p:txBody>
      </p:sp>
      <p:sp>
        <p:nvSpPr>
          <p:cNvPr id="3" name="Text Placeholder 2">
            <a:extLst>
              <a:ext uri="{FF2B5EF4-FFF2-40B4-BE49-F238E27FC236}">
                <a16:creationId xmlns:a16="http://schemas.microsoft.com/office/drawing/2014/main" id="{23A35CDB-8EA2-4BA0-8377-3B9E0E134819}"/>
              </a:ext>
            </a:extLst>
          </p:cNvPr>
          <p:cNvSpPr>
            <a:spLocks noGrp="1"/>
          </p:cNvSpPr>
          <p:nvPr>
            <p:ph type="body" sz="half" idx="2"/>
          </p:nvPr>
        </p:nvSpPr>
        <p:spPr>
          <a:xfrm>
            <a:off x="706880" y="1227272"/>
            <a:ext cx="11018221" cy="5120640"/>
          </a:xfrm>
        </p:spPr>
        <p:txBody>
          <a:bodyPr vert="horz" lIns="91440" tIns="45720" rIns="91440" bIns="45720" rtlCol="0" anchor="t">
            <a:noAutofit/>
          </a:bodyPr>
          <a:lstStyle/>
          <a:p>
            <a:r>
              <a:rPr lang="en-US" b="1" dirty="0">
                <a:latin typeface="Times New Roman"/>
                <a:cs typeface="Arial"/>
              </a:rPr>
              <a:t>Chair: Dr. Peterson, Miranda DNP, RN, CNE </a:t>
            </a:r>
            <a:endParaRPr lang="en-US" sz="2400" dirty="0">
              <a:latin typeface="Times New Roman"/>
              <a:cs typeface="Calibri"/>
            </a:endParaRPr>
          </a:p>
          <a:p>
            <a:pPr marL="342900" lvl="1" indent="0">
              <a:buNone/>
            </a:pPr>
            <a:endParaRPr lang="en-US" dirty="0">
              <a:latin typeface="Times New Roman"/>
              <a:cs typeface="Arial"/>
            </a:endParaRPr>
          </a:p>
          <a:p>
            <a:r>
              <a:rPr lang="en-US" b="1" dirty="0">
                <a:latin typeface="Times New Roman"/>
                <a:cs typeface="Arial"/>
              </a:rPr>
              <a:t>Mentor: Dr. Mensah, Akosua DNP, FNP-C, PMHNP-BC</a:t>
            </a:r>
            <a:endParaRPr lang="en-US" sz="2400" dirty="0">
              <a:latin typeface="Times New Roman"/>
              <a:cs typeface="Arial"/>
            </a:endParaRPr>
          </a:p>
          <a:p>
            <a:pPr marL="342900" lvl="1" indent="0">
              <a:buNone/>
            </a:pPr>
            <a:endParaRPr lang="en-US" sz="2400" dirty="0">
              <a:latin typeface="Times New Roman"/>
              <a:cs typeface="Arial"/>
            </a:endParaRPr>
          </a:p>
          <a:p>
            <a:r>
              <a:rPr lang="en-US" b="1" dirty="0">
                <a:latin typeface="Times New Roman"/>
                <a:cs typeface="Arial"/>
              </a:rPr>
              <a:t>Second Reader: Dr. Baldwin, Celeste M. PhD, MS, APRN-CNS, GHNA</a:t>
            </a:r>
          </a:p>
          <a:p>
            <a:endParaRPr lang="en-US" sz="2400" dirty="0">
              <a:latin typeface="Times New Roman"/>
              <a:cs typeface="Arial"/>
            </a:endParaRPr>
          </a:p>
          <a:p>
            <a:endParaRPr lang="en-US" dirty="0"/>
          </a:p>
        </p:txBody>
      </p:sp>
      <p:sp>
        <p:nvSpPr>
          <p:cNvPr id="4" name="Slide Number Placeholder 3">
            <a:extLst>
              <a:ext uri="{FF2B5EF4-FFF2-40B4-BE49-F238E27FC236}">
                <a16:creationId xmlns:a16="http://schemas.microsoft.com/office/drawing/2014/main" id="{CA747B74-7279-4C38-B75A-8346C30E1855}"/>
              </a:ext>
            </a:extLst>
          </p:cNvPr>
          <p:cNvSpPr>
            <a:spLocks noGrp="1"/>
          </p:cNvSpPr>
          <p:nvPr>
            <p:ph type="sldNum" sz="quarter" idx="12"/>
          </p:nvPr>
        </p:nvSpPr>
        <p:spPr/>
        <p:txBody>
          <a:bodyPr/>
          <a:lstStyle/>
          <a:p>
            <a:fld id="{98B8C7A4-C360-8642-B75B-C27E4AF34731}" type="slidenum">
              <a:rPr lang="en-US" smtClean="0"/>
              <a:pPr/>
              <a:t>2</a:t>
            </a:fld>
            <a:endParaRPr lang="en-US"/>
          </a:p>
        </p:txBody>
      </p:sp>
    </p:spTree>
    <p:extLst>
      <p:ext uri="{BB962C8B-B14F-4D97-AF65-F5344CB8AC3E}">
        <p14:creationId xmlns:p14="http://schemas.microsoft.com/office/powerpoint/2010/main" val="328630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A84E-4BEB-6A69-C3E3-E9B4C1B5B7D9}"/>
              </a:ext>
            </a:extLst>
          </p:cNvPr>
          <p:cNvSpPr>
            <a:spLocks noGrp="1"/>
          </p:cNvSpPr>
          <p:nvPr>
            <p:ph type="title"/>
          </p:nvPr>
        </p:nvSpPr>
        <p:spPr>
          <a:xfrm>
            <a:off x="296958" y="329186"/>
            <a:ext cx="11598084" cy="530225"/>
          </a:xfrm>
        </p:spPr>
        <p:txBody>
          <a:bodyPr anchor="b">
            <a:normAutofit/>
          </a:bodyPr>
          <a:lstStyle/>
          <a:p>
            <a:r>
              <a:rPr lang="en-US" sz="3100"/>
              <a:t>Research Variables</a:t>
            </a:r>
          </a:p>
        </p:txBody>
      </p:sp>
      <p:sp>
        <p:nvSpPr>
          <p:cNvPr id="3" name="Text Placeholder 2">
            <a:extLst>
              <a:ext uri="{FF2B5EF4-FFF2-40B4-BE49-F238E27FC236}">
                <a16:creationId xmlns:a16="http://schemas.microsoft.com/office/drawing/2014/main" id="{4CA42A86-D00E-DC46-2F38-5AEB69BFE293}"/>
              </a:ext>
            </a:extLst>
          </p:cNvPr>
          <p:cNvSpPr>
            <a:spLocks noGrp="1"/>
          </p:cNvSpPr>
          <p:nvPr>
            <p:ph type="body" sz="half" idx="2"/>
          </p:nvPr>
        </p:nvSpPr>
        <p:spPr>
          <a:xfrm>
            <a:off x="296958" y="1124712"/>
            <a:ext cx="11598084" cy="5120640"/>
          </a:xfrm>
        </p:spPr>
        <p:txBody>
          <a:bodyPr>
            <a:normAutofit/>
          </a:bodyPr>
          <a:lstStyle/>
          <a:p>
            <a:pPr marL="0" indent="0">
              <a:buNone/>
            </a:pPr>
            <a:endParaRPr lang="en-US" sz="2200" b="1" dirty="0"/>
          </a:p>
          <a:p>
            <a:pPr>
              <a:buFont typeface="Wingdings" panose="05000000000000000000" pitchFamily="2" charset="2"/>
              <a:buChar char="v"/>
            </a:pPr>
            <a:r>
              <a:rPr lang="en-US" sz="2200" b="1" i="0" dirty="0">
                <a:effectLst/>
                <a:highlight>
                  <a:srgbClr val="FFFFFF"/>
                </a:highlight>
              </a:rPr>
              <a:t>Independent Variables</a:t>
            </a:r>
          </a:p>
          <a:p>
            <a:pPr marL="285750" indent="-285750">
              <a:buFont typeface="Arial" panose="020B0604020202020204" pitchFamily="34" charset="0"/>
              <a:buChar char="•"/>
            </a:pPr>
            <a:r>
              <a:rPr lang="en-US" sz="2200" b="1" i="0" dirty="0">
                <a:effectLst/>
                <a:highlight>
                  <a:srgbClr val="FFFFFF"/>
                </a:highlight>
              </a:rPr>
              <a:t>Cultural Humility Training - </a:t>
            </a:r>
            <a:r>
              <a:rPr lang="en-US" sz="2200" i="0" dirty="0">
                <a:effectLst/>
                <a:highlight>
                  <a:srgbClr val="FFFFFF"/>
                </a:highlight>
              </a:rPr>
              <a:t>Participation</a:t>
            </a:r>
            <a:r>
              <a:rPr lang="en-US" sz="2400" dirty="0"/>
              <a:t> in the enhanced education intervention</a:t>
            </a:r>
            <a:br>
              <a:rPr lang="en-US" sz="2200" b="0" i="0" dirty="0">
                <a:effectLst/>
                <a:highlight>
                  <a:srgbClr val="FFFFFF"/>
                </a:highlight>
              </a:rPr>
            </a:br>
            <a:endParaRPr lang="en-US" sz="2200" b="0" i="0" dirty="0">
              <a:effectLst/>
              <a:highlight>
                <a:srgbClr val="FFFFFF"/>
              </a:highlight>
            </a:endParaRPr>
          </a:p>
          <a:p>
            <a:pPr marL="285750" indent="-285750">
              <a:buFont typeface="Arial" panose="020B0604020202020204" pitchFamily="34" charset="0"/>
              <a:buChar char="•"/>
            </a:pPr>
            <a:r>
              <a:rPr lang="en-US" sz="2200" b="1" i="0" dirty="0">
                <a:effectLst/>
                <a:highlight>
                  <a:srgbClr val="FFFFFF"/>
                </a:highlight>
              </a:rPr>
              <a:t>Demographic Characteristics</a:t>
            </a:r>
            <a:br>
              <a:rPr lang="en-US" sz="2200" b="0" i="0" dirty="0">
                <a:effectLst/>
                <a:highlight>
                  <a:srgbClr val="FFFFFF"/>
                </a:highlight>
              </a:rPr>
            </a:br>
            <a:r>
              <a:rPr lang="en-US" sz="2200" b="0" i="0" dirty="0">
                <a:effectLst/>
                <a:highlight>
                  <a:srgbClr val="FFFFFF"/>
                </a:highlight>
              </a:rPr>
              <a:t>Personal traits like age, gender, race/ethnicity, education, and nursing experience. </a:t>
            </a:r>
            <a:r>
              <a:rPr lang="en-US" sz="2400" dirty="0"/>
              <a:t>Data collected through questionnaires.</a:t>
            </a:r>
          </a:p>
          <a:p>
            <a:pPr marL="285750" indent="-285750">
              <a:buFont typeface="Arial" panose="020B0604020202020204" pitchFamily="34" charset="0"/>
              <a:buChar char="•"/>
            </a:pPr>
            <a:r>
              <a:rPr lang="en-US" sz="2200" b="0" i="0" dirty="0">
                <a:effectLst/>
                <a:highlight>
                  <a:srgbClr val="FFFFFF"/>
                </a:highlight>
              </a:rPr>
              <a:t> </a:t>
            </a:r>
          </a:p>
          <a:p>
            <a:pPr>
              <a:buFont typeface="Wingdings" panose="05000000000000000000" pitchFamily="2" charset="2"/>
              <a:buChar char="v"/>
            </a:pPr>
            <a:r>
              <a:rPr lang="en-US" sz="2200" b="1" i="0" dirty="0">
                <a:effectLst/>
                <a:highlight>
                  <a:srgbClr val="FFFFFF"/>
                </a:highlight>
              </a:rPr>
              <a:t>Dependent Variables</a:t>
            </a:r>
          </a:p>
          <a:p>
            <a:pPr marL="285750" indent="-285750">
              <a:buFont typeface="Arial" panose="020B0604020202020204" pitchFamily="34" charset="0"/>
              <a:buChar char="•"/>
            </a:pPr>
            <a:r>
              <a:rPr lang="en-US" sz="2200" b="1" i="0" dirty="0">
                <a:effectLst/>
                <a:highlight>
                  <a:srgbClr val="FFFFFF"/>
                </a:highlight>
              </a:rPr>
              <a:t>Cultural Competence</a:t>
            </a:r>
            <a:br>
              <a:rPr lang="en-US" sz="2200" b="0" i="0" dirty="0">
                <a:effectLst/>
                <a:highlight>
                  <a:srgbClr val="FFFFFF"/>
                </a:highlight>
              </a:rPr>
            </a:br>
            <a:r>
              <a:rPr lang="en-US" sz="2200" b="0" i="0" dirty="0">
                <a:effectLst/>
                <a:highlight>
                  <a:srgbClr val="FFFFFF"/>
                </a:highlight>
              </a:rPr>
              <a:t>The ability to interact effectively with diverse cultures, showing awareness and sensitivity. Scores from TSET in Qualtrics.</a:t>
            </a:r>
          </a:p>
          <a:p>
            <a:pPr marL="285750" indent="-285750">
              <a:buFont typeface="Arial" panose="020B0604020202020204" pitchFamily="34" charset="0"/>
              <a:buChar char="•"/>
            </a:pPr>
            <a:r>
              <a:rPr lang="en-US" sz="2200" b="1" i="0" dirty="0">
                <a:effectLst/>
                <a:highlight>
                  <a:srgbClr val="FFFFFF"/>
                </a:highlight>
              </a:rPr>
              <a:t>Confidence Levels</a:t>
            </a:r>
            <a:br>
              <a:rPr lang="en-US" sz="2200" b="0" i="0" dirty="0">
                <a:effectLst/>
                <a:highlight>
                  <a:srgbClr val="FFFFFF"/>
                </a:highlight>
              </a:rPr>
            </a:br>
            <a:r>
              <a:rPr lang="en-US" sz="2200" b="0" i="0" dirty="0">
                <a:effectLst/>
                <a:highlight>
                  <a:srgbClr val="FFFFFF"/>
                </a:highlight>
              </a:rPr>
              <a:t>Self-assurance in providing culturally competent care. Measured ratings on a Likert scale.</a:t>
            </a:r>
          </a:p>
        </p:txBody>
      </p:sp>
      <p:sp>
        <p:nvSpPr>
          <p:cNvPr id="9" name="Slide Number Placeholder 3">
            <a:extLst>
              <a:ext uri="{FF2B5EF4-FFF2-40B4-BE49-F238E27FC236}">
                <a16:creationId xmlns:a16="http://schemas.microsoft.com/office/drawing/2014/main" id="{9FCD6784-67B3-1C88-9134-9BEEBE88F023}"/>
              </a:ext>
            </a:extLst>
          </p:cNvPr>
          <p:cNvSpPr>
            <a:spLocks noGrp="1"/>
          </p:cNvSpPr>
          <p:nvPr>
            <p:ph type="sldNum" sz="quarter" idx="12"/>
          </p:nvPr>
        </p:nvSpPr>
        <p:spPr>
          <a:xfrm>
            <a:off x="9337713" y="6356352"/>
            <a:ext cx="2743200" cy="365125"/>
          </a:xfrm>
        </p:spPr>
        <p:txBody>
          <a:bodyPr/>
          <a:lstStyle/>
          <a:p>
            <a:pPr>
              <a:spcAft>
                <a:spcPts val="600"/>
              </a:spcAft>
            </a:pPr>
            <a:fld id="{98B8C7A4-C360-8642-B75B-C27E4AF34731}" type="slidenum">
              <a:rPr lang="en-US" smtClean="0"/>
              <a:pPr>
                <a:spcAft>
                  <a:spcPts val="600"/>
                </a:spcAft>
              </a:pPr>
              <a:t>20</a:t>
            </a:fld>
            <a:endParaRPr lang="en-US"/>
          </a:p>
        </p:txBody>
      </p:sp>
      <p:sp>
        <p:nvSpPr>
          <p:cNvPr id="4" name="Slide Number Placeholder 3" hidden="1">
            <a:extLst>
              <a:ext uri="{FF2B5EF4-FFF2-40B4-BE49-F238E27FC236}">
                <a16:creationId xmlns:a16="http://schemas.microsoft.com/office/drawing/2014/main" id="{6A9ECD82-0E86-3256-BC49-800AB1AFF516}"/>
              </a:ext>
            </a:extLst>
          </p:cNvPr>
          <p:cNvSpPr>
            <a:spLocks noGrp="1"/>
          </p:cNvSpPr>
          <p:nvPr>
            <p:ph type="sldNum" sz="quarter" idx="4294967295"/>
          </p:nvPr>
        </p:nvSpPr>
        <p:spPr>
          <a:xfrm>
            <a:off x="9337713" y="6356352"/>
            <a:ext cx="2743200" cy="365125"/>
          </a:xfrm>
        </p:spPr>
        <p:txBody>
          <a:bodyPr/>
          <a:lstStyle/>
          <a:p>
            <a:pPr>
              <a:spcAft>
                <a:spcPts val="600"/>
              </a:spcAft>
            </a:pPr>
            <a:fld id="{98B8C7A4-C360-8642-B75B-C27E4AF34731}" type="slidenum">
              <a:rPr lang="en-US" smtClean="0"/>
              <a:pPr>
                <a:spcAft>
                  <a:spcPts val="600"/>
                </a:spcAft>
              </a:pPr>
              <a:t>20</a:t>
            </a:fld>
            <a:endParaRPr lang="en-US"/>
          </a:p>
        </p:txBody>
      </p:sp>
    </p:spTree>
    <p:extLst>
      <p:ext uri="{BB962C8B-B14F-4D97-AF65-F5344CB8AC3E}">
        <p14:creationId xmlns:p14="http://schemas.microsoft.com/office/powerpoint/2010/main" val="164426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2771-F4B9-C657-D227-E0033EACC9C4}"/>
              </a:ext>
            </a:extLst>
          </p:cNvPr>
          <p:cNvSpPr>
            <a:spLocks noGrp="1"/>
          </p:cNvSpPr>
          <p:nvPr>
            <p:ph type="title"/>
          </p:nvPr>
        </p:nvSpPr>
        <p:spPr/>
        <p:txBody>
          <a:bodyPr/>
          <a:lstStyle/>
          <a:p>
            <a:r>
              <a:rPr lang="en-US" dirty="0"/>
              <a:t>Measurements</a:t>
            </a:r>
          </a:p>
        </p:txBody>
      </p:sp>
      <p:sp>
        <p:nvSpPr>
          <p:cNvPr id="3" name="Text Placeholder 2">
            <a:extLst>
              <a:ext uri="{FF2B5EF4-FFF2-40B4-BE49-F238E27FC236}">
                <a16:creationId xmlns:a16="http://schemas.microsoft.com/office/drawing/2014/main" id="{7F763C44-2A04-7100-33D3-DD53BF21D77B}"/>
              </a:ext>
            </a:extLst>
          </p:cNvPr>
          <p:cNvSpPr>
            <a:spLocks noGrp="1"/>
          </p:cNvSpPr>
          <p:nvPr>
            <p:ph type="body" sz="half" idx="2"/>
          </p:nvPr>
        </p:nvSpPr>
        <p:spPr/>
        <p:txBody>
          <a:bodyPr>
            <a:normAutofit/>
          </a:bodyPr>
          <a:lstStyle/>
          <a:p>
            <a:pPr marL="0" indent="0" algn="l">
              <a:buNone/>
            </a:pPr>
            <a:r>
              <a:rPr lang="en-US" b="1" i="0" dirty="0">
                <a:solidFill>
                  <a:srgbClr val="0D0D0D"/>
                </a:solidFill>
                <a:effectLst/>
                <a:highlight>
                  <a:srgbClr val="FFFFFF"/>
                </a:highlight>
              </a:rPr>
              <a:t>Name of Instrument</a:t>
            </a:r>
          </a:p>
          <a:p>
            <a:pPr algn="l"/>
            <a:r>
              <a:rPr lang="en-US" b="0" i="0" dirty="0">
                <a:solidFill>
                  <a:srgbClr val="0D0D0D"/>
                </a:solidFill>
                <a:effectLst/>
                <a:highlight>
                  <a:srgbClr val="FFFFFF"/>
                </a:highlight>
              </a:rPr>
              <a:t>Transcultural Self-Efficacy Tool (TSET)</a:t>
            </a:r>
          </a:p>
          <a:p>
            <a:pPr marL="0" indent="0" algn="l">
              <a:buNone/>
            </a:pPr>
            <a:r>
              <a:rPr lang="en-US" b="1" i="0" dirty="0">
                <a:solidFill>
                  <a:srgbClr val="0D0D0D"/>
                </a:solidFill>
                <a:effectLst/>
                <a:highlight>
                  <a:srgbClr val="FFFFFF"/>
                </a:highlight>
              </a:rPr>
              <a:t>Author, Year</a:t>
            </a:r>
          </a:p>
          <a:p>
            <a:pPr algn="l"/>
            <a:r>
              <a:rPr lang="en-US" b="0" i="0" dirty="0">
                <a:solidFill>
                  <a:srgbClr val="0D0D0D"/>
                </a:solidFill>
                <a:effectLst/>
                <a:highlight>
                  <a:srgbClr val="FFFFFF"/>
                </a:highlight>
              </a:rPr>
              <a:t>Dr. Jefferys Marianne, 2000</a:t>
            </a:r>
          </a:p>
          <a:p>
            <a:pPr marL="0" indent="0" algn="l">
              <a:buNone/>
            </a:pPr>
            <a:r>
              <a:rPr lang="en-US" b="1" i="0" dirty="0">
                <a:solidFill>
                  <a:srgbClr val="0D0D0D"/>
                </a:solidFill>
                <a:effectLst/>
                <a:highlight>
                  <a:srgbClr val="FFFFFF"/>
                </a:highlight>
              </a:rPr>
              <a:t>Number of Questions</a:t>
            </a:r>
          </a:p>
          <a:p>
            <a:pPr algn="l"/>
            <a:r>
              <a:rPr lang="en-US" b="0" i="0" dirty="0">
                <a:solidFill>
                  <a:srgbClr val="0D0D0D"/>
                </a:solidFill>
                <a:effectLst/>
                <a:highlight>
                  <a:srgbClr val="FFFFFF"/>
                </a:highlight>
              </a:rPr>
              <a:t>83 items</a:t>
            </a:r>
          </a:p>
          <a:p>
            <a:pPr marL="0" indent="0">
              <a:buNone/>
            </a:pPr>
            <a:endParaRPr lang="en-US" dirty="0"/>
          </a:p>
        </p:txBody>
      </p:sp>
      <p:sp>
        <p:nvSpPr>
          <p:cNvPr id="4" name="Slide Number Placeholder 3">
            <a:extLst>
              <a:ext uri="{FF2B5EF4-FFF2-40B4-BE49-F238E27FC236}">
                <a16:creationId xmlns:a16="http://schemas.microsoft.com/office/drawing/2014/main" id="{E6183FC5-921F-9128-44B6-406B699A1F07}"/>
              </a:ext>
            </a:extLst>
          </p:cNvPr>
          <p:cNvSpPr>
            <a:spLocks noGrp="1"/>
          </p:cNvSpPr>
          <p:nvPr>
            <p:ph type="sldNum" sz="quarter" idx="12"/>
          </p:nvPr>
        </p:nvSpPr>
        <p:spPr/>
        <p:txBody>
          <a:bodyPr/>
          <a:lstStyle/>
          <a:p>
            <a:fld id="{98B8C7A4-C360-8642-B75B-C27E4AF34731}" type="slidenum">
              <a:rPr lang="en-US" smtClean="0"/>
              <a:pPr/>
              <a:t>21</a:t>
            </a:fld>
            <a:endParaRPr lang="en-US"/>
          </a:p>
        </p:txBody>
      </p:sp>
    </p:spTree>
    <p:extLst>
      <p:ext uri="{BB962C8B-B14F-4D97-AF65-F5344CB8AC3E}">
        <p14:creationId xmlns:p14="http://schemas.microsoft.com/office/powerpoint/2010/main" val="30807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3404-5A33-3343-6A19-D9F648A94FCC}"/>
              </a:ext>
            </a:extLst>
          </p:cNvPr>
          <p:cNvSpPr>
            <a:spLocks noGrp="1"/>
          </p:cNvSpPr>
          <p:nvPr>
            <p:ph type="title"/>
          </p:nvPr>
        </p:nvSpPr>
        <p:spPr/>
        <p:txBody>
          <a:bodyPr/>
          <a:lstStyle/>
          <a:p>
            <a:r>
              <a:rPr lang="en-US" dirty="0"/>
              <a:t>Quantitative Data Analysis</a:t>
            </a:r>
          </a:p>
        </p:txBody>
      </p:sp>
      <p:sp>
        <p:nvSpPr>
          <p:cNvPr id="3" name="Text Placeholder 2">
            <a:extLst>
              <a:ext uri="{FF2B5EF4-FFF2-40B4-BE49-F238E27FC236}">
                <a16:creationId xmlns:a16="http://schemas.microsoft.com/office/drawing/2014/main" id="{27EE9072-033E-8935-AE8F-FB4B6318A97D}"/>
              </a:ext>
            </a:extLst>
          </p:cNvPr>
          <p:cNvSpPr>
            <a:spLocks noGrp="1"/>
          </p:cNvSpPr>
          <p:nvPr>
            <p:ph type="body" sz="half" idx="2"/>
          </p:nvPr>
        </p:nvSpPr>
        <p:spPr>
          <a:xfrm>
            <a:off x="296958" y="1011936"/>
            <a:ext cx="11598084" cy="5233416"/>
          </a:xfrm>
        </p:spPr>
        <p:txBody>
          <a:bodyPr>
            <a:normAutofit/>
          </a:bodyPr>
          <a:lstStyle/>
          <a:p>
            <a:r>
              <a:rPr lang="en-US" sz="2400" dirty="0">
                <a:effectLst/>
              </a:rPr>
              <a:t>Qualtrics was used for questionnaires and data collection. </a:t>
            </a:r>
          </a:p>
          <a:p>
            <a:endParaRPr lang="en-US" altLang="en-US" dirty="0"/>
          </a:p>
          <a:p>
            <a:r>
              <a:rPr lang="en-US" altLang="en-US" dirty="0"/>
              <a:t>The analysis was conducted in R software version 4.3.2</a:t>
            </a:r>
          </a:p>
          <a:p>
            <a:pPr marL="0" indent="0">
              <a:buNone/>
            </a:pPr>
            <a:endParaRPr lang="en-US" sz="2400" dirty="0">
              <a:effectLst/>
            </a:endParaRPr>
          </a:p>
          <a:p>
            <a:r>
              <a:rPr lang="en-US" sz="2400" dirty="0">
                <a:effectLst/>
              </a:rPr>
              <a:t>Demographic variables was analyzed using descriptive statistics.</a:t>
            </a:r>
            <a:endParaRPr lang="en-US" sz="2400" b="1" dirty="0">
              <a:effectLst/>
            </a:endParaRPr>
          </a:p>
          <a:p>
            <a:endParaRPr lang="en-US" b="1" dirty="0"/>
          </a:p>
          <a:p>
            <a:r>
              <a:rPr lang="en-US" sz="2400" dirty="0">
                <a:effectLst/>
              </a:rPr>
              <a:t>Paired </a:t>
            </a:r>
            <a:r>
              <a:rPr lang="en-US" dirty="0"/>
              <a:t>t-test for </a:t>
            </a:r>
            <a:r>
              <a:rPr lang="en-US" sz="2400" dirty="0">
                <a:effectLst/>
              </a:rPr>
              <a:t>Self-Efficacy Strength for each domain (affective, cognition, and practical) and the total.</a:t>
            </a:r>
          </a:p>
          <a:p>
            <a:endParaRPr lang="en-US" dirty="0"/>
          </a:p>
          <a:p>
            <a:r>
              <a:rPr lang="en-US" sz="2400" dirty="0">
                <a:effectLst/>
              </a:rPr>
              <a:t>Wilcoxon analysis performed to validate findings</a:t>
            </a:r>
          </a:p>
        </p:txBody>
      </p:sp>
      <p:sp>
        <p:nvSpPr>
          <p:cNvPr id="4" name="Slide Number Placeholder 3">
            <a:extLst>
              <a:ext uri="{FF2B5EF4-FFF2-40B4-BE49-F238E27FC236}">
                <a16:creationId xmlns:a16="http://schemas.microsoft.com/office/drawing/2014/main" id="{4B676DED-0FBC-F31A-78F2-2D76E4DD3D55}"/>
              </a:ext>
            </a:extLst>
          </p:cNvPr>
          <p:cNvSpPr>
            <a:spLocks noGrp="1"/>
          </p:cNvSpPr>
          <p:nvPr>
            <p:ph type="sldNum" sz="quarter" idx="12"/>
          </p:nvPr>
        </p:nvSpPr>
        <p:spPr/>
        <p:txBody>
          <a:bodyPr/>
          <a:lstStyle/>
          <a:p>
            <a:fld id="{98B8C7A4-C360-8642-B75B-C27E4AF34731}" type="slidenum">
              <a:rPr lang="en-US" smtClean="0"/>
              <a:pPr/>
              <a:t>22</a:t>
            </a:fld>
            <a:endParaRPr lang="en-US"/>
          </a:p>
        </p:txBody>
      </p:sp>
    </p:spTree>
    <p:extLst>
      <p:ext uri="{BB962C8B-B14F-4D97-AF65-F5344CB8AC3E}">
        <p14:creationId xmlns:p14="http://schemas.microsoft.com/office/powerpoint/2010/main" val="318783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36677-9997-5838-BC25-2FB163D4A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BC32A-3A98-5D1B-1192-222750151B4B}"/>
              </a:ext>
            </a:extLst>
          </p:cNvPr>
          <p:cNvSpPr>
            <a:spLocks noGrp="1"/>
          </p:cNvSpPr>
          <p:nvPr>
            <p:ph type="title"/>
          </p:nvPr>
        </p:nvSpPr>
        <p:spPr>
          <a:xfrm>
            <a:off x="296958" y="329186"/>
            <a:ext cx="11598084" cy="334693"/>
          </a:xfrm>
        </p:spPr>
        <p:txBody>
          <a:bodyPr/>
          <a:lstStyle/>
          <a:p>
            <a:r>
              <a:rPr lang="en-US" dirty="0"/>
              <a:t>Results: Demographics Characteristics</a:t>
            </a:r>
          </a:p>
        </p:txBody>
      </p:sp>
      <p:sp>
        <p:nvSpPr>
          <p:cNvPr id="3" name="Text Placeholder 2">
            <a:extLst>
              <a:ext uri="{FF2B5EF4-FFF2-40B4-BE49-F238E27FC236}">
                <a16:creationId xmlns:a16="http://schemas.microsoft.com/office/drawing/2014/main" id="{4181D6B3-9013-B1E6-978E-722DF23F6B9B}"/>
              </a:ext>
            </a:extLst>
          </p:cNvPr>
          <p:cNvSpPr>
            <a:spLocks noGrp="1"/>
          </p:cNvSpPr>
          <p:nvPr>
            <p:ph type="body" sz="half" idx="2"/>
          </p:nvPr>
        </p:nvSpPr>
        <p:spPr>
          <a:xfrm>
            <a:off x="296958" y="1124712"/>
            <a:ext cx="11598084" cy="4882980"/>
          </a:xfrm>
        </p:spPr>
        <p:txBody>
          <a:bodyPr/>
          <a:lstStyle/>
          <a:p>
            <a:pPr marL="0" indent="0">
              <a:buNone/>
            </a:pPr>
            <a:r>
              <a:rPr lang="en-US" dirty="0"/>
              <a:t>.</a:t>
            </a:r>
          </a:p>
        </p:txBody>
      </p:sp>
      <p:sp>
        <p:nvSpPr>
          <p:cNvPr id="4" name="Slide Number Placeholder 3">
            <a:extLst>
              <a:ext uri="{FF2B5EF4-FFF2-40B4-BE49-F238E27FC236}">
                <a16:creationId xmlns:a16="http://schemas.microsoft.com/office/drawing/2014/main" id="{22AE827E-3BD5-50E3-609D-88ECD55A0CA0}"/>
              </a:ext>
            </a:extLst>
          </p:cNvPr>
          <p:cNvSpPr>
            <a:spLocks noGrp="1"/>
          </p:cNvSpPr>
          <p:nvPr>
            <p:ph type="sldNum" sz="quarter" idx="12"/>
          </p:nvPr>
        </p:nvSpPr>
        <p:spPr/>
        <p:txBody>
          <a:bodyPr/>
          <a:lstStyle/>
          <a:p>
            <a:fld id="{98B8C7A4-C360-8642-B75B-C27E4AF34731}" type="slidenum">
              <a:rPr lang="en-US" smtClean="0"/>
              <a:pPr/>
              <a:t>23</a:t>
            </a:fld>
            <a:endParaRPr lang="en-US"/>
          </a:p>
        </p:txBody>
      </p:sp>
      <p:pic>
        <p:nvPicPr>
          <p:cNvPr id="5" name="Picture 4">
            <a:extLst>
              <a:ext uri="{FF2B5EF4-FFF2-40B4-BE49-F238E27FC236}">
                <a16:creationId xmlns:a16="http://schemas.microsoft.com/office/drawing/2014/main" id="{374EBE13-E32F-9180-3863-BBD7185DF53E}"/>
              </a:ext>
            </a:extLst>
          </p:cNvPr>
          <p:cNvPicPr>
            <a:picLocks noChangeAspect="1"/>
          </p:cNvPicPr>
          <p:nvPr/>
        </p:nvPicPr>
        <p:blipFill>
          <a:blip r:embed="rId3"/>
          <a:stretch>
            <a:fillRect/>
          </a:stretch>
        </p:blipFill>
        <p:spPr>
          <a:xfrm>
            <a:off x="1880992" y="663879"/>
            <a:ext cx="8430015" cy="5692474"/>
          </a:xfrm>
          <a:prstGeom prst="rect">
            <a:avLst/>
          </a:prstGeom>
        </p:spPr>
      </p:pic>
    </p:spTree>
    <p:extLst>
      <p:ext uri="{BB962C8B-B14F-4D97-AF65-F5344CB8AC3E}">
        <p14:creationId xmlns:p14="http://schemas.microsoft.com/office/powerpoint/2010/main" val="3878417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48AD-F31F-2B1A-E5AB-DD4529CDE162}"/>
              </a:ext>
            </a:extLst>
          </p:cNvPr>
          <p:cNvSpPr>
            <a:spLocks noGrp="1"/>
          </p:cNvSpPr>
          <p:nvPr>
            <p:ph type="title"/>
          </p:nvPr>
        </p:nvSpPr>
        <p:spPr/>
        <p:txBody>
          <a:bodyPr/>
          <a:lstStyle/>
          <a:p>
            <a:r>
              <a:rPr lang="en-US" dirty="0"/>
              <a:t>Results: Comparison of TSET scores</a:t>
            </a:r>
          </a:p>
        </p:txBody>
      </p:sp>
      <p:sp>
        <p:nvSpPr>
          <p:cNvPr id="3" name="Text Placeholder 2">
            <a:extLst>
              <a:ext uri="{FF2B5EF4-FFF2-40B4-BE49-F238E27FC236}">
                <a16:creationId xmlns:a16="http://schemas.microsoft.com/office/drawing/2014/main" id="{40E3A0AD-A9F5-40C3-B393-56575921BB45}"/>
              </a:ext>
            </a:extLst>
          </p:cNvPr>
          <p:cNvSpPr>
            <a:spLocks noGrp="1"/>
          </p:cNvSpPr>
          <p:nvPr>
            <p:ph type="body" sz="half" idx="2"/>
          </p:nvPr>
        </p:nvSpPr>
        <p:spPr/>
        <p:txBody>
          <a:bodyPr/>
          <a:lstStyle/>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BCE2E197-2859-526F-0B91-03274E6D33CC}"/>
              </a:ext>
            </a:extLst>
          </p:cNvPr>
          <p:cNvSpPr>
            <a:spLocks noGrp="1"/>
          </p:cNvSpPr>
          <p:nvPr>
            <p:ph type="sldNum" sz="quarter" idx="12"/>
          </p:nvPr>
        </p:nvSpPr>
        <p:spPr/>
        <p:txBody>
          <a:bodyPr/>
          <a:lstStyle/>
          <a:p>
            <a:fld id="{98B8C7A4-C360-8642-B75B-C27E4AF34731}" type="slidenum">
              <a:rPr lang="en-US" smtClean="0"/>
              <a:pPr/>
              <a:t>24</a:t>
            </a:fld>
            <a:endParaRPr lang="en-US"/>
          </a:p>
        </p:txBody>
      </p:sp>
      <p:pic>
        <p:nvPicPr>
          <p:cNvPr id="6" name="Picture 5">
            <a:extLst>
              <a:ext uri="{FF2B5EF4-FFF2-40B4-BE49-F238E27FC236}">
                <a16:creationId xmlns:a16="http://schemas.microsoft.com/office/drawing/2014/main" id="{2C94540B-155B-CCE3-4822-FE3C37C8DEE9}"/>
              </a:ext>
            </a:extLst>
          </p:cNvPr>
          <p:cNvPicPr>
            <a:picLocks noChangeAspect="1"/>
          </p:cNvPicPr>
          <p:nvPr/>
        </p:nvPicPr>
        <p:blipFill>
          <a:blip r:embed="rId3"/>
          <a:stretch>
            <a:fillRect/>
          </a:stretch>
        </p:blipFill>
        <p:spPr>
          <a:xfrm>
            <a:off x="851770" y="612648"/>
            <a:ext cx="9995769" cy="4045907"/>
          </a:xfrm>
          <a:prstGeom prst="rect">
            <a:avLst/>
          </a:prstGeom>
        </p:spPr>
      </p:pic>
    </p:spTree>
    <p:extLst>
      <p:ext uri="{BB962C8B-B14F-4D97-AF65-F5344CB8AC3E}">
        <p14:creationId xmlns:p14="http://schemas.microsoft.com/office/powerpoint/2010/main" val="143706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A936-E3E5-998B-6361-ABF48DA073A2}"/>
              </a:ext>
            </a:extLst>
          </p:cNvPr>
          <p:cNvSpPr>
            <a:spLocks noGrp="1"/>
          </p:cNvSpPr>
          <p:nvPr>
            <p:ph type="title"/>
          </p:nvPr>
        </p:nvSpPr>
        <p:spPr/>
        <p:txBody>
          <a:bodyPr/>
          <a:lstStyle/>
          <a:p>
            <a:r>
              <a:rPr lang="en-US" dirty="0"/>
              <a:t>Data Chart</a:t>
            </a:r>
          </a:p>
        </p:txBody>
      </p:sp>
      <p:pic>
        <p:nvPicPr>
          <p:cNvPr id="5" name="Picture 4">
            <a:extLst>
              <a:ext uri="{FF2B5EF4-FFF2-40B4-BE49-F238E27FC236}">
                <a16:creationId xmlns:a16="http://schemas.microsoft.com/office/drawing/2014/main" id="{149CB2FC-68A1-65DF-8D3B-5AD07738F519}"/>
              </a:ext>
            </a:extLst>
          </p:cNvPr>
          <p:cNvPicPr>
            <a:picLocks noChangeAspect="1"/>
          </p:cNvPicPr>
          <p:nvPr/>
        </p:nvPicPr>
        <p:blipFill>
          <a:blip r:embed="rId3"/>
          <a:stretch>
            <a:fillRect/>
          </a:stretch>
        </p:blipFill>
        <p:spPr>
          <a:xfrm>
            <a:off x="1563329" y="859412"/>
            <a:ext cx="8716297" cy="5496940"/>
          </a:xfrm>
          <a:prstGeom prst="rect">
            <a:avLst/>
          </a:prstGeom>
        </p:spPr>
      </p:pic>
      <p:sp>
        <p:nvSpPr>
          <p:cNvPr id="3" name="Text Placeholder 2">
            <a:extLst>
              <a:ext uri="{FF2B5EF4-FFF2-40B4-BE49-F238E27FC236}">
                <a16:creationId xmlns:a16="http://schemas.microsoft.com/office/drawing/2014/main" id="{054CEE9F-4B5F-F011-5F6B-1ABE8ADA07DC}"/>
              </a:ext>
            </a:extLst>
          </p:cNvPr>
          <p:cNvSpPr>
            <a:spLocks noGrp="1"/>
          </p:cNvSpPr>
          <p:nvPr>
            <p:ph type="body" sz="half" idx="2"/>
          </p:nvPr>
        </p:nvSpPr>
        <p:spPr/>
        <p:txBody>
          <a:bodyPr/>
          <a:lstStyle/>
          <a:p>
            <a:pPr marL="0" indent="0">
              <a:buNone/>
            </a:pPr>
            <a:r>
              <a:rPr lang="en-US" dirty="0"/>
              <a:t>.</a:t>
            </a:r>
          </a:p>
        </p:txBody>
      </p:sp>
      <p:sp>
        <p:nvSpPr>
          <p:cNvPr id="4" name="Slide Number Placeholder 3">
            <a:extLst>
              <a:ext uri="{FF2B5EF4-FFF2-40B4-BE49-F238E27FC236}">
                <a16:creationId xmlns:a16="http://schemas.microsoft.com/office/drawing/2014/main" id="{CACA0273-5721-C327-8DB9-413CD4B7CDAA}"/>
              </a:ext>
            </a:extLst>
          </p:cNvPr>
          <p:cNvSpPr>
            <a:spLocks noGrp="1"/>
          </p:cNvSpPr>
          <p:nvPr>
            <p:ph type="sldNum" sz="quarter" idx="12"/>
          </p:nvPr>
        </p:nvSpPr>
        <p:spPr/>
        <p:txBody>
          <a:bodyPr/>
          <a:lstStyle/>
          <a:p>
            <a:fld id="{98B8C7A4-C360-8642-B75B-C27E4AF34731}" type="slidenum">
              <a:rPr lang="en-US" smtClean="0"/>
              <a:pPr/>
              <a:t>25</a:t>
            </a:fld>
            <a:endParaRPr lang="en-US"/>
          </a:p>
        </p:txBody>
      </p:sp>
    </p:spTree>
    <p:extLst>
      <p:ext uri="{BB962C8B-B14F-4D97-AF65-F5344CB8AC3E}">
        <p14:creationId xmlns:p14="http://schemas.microsoft.com/office/powerpoint/2010/main" val="274299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6762-A99D-8678-A035-07742CB1AE45}"/>
              </a:ext>
            </a:extLst>
          </p:cNvPr>
          <p:cNvSpPr>
            <a:spLocks noGrp="1"/>
          </p:cNvSpPr>
          <p:nvPr>
            <p:ph type="title"/>
          </p:nvPr>
        </p:nvSpPr>
        <p:spPr/>
        <p:txBody>
          <a:bodyPr/>
          <a:lstStyle/>
          <a:p>
            <a:r>
              <a:rPr lang="en-US" dirty="0"/>
              <a:t>Discussion of findings</a:t>
            </a:r>
          </a:p>
        </p:txBody>
      </p:sp>
      <p:sp>
        <p:nvSpPr>
          <p:cNvPr id="3" name="Text Placeholder 2">
            <a:extLst>
              <a:ext uri="{FF2B5EF4-FFF2-40B4-BE49-F238E27FC236}">
                <a16:creationId xmlns:a16="http://schemas.microsoft.com/office/drawing/2014/main" id="{12FA18D0-62D3-F4ED-575E-F9A1B22677E0}"/>
              </a:ext>
            </a:extLst>
          </p:cNvPr>
          <p:cNvSpPr>
            <a:spLocks noGrp="1"/>
          </p:cNvSpPr>
          <p:nvPr>
            <p:ph type="body" sz="half" idx="2"/>
          </p:nvPr>
        </p:nvSpPr>
        <p:spPr/>
        <p:txBody>
          <a:bodyPr>
            <a:normAutofit/>
          </a:bodyPr>
          <a:lstStyle/>
          <a:p>
            <a:r>
              <a:rPr lang="en-US" altLang="en-US" dirty="0"/>
              <a:t>The intervention significantly improved cultural competence and confidence.</a:t>
            </a:r>
          </a:p>
          <a:p>
            <a:endParaRPr lang="en-US" altLang="en-US" dirty="0"/>
          </a:p>
          <a:p>
            <a:r>
              <a:rPr lang="en-US" altLang="en-US" dirty="0"/>
              <a:t>Participants reported higher self-efficacy post-intervention.</a:t>
            </a:r>
          </a:p>
          <a:p>
            <a:endParaRPr lang="en-US" altLang="en-US" dirty="0"/>
          </a:p>
          <a:p>
            <a:r>
              <a:rPr lang="en-US" altLang="en-US" dirty="0"/>
              <a:t>Findings support Jeffreys' Cultural Competence and Confidence (CCC) framework </a:t>
            </a:r>
          </a:p>
          <a:p>
            <a:endParaRPr lang="en-US" altLang="en-US" dirty="0"/>
          </a:p>
          <a:p>
            <a:r>
              <a:rPr lang="en-US" altLang="en-US" dirty="0"/>
              <a:t>Participants with prior cultural competence training showed notable improvement, emphasizing the need for continuous reinforcement.</a:t>
            </a:r>
          </a:p>
          <a:p>
            <a:endParaRPr lang="en-US" altLang="en-US" dirty="0"/>
          </a:p>
          <a:p>
            <a:endParaRPr lang="en-US" altLang="en-US" dirty="0"/>
          </a:p>
          <a:p>
            <a:pPr marL="0" indent="0">
              <a:buNone/>
            </a:pPr>
            <a:endParaRPr lang="en-US" altLang="en-US" dirty="0"/>
          </a:p>
        </p:txBody>
      </p:sp>
      <p:sp>
        <p:nvSpPr>
          <p:cNvPr id="4" name="Slide Number Placeholder 3">
            <a:extLst>
              <a:ext uri="{FF2B5EF4-FFF2-40B4-BE49-F238E27FC236}">
                <a16:creationId xmlns:a16="http://schemas.microsoft.com/office/drawing/2014/main" id="{5644D1DC-6D60-0357-213B-B4EF96758D20}"/>
              </a:ext>
            </a:extLst>
          </p:cNvPr>
          <p:cNvSpPr>
            <a:spLocks noGrp="1"/>
          </p:cNvSpPr>
          <p:nvPr>
            <p:ph type="sldNum" sz="quarter" idx="12"/>
          </p:nvPr>
        </p:nvSpPr>
        <p:spPr/>
        <p:txBody>
          <a:bodyPr/>
          <a:lstStyle/>
          <a:p>
            <a:fld id="{98B8C7A4-C360-8642-B75B-C27E4AF34731}" type="slidenum">
              <a:rPr lang="en-US" smtClean="0"/>
              <a:pPr/>
              <a:t>26</a:t>
            </a:fld>
            <a:endParaRPr lang="en-US"/>
          </a:p>
        </p:txBody>
      </p:sp>
    </p:spTree>
    <p:extLst>
      <p:ext uri="{BB962C8B-B14F-4D97-AF65-F5344CB8AC3E}">
        <p14:creationId xmlns:p14="http://schemas.microsoft.com/office/powerpoint/2010/main" val="1934485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6C30B-06F0-2D2E-25A0-B3B338CC0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5F73C-8C16-F906-B18D-01C0D448F0D6}"/>
              </a:ext>
            </a:extLst>
          </p:cNvPr>
          <p:cNvSpPr>
            <a:spLocks noGrp="1"/>
          </p:cNvSpPr>
          <p:nvPr>
            <p:ph type="title"/>
          </p:nvPr>
        </p:nvSpPr>
        <p:spPr/>
        <p:txBody>
          <a:bodyPr/>
          <a:lstStyle/>
          <a:p>
            <a:r>
              <a:rPr lang="en-US" dirty="0"/>
              <a:t>Discussion of findings cont.</a:t>
            </a:r>
          </a:p>
        </p:txBody>
      </p:sp>
      <p:sp>
        <p:nvSpPr>
          <p:cNvPr id="3" name="Text Placeholder 2">
            <a:extLst>
              <a:ext uri="{FF2B5EF4-FFF2-40B4-BE49-F238E27FC236}">
                <a16:creationId xmlns:a16="http://schemas.microsoft.com/office/drawing/2014/main" id="{72FDC199-A8BC-0504-3CC5-5FA1A3965F4E}"/>
              </a:ext>
            </a:extLst>
          </p:cNvPr>
          <p:cNvSpPr>
            <a:spLocks noGrp="1"/>
          </p:cNvSpPr>
          <p:nvPr>
            <p:ph type="body" sz="half" idx="2"/>
          </p:nvPr>
        </p:nvSpPr>
        <p:spPr/>
        <p:txBody>
          <a:bodyPr>
            <a:normAutofit/>
          </a:bodyPr>
          <a:lstStyle/>
          <a:p>
            <a:pPr marL="0" indent="0">
              <a:buNone/>
            </a:pPr>
            <a:r>
              <a:rPr lang="en-US" altLang="en-US" dirty="0"/>
              <a:t>Literature supports that cultural competence training enhances:</a:t>
            </a:r>
          </a:p>
          <a:p>
            <a:pPr marL="0" indent="0">
              <a:buNone/>
            </a:pPr>
            <a:r>
              <a:rPr lang="en-US" altLang="en-US" dirty="0"/>
              <a:t>✅ Patient satisfaction (Burgener, 2020)</a:t>
            </a:r>
          </a:p>
          <a:p>
            <a:pPr marL="0" indent="0">
              <a:buNone/>
            </a:pPr>
            <a:r>
              <a:rPr lang="en-US" altLang="en-US" dirty="0"/>
              <a:t>✅ Trust &amp; communication (Henderson et al., 2018)</a:t>
            </a:r>
          </a:p>
          <a:p>
            <a:pPr marL="0" indent="0">
              <a:buNone/>
            </a:pPr>
            <a:r>
              <a:rPr lang="en-US" altLang="en-US" dirty="0"/>
              <a:t>✅ Shared decision-making (</a:t>
            </a:r>
            <a:r>
              <a:rPr lang="en-US" altLang="en-US" dirty="0" err="1"/>
              <a:t>Jongen</a:t>
            </a:r>
            <a:r>
              <a:rPr lang="en-US" altLang="en-US" dirty="0"/>
              <a:t> et al., 2018)</a:t>
            </a:r>
          </a:p>
          <a:p>
            <a:pPr marL="0" indent="0">
              <a:buNone/>
            </a:pPr>
            <a:r>
              <a:rPr lang="en-US" altLang="en-US" dirty="0"/>
              <a:t>Tang et al. (2019) Found strong associations between cultural competence and patient trust &amp; satisfaction.</a:t>
            </a:r>
          </a:p>
          <a:p>
            <a:endParaRPr lang="en-US" altLang="en-US" dirty="0"/>
          </a:p>
          <a:p>
            <a:pPr marL="0" indent="0">
              <a:buNone/>
            </a:pPr>
            <a:endParaRPr lang="en-US" altLang="en-US" dirty="0"/>
          </a:p>
        </p:txBody>
      </p:sp>
      <p:sp>
        <p:nvSpPr>
          <p:cNvPr id="4" name="Slide Number Placeholder 3">
            <a:extLst>
              <a:ext uri="{FF2B5EF4-FFF2-40B4-BE49-F238E27FC236}">
                <a16:creationId xmlns:a16="http://schemas.microsoft.com/office/drawing/2014/main" id="{6CAB53E2-F783-F90E-D8B0-9FF84BE12677}"/>
              </a:ext>
            </a:extLst>
          </p:cNvPr>
          <p:cNvSpPr>
            <a:spLocks noGrp="1"/>
          </p:cNvSpPr>
          <p:nvPr>
            <p:ph type="sldNum" sz="quarter" idx="12"/>
          </p:nvPr>
        </p:nvSpPr>
        <p:spPr/>
        <p:txBody>
          <a:bodyPr/>
          <a:lstStyle/>
          <a:p>
            <a:fld id="{98B8C7A4-C360-8642-B75B-C27E4AF34731}" type="slidenum">
              <a:rPr lang="en-US" smtClean="0"/>
              <a:pPr/>
              <a:t>27</a:t>
            </a:fld>
            <a:endParaRPr lang="en-US"/>
          </a:p>
        </p:txBody>
      </p:sp>
    </p:spTree>
    <p:extLst>
      <p:ext uri="{BB962C8B-B14F-4D97-AF65-F5344CB8AC3E}">
        <p14:creationId xmlns:p14="http://schemas.microsoft.com/office/powerpoint/2010/main" val="746414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75FF-698C-A722-4F9A-3FA8A461045F}"/>
              </a:ext>
            </a:extLst>
          </p:cNvPr>
          <p:cNvSpPr>
            <a:spLocks noGrp="1"/>
          </p:cNvSpPr>
          <p:nvPr>
            <p:ph type="title"/>
          </p:nvPr>
        </p:nvSpPr>
        <p:spPr/>
        <p:txBody>
          <a:bodyPr/>
          <a:lstStyle/>
          <a:p>
            <a:r>
              <a:rPr lang="en-US" dirty="0"/>
              <a:t>Limitations</a:t>
            </a:r>
          </a:p>
        </p:txBody>
      </p:sp>
      <p:sp>
        <p:nvSpPr>
          <p:cNvPr id="3" name="Text Placeholder 2">
            <a:extLst>
              <a:ext uri="{FF2B5EF4-FFF2-40B4-BE49-F238E27FC236}">
                <a16:creationId xmlns:a16="http://schemas.microsoft.com/office/drawing/2014/main" id="{8EC75AF6-D63E-B2D4-D223-190AE52B37AB}"/>
              </a:ext>
            </a:extLst>
          </p:cNvPr>
          <p:cNvSpPr>
            <a:spLocks noGrp="1"/>
          </p:cNvSpPr>
          <p:nvPr>
            <p:ph type="body" sz="half" idx="2"/>
          </p:nvPr>
        </p:nvSpPr>
        <p:spPr/>
        <p:txBody>
          <a:bodyPr>
            <a:normAutofit/>
          </a:bodyPr>
          <a:lstStyle/>
          <a:p>
            <a:pPr>
              <a:buFont typeface="Wingdings" panose="05000000000000000000" pitchFamily="2" charset="2"/>
              <a:buChar char="v"/>
            </a:pPr>
            <a:r>
              <a:rPr lang="en-US" dirty="0"/>
              <a:t>The project was limited by: </a:t>
            </a:r>
          </a:p>
          <a:p>
            <a:pPr marL="0" indent="0">
              <a:buNone/>
            </a:pPr>
            <a:endParaRPr lang="en-US" dirty="0"/>
          </a:p>
          <a:p>
            <a:r>
              <a:rPr lang="en-US" dirty="0"/>
              <a:t>Sample Size and Composition</a:t>
            </a:r>
          </a:p>
          <a:p>
            <a:r>
              <a:rPr lang="en-US" dirty="0"/>
              <a:t>Geographic Specificity</a:t>
            </a:r>
          </a:p>
          <a:p>
            <a:r>
              <a:rPr lang="en-US" dirty="0"/>
              <a:t>Self-Reported Data</a:t>
            </a:r>
          </a:p>
          <a:p>
            <a:r>
              <a:rPr lang="en-US" dirty="0"/>
              <a:t>External Factors</a:t>
            </a:r>
          </a:p>
          <a:p>
            <a:endParaRPr lang="en-US" dirty="0"/>
          </a:p>
        </p:txBody>
      </p:sp>
      <p:sp>
        <p:nvSpPr>
          <p:cNvPr id="4" name="Slide Number Placeholder 3">
            <a:extLst>
              <a:ext uri="{FF2B5EF4-FFF2-40B4-BE49-F238E27FC236}">
                <a16:creationId xmlns:a16="http://schemas.microsoft.com/office/drawing/2014/main" id="{A1F78FB7-43B5-8B14-B36B-EF61F94CB046}"/>
              </a:ext>
            </a:extLst>
          </p:cNvPr>
          <p:cNvSpPr>
            <a:spLocks noGrp="1"/>
          </p:cNvSpPr>
          <p:nvPr>
            <p:ph type="sldNum" sz="quarter" idx="12"/>
          </p:nvPr>
        </p:nvSpPr>
        <p:spPr/>
        <p:txBody>
          <a:bodyPr/>
          <a:lstStyle/>
          <a:p>
            <a:fld id="{98B8C7A4-C360-8642-B75B-C27E4AF34731}" type="slidenum">
              <a:rPr lang="en-US" smtClean="0"/>
              <a:pPr/>
              <a:t>28</a:t>
            </a:fld>
            <a:endParaRPr lang="en-US"/>
          </a:p>
        </p:txBody>
      </p:sp>
    </p:spTree>
    <p:extLst>
      <p:ext uri="{BB962C8B-B14F-4D97-AF65-F5344CB8AC3E}">
        <p14:creationId xmlns:p14="http://schemas.microsoft.com/office/powerpoint/2010/main" val="3718255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F557-6C81-DA2B-9ACD-919859E0FAA3}"/>
              </a:ext>
            </a:extLst>
          </p:cNvPr>
          <p:cNvSpPr>
            <a:spLocks noGrp="1"/>
          </p:cNvSpPr>
          <p:nvPr>
            <p:ph type="title"/>
          </p:nvPr>
        </p:nvSpPr>
        <p:spPr/>
        <p:txBody>
          <a:bodyPr/>
          <a:lstStyle/>
          <a:p>
            <a:r>
              <a:rPr lang="en-US" dirty="0"/>
              <a:t>Transferability</a:t>
            </a:r>
          </a:p>
        </p:txBody>
      </p:sp>
      <p:sp>
        <p:nvSpPr>
          <p:cNvPr id="3" name="Text Placeholder 2">
            <a:extLst>
              <a:ext uri="{FF2B5EF4-FFF2-40B4-BE49-F238E27FC236}">
                <a16:creationId xmlns:a16="http://schemas.microsoft.com/office/drawing/2014/main" id="{8CC0956E-0594-9483-C6D7-E11B646CB2DE}"/>
              </a:ext>
            </a:extLst>
          </p:cNvPr>
          <p:cNvSpPr>
            <a:spLocks noGrp="1"/>
          </p:cNvSpPr>
          <p:nvPr>
            <p:ph type="body" sz="half" idx="2"/>
          </p:nvPr>
        </p:nvSpPr>
        <p:spPr/>
        <p:txBody>
          <a:bodyPr>
            <a:normAutofit/>
          </a:bodyPr>
          <a:lstStyle/>
          <a:p>
            <a:pPr>
              <a:buFont typeface="Wingdings" panose="05000000000000000000" pitchFamily="2" charset="2"/>
              <a:buChar char="v"/>
            </a:pPr>
            <a:r>
              <a:rPr lang="en-US" b="1" dirty="0"/>
              <a:t>Scope &amp; Sample Size</a:t>
            </a:r>
            <a:r>
              <a:rPr lang="en-US" dirty="0"/>
              <a:t>: Insights from 24 NANNPU-AZ nurses and practitioners are valuable but limit transferability; larger, diverse samples are needed.</a:t>
            </a:r>
          </a:p>
          <a:p>
            <a:pPr>
              <a:buFont typeface="Arial" panose="020B0604020202020204" pitchFamily="34" charset="0"/>
              <a:buChar char="•"/>
            </a:pPr>
            <a:endParaRPr lang="en-US" dirty="0"/>
          </a:p>
          <a:p>
            <a:pPr>
              <a:buFont typeface="Wingdings" panose="05000000000000000000" pitchFamily="2" charset="2"/>
              <a:buChar char="v"/>
            </a:pPr>
            <a:r>
              <a:rPr lang="en-US" b="1" dirty="0"/>
              <a:t>Contextual Limitations</a:t>
            </a:r>
            <a:r>
              <a:rPr lang="en-US" dirty="0"/>
              <a:t>: Selection bias may restrict applicability to other nursing specialties and healthcare settings.</a:t>
            </a:r>
          </a:p>
          <a:p>
            <a:pPr>
              <a:buFont typeface="Arial" panose="020B0604020202020204" pitchFamily="34" charset="0"/>
              <a:buChar char="•"/>
            </a:pPr>
            <a:endParaRPr lang="en-US" dirty="0"/>
          </a:p>
          <a:p>
            <a:pPr>
              <a:buFont typeface="Wingdings" panose="05000000000000000000" pitchFamily="2" charset="2"/>
              <a:buChar char="v"/>
            </a:pPr>
            <a:r>
              <a:rPr lang="en-US" b="1" dirty="0"/>
              <a:t>Future Recommendations</a:t>
            </a:r>
          </a:p>
          <a:p>
            <a:pPr>
              <a:buFont typeface="Arial" panose="020B0604020202020204" pitchFamily="34" charset="0"/>
              <a:buChar char="•"/>
            </a:pPr>
            <a:r>
              <a:rPr lang="en-US" dirty="0"/>
              <a:t>Conduct longitudinal studies to assess lasting effects.</a:t>
            </a:r>
          </a:p>
          <a:p>
            <a:pPr>
              <a:buFont typeface="Arial" panose="020B0604020202020204" pitchFamily="34" charset="0"/>
              <a:buChar char="•"/>
            </a:pPr>
            <a:r>
              <a:rPr lang="en-US" dirty="0"/>
              <a:t>Include more diverse participant samples.</a:t>
            </a:r>
          </a:p>
          <a:p>
            <a:pPr>
              <a:buFont typeface="Arial" panose="020B0604020202020204" pitchFamily="34" charset="0"/>
              <a:buChar char="•"/>
            </a:pPr>
            <a:r>
              <a:rPr lang="en-US" dirty="0"/>
              <a:t>Compare outcomes across different healthcare settings.</a:t>
            </a:r>
          </a:p>
        </p:txBody>
      </p:sp>
      <p:sp>
        <p:nvSpPr>
          <p:cNvPr id="4" name="Slide Number Placeholder 3">
            <a:extLst>
              <a:ext uri="{FF2B5EF4-FFF2-40B4-BE49-F238E27FC236}">
                <a16:creationId xmlns:a16="http://schemas.microsoft.com/office/drawing/2014/main" id="{7B7C32F7-D851-062B-3F37-27847814A68B}"/>
              </a:ext>
            </a:extLst>
          </p:cNvPr>
          <p:cNvSpPr>
            <a:spLocks noGrp="1"/>
          </p:cNvSpPr>
          <p:nvPr>
            <p:ph type="sldNum" sz="quarter" idx="12"/>
          </p:nvPr>
        </p:nvSpPr>
        <p:spPr/>
        <p:txBody>
          <a:bodyPr/>
          <a:lstStyle/>
          <a:p>
            <a:fld id="{98B8C7A4-C360-8642-B75B-C27E4AF34731}" type="slidenum">
              <a:rPr lang="en-US" smtClean="0"/>
              <a:pPr/>
              <a:t>29</a:t>
            </a:fld>
            <a:endParaRPr lang="en-US"/>
          </a:p>
        </p:txBody>
      </p:sp>
    </p:spTree>
    <p:extLst>
      <p:ext uri="{BB962C8B-B14F-4D97-AF65-F5344CB8AC3E}">
        <p14:creationId xmlns:p14="http://schemas.microsoft.com/office/powerpoint/2010/main" val="245948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words">
            <a:extLst>
              <a:ext uri="{FF2B5EF4-FFF2-40B4-BE49-F238E27FC236}">
                <a16:creationId xmlns:a16="http://schemas.microsoft.com/office/drawing/2014/main" id="{9F596B15-399D-91F7-6B7B-679E6C8BD1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0650" y="190500"/>
            <a:ext cx="11950700" cy="5975350"/>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hidden="1">
            <a:extLst>
              <a:ext uri="{FF2B5EF4-FFF2-40B4-BE49-F238E27FC236}">
                <a16:creationId xmlns:a16="http://schemas.microsoft.com/office/drawing/2014/main" id="{E797DF55-ACAC-034E-1F03-18126D52CD61}"/>
              </a:ext>
            </a:extLst>
          </p:cNvPr>
          <p:cNvSpPr>
            <a:spLocks noGrp="1"/>
          </p:cNvSpPr>
          <p:nvPr>
            <p:ph type="sldNum" sz="quarter" idx="4294967295"/>
          </p:nvPr>
        </p:nvSpPr>
        <p:spPr>
          <a:xfrm>
            <a:off x="9337713" y="6356352"/>
            <a:ext cx="2743200" cy="365125"/>
          </a:xfrm>
        </p:spPr>
        <p:txBody>
          <a:bodyPr/>
          <a:lstStyle/>
          <a:p>
            <a:pPr>
              <a:spcAft>
                <a:spcPts val="600"/>
              </a:spcAft>
            </a:pPr>
            <a:fld id="{98B8C7A4-C360-8642-B75B-C27E4AF34731}" type="slidenum">
              <a:rPr lang="en-US" smtClean="0"/>
              <a:pPr>
                <a:spcAft>
                  <a:spcPts val="600"/>
                </a:spcAft>
              </a:pPr>
              <a:t>3</a:t>
            </a:fld>
            <a:endParaRPr lang="en-US"/>
          </a:p>
        </p:txBody>
      </p:sp>
    </p:spTree>
    <p:extLst>
      <p:ext uri="{BB962C8B-B14F-4D97-AF65-F5344CB8AC3E}">
        <p14:creationId xmlns:p14="http://schemas.microsoft.com/office/powerpoint/2010/main" val="3123173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5726-1144-891D-ACCB-7FA566AC486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260C95A2-1855-38C1-84ED-949ABAFBC94F}"/>
              </a:ext>
            </a:extLst>
          </p:cNvPr>
          <p:cNvSpPr>
            <a:spLocks noGrp="1"/>
          </p:cNvSpPr>
          <p:nvPr>
            <p:ph type="body" sz="half" idx="2"/>
          </p:nvPr>
        </p:nvSpPr>
        <p:spPr/>
        <p:txBody>
          <a:bodyPr/>
          <a:lstStyle/>
          <a:p>
            <a:pPr>
              <a:lnSpc>
                <a:spcPct val="200000"/>
              </a:lnSpc>
              <a:buFont typeface="Arial" panose="020B0604020202020204" pitchFamily="34" charset="0"/>
              <a:buChar char="•"/>
            </a:pPr>
            <a:r>
              <a:rPr lang="en-US" dirty="0"/>
              <a:t>The project indicated that cultural humility training improved nurses' competence, and confidence. This highlights the importance of continuous self reflection and education in fostering culturally responsive care and enhancing patient outcomes.</a:t>
            </a:r>
          </a:p>
        </p:txBody>
      </p:sp>
      <p:sp>
        <p:nvSpPr>
          <p:cNvPr id="4" name="Slide Number Placeholder 3">
            <a:extLst>
              <a:ext uri="{FF2B5EF4-FFF2-40B4-BE49-F238E27FC236}">
                <a16:creationId xmlns:a16="http://schemas.microsoft.com/office/drawing/2014/main" id="{CD575211-0F4D-10A8-2272-EA04ADC56F34}"/>
              </a:ext>
            </a:extLst>
          </p:cNvPr>
          <p:cNvSpPr>
            <a:spLocks noGrp="1"/>
          </p:cNvSpPr>
          <p:nvPr>
            <p:ph type="sldNum" sz="quarter" idx="12"/>
          </p:nvPr>
        </p:nvSpPr>
        <p:spPr/>
        <p:txBody>
          <a:bodyPr/>
          <a:lstStyle/>
          <a:p>
            <a:fld id="{98B8C7A4-C360-8642-B75B-C27E4AF34731}" type="slidenum">
              <a:rPr lang="en-US" smtClean="0"/>
              <a:pPr/>
              <a:t>30</a:t>
            </a:fld>
            <a:endParaRPr lang="en-US"/>
          </a:p>
        </p:txBody>
      </p:sp>
    </p:spTree>
    <p:extLst>
      <p:ext uri="{BB962C8B-B14F-4D97-AF65-F5344CB8AC3E}">
        <p14:creationId xmlns:p14="http://schemas.microsoft.com/office/powerpoint/2010/main" val="350875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7150-0739-D15A-2CF9-EA8803EA8D39}"/>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1053915B-4433-7882-6A31-0B8731F25084}"/>
              </a:ext>
            </a:extLst>
          </p:cNvPr>
          <p:cNvSpPr>
            <a:spLocks noGrp="1"/>
          </p:cNvSpPr>
          <p:nvPr>
            <p:ph type="body" sz="half" idx="2"/>
          </p:nvPr>
        </p:nvSpPr>
        <p:spPr/>
        <p:txBody>
          <a:bodyPr/>
          <a:lstStyle/>
          <a:p>
            <a:pPr marL="0" indent="0">
              <a:buNone/>
            </a:pPr>
            <a:r>
              <a:rPr lang="en-US" dirty="0"/>
              <a:t>.</a:t>
            </a:r>
          </a:p>
        </p:txBody>
      </p:sp>
      <p:sp>
        <p:nvSpPr>
          <p:cNvPr id="4" name="Slide Number Placeholder 3">
            <a:extLst>
              <a:ext uri="{FF2B5EF4-FFF2-40B4-BE49-F238E27FC236}">
                <a16:creationId xmlns:a16="http://schemas.microsoft.com/office/drawing/2014/main" id="{E5BD9D85-C9A0-80C4-A659-212BB29E2513}"/>
              </a:ext>
            </a:extLst>
          </p:cNvPr>
          <p:cNvSpPr>
            <a:spLocks noGrp="1"/>
          </p:cNvSpPr>
          <p:nvPr>
            <p:ph type="sldNum" sz="quarter" idx="12"/>
          </p:nvPr>
        </p:nvSpPr>
        <p:spPr/>
        <p:txBody>
          <a:bodyPr/>
          <a:lstStyle/>
          <a:p>
            <a:fld id="{98B8C7A4-C360-8642-B75B-C27E4AF34731}" type="slidenum">
              <a:rPr lang="en-US" smtClean="0"/>
              <a:pPr/>
              <a:t>31</a:t>
            </a:fld>
            <a:endParaRPr lang="en-US"/>
          </a:p>
        </p:txBody>
      </p:sp>
      <p:pic>
        <p:nvPicPr>
          <p:cNvPr id="1026" name="Picture 2">
            <a:extLst>
              <a:ext uri="{FF2B5EF4-FFF2-40B4-BE49-F238E27FC236}">
                <a16:creationId xmlns:a16="http://schemas.microsoft.com/office/drawing/2014/main" id="{903A0381-40E6-2EFC-65A1-612FA8D74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2043113"/>
            <a:ext cx="277177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0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434C-5D8B-8D54-1DD9-1EC1BFB9BC63}"/>
              </a:ext>
            </a:extLst>
          </p:cNvPr>
          <p:cNvSpPr>
            <a:spLocks noGrp="1"/>
          </p:cNvSpPr>
          <p:nvPr>
            <p:ph type="title"/>
          </p:nvPr>
        </p:nvSpPr>
        <p:spPr/>
        <p:txBody>
          <a:bodyPr/>
          <a:lstStyle/>
          <a:p>
            <a:r>
              <a:rPr lang="en-US" dirty="0"/>
              <a:t>Questions and Acknowledgements</a:t>
            </a:r>
          </a:p>
        </p:txBody>
      </p:sp>
      <p:sp>
        <p:nvSpPr>
          <p:cNvPr id="3" name="Text Placeholder 2">
            <a:extLst>
              <a:ext uri="{FF2B5EF4-FFF2-40B4-BE49-F238E27FC236}">
                <a16:creationId xmlns:a16="http://schemas.microsoft.com/office/drawing/2014/main" id="{D90E00ED-8371-28A4-FFD4-094455A5A16F}"/>
              </a:ext>
            </a:extLst>
          </p:cNvPr>
          <p:cNvSpPr>
            <a:spLocks noGrp="1"/>
          </p:cNvSpPr>
          <p:nvPr>
            <p:ph type="body" sz="half" idx="2"/>
          </p:nvPr>
        </p:nvSpPr>
        <p:spPr/>
        <p:txBody>
          <a:bodyPr>
            <a:normAutofit/>
          </a:bodyPr>
          <a:lstStyle/>
          <a:p>
            <a:pPr marL="0" indent="0">
              <a:buNone/>
            </a:pPr>
            <a:r>
              <a:rPr lang="en-US" dirty="0"/>
              <a:t>First and foremost, I would like to express my deepest appreciation to God Almighty for His grace throughout this journey. I extend my sincere gratitude to my project chair, Dr. Peterson, and my committee members, Dr. Mensah, and Dr Baldwin for your mentorship, insightful feedback, and encouragement throughout this process. Your expertise and commitment to excellence have played a crucial role in shaping this project. I also thank the NANNPU-AZ for participating in this study. Special thanks to my colleagues and peers for their support. I am indeed grateful to my family, church family, military family and friends for their support, prayers, and encouragement. Lastly, a heartfelt thank you to my parents, my children, and my husband, whose constant motivation, prayers and understanding have been a source of strength throughout this endeavor. This project is a collective support and dedication of your selfless service, and I am truly grateful to each of you for your role in its success.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8EF7F9A-6765-2D62-2A15-9D5E700FAD29}"/>
              </a:ext>
            </a:extLst>
          </p:cNvPr>
          <p:cNvSpPr>
            <a:spLocks noGrp="1"/>
          </p:cNvSpPr>
          <p:nvPr>
            <p:ph type="sldNum" sz="quarter" idx="12"/>
          </p:nvPr>
        </p:nvSpPr>
        <p:spPr/>
        <p:txBody>
          <a:bodyPr/>
          <a:lstStyle/>
          <a:p>
            <a:fld id="{98B8C7A4-C360-8642-B75B-C27E4AF34731}" type="slidenum">
              <a:rPr lang="en-US" smtClean="0"/>
              <a:pPr/>
              <a:t>32</a:t>
            </a:fld>
            <a:endParaRPr lang="en-US"/>
          </a:p>
        </p:txBody>
      </p:sp>
    </p:spTree>
    <p:extLst>
      <p:ext uri="{BB962C8B-B14F-4D97-AF65-F5344CB8AC3E}">
        <p14:creationId xmlns:p14="http://schemas.microsoft.com/office/powerpoint/2010/main" val="86639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E4B4-172C-E200-BE70-08818E19C6B0}"/>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07CA411D-8EAE-7D2D-CE8C-BEFE9423E605}"/>
              </a:ext>
            </a:extLst>
          </p:cNvPr>
          <p:cNvSpPr>
            <a:spLocks noGrp="1"/>
          </p:cNvSpPr>
          <p:nvPr>
            <p:ph type="body" sz="half" idx="2"/>
          </p:nvPr>
        </p:nvSpPr>
        <p:spPr/>
        <p:txBody>
          <a:bodyPr>
            <a:normAutofit fontScale="92500" lnSpcReduction="10000"/>
          </a:bodyPr>
          <a:lstStyle/>
          <a:p>
            <a:pPr algn="l">
              <a:buFont typeface="Arial" panose="020B0604020202020204" pitchFamily="34" charset="0"/>
              <a:buChar char="•"/>
            </a:pPr>
            <a:r>
              <a:rPr lang="en-US" b="1" i="0" dirty="0">
                <a:effectLst/>
                <a:latin typeface="Söhne"/>
              </a:rPr>
              <a:t>Importance of Cultural Competence in Healthcare:</a:t>
            </a:r>
            <a:r>
              <a:rPr lang="en-US" b="0" i="0" dirty="0">
                <a:effectLst/>
                <a:latin typeface="Söhne"/>
              </a:rPr>
              <a:t> </a:t>
            </a:r>
            <a:r>
              <a:rPr lang="en-US" dirty="0">
                <a:latin typeface="Söhne"/>
              </a:rPr>
              <a:t>I</a:t>
            </a:r>
            <a:r>
              <a:rPr lang="en-US" b="0" i="0" dirty="0">
                <a:effectLst/>
                <a:latin typeface="Söhne"/>
              </a:rPr>
              <a:t>mproving healthcare outcomes and addressing pervasive health disparities (Berger &amp; Miller, 2021; </a:t>
            </a:r>
            <a:r>
              <a:rPr lang="en-US" b="0" i="0" dirty="0" err="1">
                <a:effectLst/>
                <a:latin typeface="Söhne"/>
              </a:rPr>
              <a:t>Jongen</a:t>
            </a:r>
            <a:r>
              <a:rPr lang="en-US" b="0" i="0" dirty="0">
                <a:effectLst/>
                <a:latin typeface="Söhne"/>
              </a:rPr>
              <a:t> et al., 2018).</a:t>
            </a:r>
          </a:p>
          <a:p>
            <a:pPr algn="l">
              <a:buFont typeface="Arial" panose="020B0604020202020204" pitchFamily="34" charset="0"/>
              <a:buChar char="•"/>
            </a:pPr>
            <a:endParaRPr lang="en-US" b="0" i="0" dirty="0">
              <a:effectLst/>
              <a:latin typeface="Söhne"/>
            </a:endParaRPr>
          </a:p>
          <a:p>
            <a:pPr algn="l">
              <a:buFont typeface="Arial" panose="020B0604020202020204" pitchFamily="34" charset="0"/>
              <a:buChar char="•"/>
            </a:pPr>
            <a:r>
              <a:rPr lang="en-US" b="1" i="0" dirty="0">
                <a:effectLst/>
                <a:latin typeface="Söhne"/>
              </a:rPr>
              <a:t>Role of Nurses in Multicultural Healthcare Environment:</a:t>
            </a:r>
            <a:r>
              <a:rPr lang="en-US" b="0" i="0" dirty="0">
                <a:effectLst/>
                <a:latin typeface="Söhne"/>
              </a:rPr>
              <a:t> Nurses navigate the complex web of cultural nuances, beliefs, and expectations </a:t>
            </a:r>
            <a:r>
              <a:rPr lang="en-US" i="0" dirty="0">
                <a:effectLst/>
                <a:latin typeface="Söhne"/>
              </a:rPr>
              <a:t>(Baker et al., 2022).</a:t>
            </a:r>
          </a:p>
          <a:p>
            <a:pPr algn="l">
              <a:buFont typeface="Arial" panose="020B0604020202020204" pitchFamily="34" charset="0"/>
              <a:buChar char="•"/>
            </a:pPr>
            <a:endParaRPr lang="en-US" i="0" dirty="0">
              <a:effectLst/>
              <a:latin typeface="Söhne"/>
            </a:endParaRPr>
          </a:p>
          <a:p>
            <a:pPr algn="l">
              <a:buFont typeface="Arial" panose="020B0604020202020204" pitchFamily="34" charset="0"/>
              <a:buChar char="•"/>
            </a:pPr>
            <a:r>
              <a:rPr lang="en-US" b="1" i="0" dirty="0">
                <a:effectLst/>
                <a:latin typeface="Söhne"/>
              </a:rPr>
              <a:t>Challenges and Gaps in Cultural Competence Training:</a:t>
            </a:r>
            <a:r>
              <a:rPr lang="en-US" b="0" i="0" dirty="0">
                <a:effectLst/>
                <a:latin typeface="Söhne"/>
              </a:rPr>
              <a:t> </a:t>
            </a:r>
          </a:p>
          <a:p>
            <a:pPr marL="0" indent="0" algn="l">
              <a:buNone/>
            </a:pPr>
            <a:r>
              <a:rPr lang="en-US" b="0" i="0" dirty="0">
                <a:effectLst/>
                <a:latin typeface="Söhne"/>
              </a:rPr>
              <a:t>	-</a:t>
            </a:r>
            <a:r>
              <a:rPr lang="en-US" dirty="0">
                <a:latin typeface="Söhne"/>
              </a:rPr>
              <a:t>I</a:t>
            </a:r>
            <a:r>
              <a:rPr lang="en-US" b="0" i="0" dirty="0">
                <a:effectLst/>
                <a:latin typeface="Söhne"/>
              </a:rPr>
              <a:t>nadequate curriculum integration</a:t>
            </a:r>
          </a:p>
          <a:p>
            <a:pPr marL="0" indent="0" algn="l">
              <a:buNone/>
            </a:pPr>
            <a:r>
              <a:rPr lang="en-US" dirty="0">
                <a:latin typeface="Söhne"/>
              </a:rPr>
              <a:t>	-l</a:t>
            </a:r>
            <a:r>
              <a:rPr lang="en-US" b="0" i="0" dirty="0">
                <a:effectLst/>
                <a:latin typeface="Söhne"/>
              </a:rPr>
              <a:t>ack of standardized assessment tools</a:t>
            </a:r>
          </a:p>
          <a:p>
            <a:pPr marL="0" indent="0" algn="l">
              <a:buNone/>
            </a:pPr>
            <a:r>
              <a:rPr lang="en-US" dirty="0">
                <a:latin typeface="Söhne"/>
              </a:rPr>
              <a:t>	-</a:t>
            </a:r>
            <a:r>
              <a:rPr lang="en-US" b="0" i="0" dirty="0">
                <a:effectLst/>
                <a:latin typeface="Söhne"/>
              </a:rPr>
              <a:t>challenge of translating theoretical knowledge into practical application</a:t>
            </a:r>
          </a:p>
          <a:p>
            <a:pPr marL="0" indent="0" algn="l">
              <a:buNone/>
            </a:pPr>
            <a:r>
              <a:rPr lang="en-US" b="0" i="0" dirty="0">
                <a:effectLst/>
                <a:latin typeface="Söhne"/>
              </a:rPr>
              <a:t> (</a:t>
            </a:r>
            <a:r>
              <a:rPr lang="en-US" b="0" i="0" dirty="0" err="1">
                <a:effectLst/>
                <a:latin typeface="Söhne"/>
              </a:rPr>
              <a:t>Brottman</a:t>
            </a:r>
            <a:r>
              <a:rPr lang="en-US" b="0" i="0" dirty="0">
                <a:effectLst/>
                <a:latin typeface="Söhne"/>
              </a:rPr>
              <a:t> et al., 2020; </a:t>
            </a:r>
            <a:r>
              <a:rPr lang="es-ES" b="0" i="0" dirty="0">
                <a:effectLst/>
                <a:latin typeface="Söhne"/>
              </a:rPr>
              <a:t>González-Davies &amp; Raído, 2018; </a:t>
            </a:r>
            <a:r>
              <a:rPr lang="en-US" b="0" i="0" dirty="0">
                <a:effectLst/>
                <a:latin typeface="Söhne"/>
              </a:rPr>
              <a:t>Henderson et al., 2018; Meyer et al., 2018).</a:t>
            </a:r>
          </a:p>
          <a:p>
            <a:pPr algn="l">
              <a:buFont typeface="Arial" panose="020B0604020202020204" pitchFamily="34" charset="0"/>
              <a:buChar char="•"/>
            </a:pPr>
            <a:endParaRPr lang="en-US" b="0" i="0" dirty="0">
              <a:effectLst/>
              <a:latin typeface="Söhne"/>
            </a:endParaRPr>
          </a:p>
          <a:p>
            <a:pPr algn="l">
              <a:buFont typeface="Arial" panose="020B0604020202020204" pitchFamily="34" charset="0"/>
              <a:buChar char="•"/>
            </a:pPr>
            <a:r>
              <a:rPr lang="en-US" b="1" i="0" dirty="0">
                <a:effectLst/>
                <a:latin typeface="Söhne"/>
              </a:rPr>
              <a:t>Call for a Multifaceted Approach:</a:t>
            </a:r>
            <a:r>
              <a:rPr lang="en-US" b="0" i="0" dirty="0">
                <a:effectLst/>
                <a:latin typeface="Söhne"/>
              </a:rPr>
              <a:t> </a:t>
            </a:r>
            <a:r>
              <a:rPr lang="en-US" dirty="0">
                <a:latin typeface="Söhne"/>
              </a:rPr>
              <a:t>C</a:t>
            </a:r>
            <a:r>
              <a:rPr lang="en-US" b="0" i="0" dirty="0">
                <a:effectLst/>
                <a:latin typeface="Söhne"/>
              </a:rPr>
              <a:t>urriculum reform, reliable assessment tools, and ongoing support for nurses (Shahzad et al., 2021).</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028A4AE-4E2F-730D-8A51-B9112C601610}"/>
              </a:ext>
            </a:extLst>
          </p:cNvPr>
          <p:cNvSpPr>
            <a:spLocks noGrp="1"/>
          </p:cNvSpPr>
          <p:nvPr>
            <p:ph type="sldNum" sz="quarter" idx="12"/>
          </p:nvPr>
        </p:nvSpPr>
        <p:spPr/>
        <p:txBody>
          <a:bodyPr/>
          <a:lstStyle/>
          <a:p>
            <a:fld id="{98B8C7A4-C360-8642-B75B-C27E4AF34731}" type="slidenum">
              <a:rPr lang="en-US" smtClean="0"/>
              <a:pPr/>
              <a:t>4</a:t>
            </a:fld>
            <a:endParaRPr lang="en-US"/>
          </a:p>
        </p:txBody>
      </p:sp>
    </p:spTree>
    <p:extLst>
      <p:ext uri="{BB962C8B-B14F-4D97-AF65-F5344CB8AC3E}">
        <p14:creationId xmlns:p14="http://schemas.microsoft.com/office/powerpoint/2010/main" val="347983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385E-004A-E0CD-2BF3-F3D1FEE5E62E}"/>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5255E7DC-168E-755D-7E48-2B27C01FD42F}"/>
              </a:ext>
            </a:extLst>
          </p:cNvPr>
          <p:cNvSpPr>
            <a:spLocks noGrp="1"/>
          </p:cNvSpPr>
          <p:nvPr>
            <p:ph type="body" sz="half" idx="2"/>
          </p:nvPr>
        </p:nvSpPr>
        <p:spPr/>
        <p:txBody>
          <a:bodyPr>
            <a:normAutofit/>
          </a:bodyPr>
          <a:lstStyle/>
          <a:p>
            <a:pPr>
              <a:defRPr/>
            </a:pPr>
            <a:r>
              <a:rPr lang="en-US" altLang="en-US" dirty="0">
                <a:ea typeface="+mn-ea"/>
              </a:rPr>
              <a:t>In today's diverse healthcare environment, nurses must be culturally competent to meet patients' and families' requirements (</a:t>
            </a:r>
            <a:r>
              <a:rPr lang="en-US" altLang="en-US" dirty="0" err="1">
                <a:ea typeface="+mn-ea"/>
              </a:rPr>
              <a:t>Kaihlanen</a:t>
            </a:r>
            <a:r>
              <a:rPr lang="en-US" altLang="en-US" dirty="0">
                <a:ea typeface="+mn-ea"/>
              </a:rPr>
              <a:t> et al., 2019; Markey, 2021; Young &amp; Guo, 2020).</a:t>
            </a:r>
          </a:p>
          <a:p>
            <a:pPr>
              <a:defRPr/>
            </a:pPr>
            <a:endParaRPr lang="en-US" altLang="en-US" dirty="0"/>
          </a:p>
          <a:p>
            <a:pPr>
              <a:defRPr/>
            </a:pPr>
            <a:r>
              <a:rPr lang="en-US" altLang="en-US" dirty="0">
                <a:ea typeface="+mn-ea"/>
              </a:rPr>
              <a:t>Due to various patient populations, nurses must increase cultural awareness in global healthcare.</a:t>
            </a:r>
          </a:p>
          <a:p>
            <a:pPr>
              <a:defRPr/>
            </a:pPr>
            <a:endParaRPr lang="en-US" altLang="en-US" dirty="0"/>
          </a:p>
          <a:p>
            <a:pPr>
              <a:defRPr/>
            </a:pPr>
            <a:r>
              <a:rPr lang="en-US" altLang="en-US" dirty="0">
                <a:ea typeface="+mn-ea"/>
              </a:rPr>
              <a:t>Improving nurses' cultural competency improves patient outcomes, treatment adherence, and satisfaction.</a:t>
            </a:r>
          </a:p>
          <a:p>
            <a:pPr>
              <a:defRPr/>
            </a:pPr>
            <a:endParaRPr lang="en-US" altLang="en-US" dirty="0"/>
          </a:p>
          <a:p>
            <a:pPr>
              <a:defRPr/>
            </a:pPr>
            <a:r>
              <a:rPr lang="en-US" altLang="en-US" dirty="0">
                <a:ea typeface="+mn-ea"/>
              </a:rPr>
              <a:t>Cultural competency is essential for nurses' professional development, employability, and ethical requirements to provide patient-centered care (Berger &amp; Miller, 2021).</a:t>
            </a:r>
          </a:p>
        </p:txBody>
      </p:sp>
      <p:sp>
        <p:nvSpPr>
          <p:cNvPr id="4" name="Slide Number Placeholder 3">
            <a:extLst>
              <a:ext uri="{FF2B5EF4-FFF2-40B4-BE49-F238E27FC236}">
                <a16:creationId xmlns:a16="http://schemas.microsoft.com/office/drawing/2014/main" id="{2F9EA9DD-6572-807D-C5F0-0740AAC4A09D}"/>
              </a:ext>
            </a:extLst>
          </p:cNvPr>
          <p:cNvSpPr>
            <a:spLocks noGrp="1"/>
          </p:cNvSpPr>
          <p:nvPr>
            <p:ph type="sldNum" sz="quarter" idx="12"/>
          </p:nvPr>
        </p:nvSpPr>
        <p:spPr/>
        <p:txBody>
          <a:bodyPr/>
          <a:lstStyle/>
          <a:p>
            <a:fld id="{98B8C7A4-C360-8642-B75B-C27E4AF34731}" type="slidenum">
              <a:rPr lang="en-US" smtClean="0"/>
              <a:pPr/>
              <a:t>5</a:t>
            </a:fld>
            <a:endParaRPr lang="en-US"/>
          </a:p>
        </p:txBody>
      </p:sp>
    </p:spTree>
    <p:extLst>
      <p:ext uri="{BB962C8B-B14F-4D97-AF65-F5344CB8AC3E}">
        <p14:creationId xmlns:p14="http://schemas.microsoft.com/office/powerpoint/2010/main" val="336423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37F4-3207-C6C3-172A-CD95AB0FD169}"/>
              </a:ext>
            </a:extLst>
          </p:cNvPr>
          <p:cNvSpPr>
            <a:spLocks noGrp="1"/>
          </p:cNvSpPr>
          <p:nvPr>
            <p:ph type="title"/>
          </p:nvPr>
        </p:nvSpPr>
        <p:spPr/>
        <p:txBody>
          <a:bodyPr/>
          <a:lstStyle/>
          <a:p>
            <a:r>
              <a:rPr lang="en-US" dirty="0"/>
              <a:t>Problem Statement</a:t>
            </a:r>
          </a:p>
        </p:txBody>
      </p:sp>
      <p:sp>
        <p:nvSpPr>
          <p:cNvPr id="3" name="Text Placeholder 2">
            <a:extLst>
              <a:ext uri="{FF2B5EF4-FFF2-40B4-BE49-F238E27FC236}">
                <a16:creationId xmlns:a16="http://schemas.microsoft.com/office/drawing/2014/main" id="{2DC3B68C-93BB-7F12-C670-1A2B13D14988}"/>
              </a:ext>
            </a:extLst>
          </p:cNvPr>
          <p:cNvSpPr>
            <a:spLocks noGrp="1"/>
          </p:cNvSpPr>
          <p:nvPr>
            <p:ph type="body" sz="half" idx="2"/>
          </p:nvPr>
        </p:nvSpPr>
        <p:spPr/>
        <p:txBody>
          <a:bodyPr/>
          <a:lstStyle/>
          <a:p>
            <a:pPr eaLnBrk="1" hangingPunct="1"/>
            <a:r>
              <a:rPr lang="en-US" altLang="en-US" dirty="0"/>
              <a:t>Present training and evaluation techniques are inadequate, with fragmented teaching and inconsistent assessment instruments (Prince et al., 2023; Rios, 2021). </a:t>
            </a:r>
          </a:p>
          <a:p>
            <a:pPr eaLnBrk="1" hangingPunct="1"/>
            <a:endParaRPr lang="en-US" altLang="en-US" dirty="0"/>
          </a:p>
          <a:p>
            <a:pPr marL="0" indent="0" eaLnBrk="1" hangingPunct="1">
              <a:buNone/>
            </a:pPr>
            <a:endParaRPr lang="en-US" altLang="en-US" dirty="0"/>
          </a:p>
          <a:p>
            <a:pPr eaLnBrk="1" hangingPunct="1"/>
            <a:r>
              <a:rPr lang="en-US" altLang="en-US" dirty="0"/>
              <a:t>The limitations impair patient-centered care and perpetuate health inequities (</a:t>
            </a:r>
            <a:r>
              <a:rPr lang="en-US" b="0" i="0" dirty="0">
                <a:solidFill>
                  <a:srgbClr val="222222"/>
                </a:solidFill>
                <a:effectLst/>
                <a:highlight>
                  <a:srgbClr val="FFFFFF"/>
                </a:highlight>
                <a:latin typeface="Arial" panose="020B0604020202020204" pitchFamily="34" charset="0"/>
              </a:rPr>
              <a:t>Mitchell &amp; Perry, 2020; Mora &amp; Maze, 2024</a:t>
            </a:r>
            <a:r>
              <a:rPr lang="en-US" altLang="en-US" dirty="0"/>
              <a:t>)</a:t>
            </a:r>
          </a:p>
          <a:p>
            <a:pPr eaLnBrk="1" hangingPunct="1"/>
            <a:endParaRPr lang="en-US" altLang="en-US" dirty="0"/>
          </a:p>
          <a:p>
            <a:pPr marL="0" indent="0" eaLnBrk="1" hangingPunct="1">
              <a:buNone/>
            </a:pPr>
            <a:endParaRPr lang="en-US" altLang="en-US" dirty="0"/>
          </a:p>
          <a:p>
            <a:pPr eaLnBrk="1" hangingPunct="1"/>
            <a:r>
              <a:rPr lang="en-US" altLang="en-US" dirty="0"/>
              <a:t>Enhanced cultural humility intervention promote equitable treatment for all patients (</a:t>
            </a:r>
            <a:r>
              <a:rPr lang="en-US" altLang="en-US" dirty="0" err="1"/>
              <a:t>Cronell</a:t>
            </a:r>
            <a:r>
              <a:rPr lang="en-US" altLang="en-US" dirty="0"/>
              <a:t>, 2023; Nolan et al., 2021; </a:t>
            </a:r>
            <a:r>
              <a:rPr lang="en-US" altLang="en-US" dirty="0" err="1"/>
              <a:t>Solchanyk</a:t>
            </a:r>
            <a:r>
              <a:rPr lang="en-US" altLang="en-US" dirty="0"/>
              <a:t> et al., 2021)</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a:extLst>
              <a:ext uri="{FF2B5EF4-FFF2-40B4-BE49-F238E27FC236}">
                <a16:creationId xmlns:a16="http://schemas.microsoft.com/office/drawing/2014/main" id="{4FEFBF73-EC49-B267-A8D0-401C9DCED78C}"/>
              </a:ext>
            </a:extLst>
          </p:cNvPr>
          <p:cNvSpPr>
            <a:spLocks noGrp="1"/>
          </p:cNvSpPr>
          <p:nvPr>
            <p:ph type="sldNum" sz="quarter" idx="12"/>
          </p:nvPr>
        </p:nvSpPr>
        <p:spPr/>
        <p:txBody>
          <a:bodyPr/>
          <a:lstStyle/>
          <a:p>
            <a:fld id="{98B8C7A4-C360-8642-B75B-C27E4AF34731}" type="slidenum">
              <a:rPr lang="en-US" smtClean="0"/>
              <a:pPr/>
              <a:t>6</a:t>
            </a:fld>
            <a:endParaRPr lang="en-US"/>
          </a:p>
        </p:txBody>
      </p:sp>
    </p:spTree>
    <p:extLst>
      <p:ext uri="{BB962C8B-B14F-4D97-AF65-F5344CB8AC3E}">
        <p14:creationId xmlns:p14="http://schemas.microsoft.com/office/powerpoint/2010/main" val="313911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AE42-55A8-C9EF-6AA2-B02F036CAA50}"/>
              </a:ext>
            </a:extLst>
          </p:cNvPr>
          <p:cNvSpPr>
            <a:spLocks noGrp="1"/>
          </p:cNvSpPr>
          <p:nvPr>
            <p:ph type="title"/>
          </p:nvPr>
        </p:nvSpPr>
        <p:spPr/>
        <p:txBody>
          <a:bodyPr/>
          <a:lstStyle/>
          <a:p>
            <a:r>
              <a:rPr lang="en-US" dirty="0"/>
              <a:t>Significance</a:t>
            </a:r>
          </a:p>
        </p:txBody>
      </p:sp>
      <p:sp>
        <p:nvSpPr>
          <p:cNvPr id="3" name="Text Placeholder 2">
            <a:extLst>
              <a:ext uri="{FF2B5EF4-FFF2-40B4-BE49-F238E27FC236}">
                <a16:creationId xmlns:a16="http://schemas.microsoft.com/office/drawing/2014/main" id="{A17206C8-D5CC-0E75-6F71-C27719F96235}"/>
              </a:ext>
            </a:extLst>
          </p:cNvPr>
          <p:cNvSpPr>
            <a:spLocks noGrp="1"/>
          </p:cNvSpPr>
          <p:nvPr>
            <p:ph type="body" sz="half" idx="2"/>
          </p:nvPr>
        </p:nvSpPr>
        <p:spPr/>
        <p:txBody>
          <a:bodyPr>
            <a:normAutofit/>
          </a:bodyPr>
          <a:lstStyle/>
          <a:p>
            <a:pPr marL="0" indent="0">
              <a:buNone/>
            </a:pPr>
            <a:r>
              <a:rPr lang="en-US" dirty="0"/>
              <a:t>🏥 </a:t>
            </a:r>
            <a:r>
              <a:rPr lang="en-US" b="1" dirty="0"/>
              <a:t>Nursing Practice</a:t>
            </a:r>
            <a:r>
              <a:rPr lang="en-US" dirty="0"/>
              <a:t>	                                                  </a:t>
            </a:r>
          </a:p>
          <a:p>
            <a:pPr marL="0" indent="0">
              <a:buNone/>
            </a:pPr>
            <a:r>
              <a:rPr lang="en-US" dirty="0"/>
              <a:t>                                                                                                                                                                                          🔹 Enhancing patient care through cultural humility (Narayan &amp; Mallinson, 2022).</a:t>
            </a:r>
          </a:p>
          <a:p>
            <a:pPr marL="0" indent="0">
              <a:buNone/>
            </a:pPr>
            <a:r>
              <a:rPr lang="en-US" dirty="0"/>
              <a:t>🔹 Addressing health disparities.</a:t>
            </a:r>
          </a:p>
          <a:p>
            <a:pPr marL="0" indent="0">
              <a:buNone/>
            </a:pPr>
            <a:endParaRPr lang="en-US" dirty="0"/>
          </a:p>
          <a:p>
            <a:pPr marL="0" indent="0">
              <a:buNone/>
            </a:pPr>
            <a:r>
              <a:rPr lang="en-US" dirty="0"/>
              <a:t>📊 </a:t>
            </a:r>
            <a:r>
              <a:rPr lang="en-US" b="1" dirty="0"/>
              <a:t>Nursing Research</a:t>
            </a:r>
            <a:r>
              <a:rPr lang="en-US" dirty="0"/>
              <a:t>	</a:t>
            </a:r>
          </a:p>
          <a:p>
            <a:pPr marL="0" indent="0">
              <a:buNone/>
            </a:pPr>
            <a:endParaRPr lang="en-US" dirty="0"/>
          </a:p>
          <a:p>
            <a:pPr marL="0" indent="0">
              <a:buNone/>
            </a:pPr>
            <a:r>
              <a:rPr lang="en-US" dirty="0"/>
              <a:t>🔹 Investigating long-term impacts of cultural humility training (Willis et al., 2022). </a:t>
            </a:r>
          </a:p>
          <a:p>
            <a:pPr marL="0" indent="0">
              <a:buNone/>
            </a:pPr>
            <a:r>
              <a:rPr lang="en-US" dirty="0"/>
              <a:t>🔹 Exploring applications across diverse healthcare settings (Johnson, 2021).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24D444A-BA85-384D-8278-2AC499836BE9}"/>
              </a:ext>
            </a:extLst>
          </p:cNvPr>
          <p:cNvSpPr>
            <a:spLocks noGrp="1"/>
          </p:cNvSpPr>
          <p:nvPr>
            <p:ph type="sldNum" sz="quarter" idx="12"/>
          </p:nvPr>
        </p:nvSpPr>
        <p:spPr/>
        <p:txBody>
          <a:bodyPr/>
          <a:lstStyle/>
          <a:p>
            <a:fld id="{98B8C7A4-C360-8642-B75B-C27E4AF34731}" type="slidenum">
              <a:rPr lang="en-US" smtClean="0"/>
              <a:pPr/>
              <a:t>7</a:t>
            </a:fld>
            <a:endParaRPr lang="en-US"/>
          </a:p>
        </p:txBody>
      </p:sp>
    </p:spTree>
    <p:extLst>
      <p:ext uri="{BB962C8B-B14F-4D97-AF65-F5344CB8AC3E}">
        <p14:creationId xmlns:p14="http://schemas.microsoft.com/office/powerpoint/2010/main" val="79327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B9ECC-21F7-999F-BAAB-07E8CE271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B3C6F-3D20-22B6-BA8B-8A115A9B3280}"/>
              </a:ext>
            </a:extLst>
          </p:cNvPr>
          <p:cNvSpPr>
            <a:spLocks noGrp="1"/>
          </p:cNvSpPr>
          <p:nvPr>
            <p:ph type="title"/>
          </p:nvPr>
        </p:nvSpPr>
        <p:spPr/>
        <p:txBody>
          <a:bodyPr/>
          <a:lstStyle/>
          <a:p>
            <a:r>
              <a:rPr lang="en-US" dirty="0"/>
              <a:t>Significance cont.</a:t>
            </a:r>
          </a:p>
        </p:txBody>
      </p:sp>
      <p:sp>
        <p:nvSpPr>
          <p:cNvPr id="3" name="Text Placeholder 2">
            <a:extLst>
              <a:ext uri="{FF2B5EF4-FFF2-40B4-BE49-F238E27FC236}">
                <a16:creationId xmlns:a16="http://schemas.microsoft.com/office/drawing/2014/main" id="{4F81226C-5732-79C0-23BE-EF60AF612B3D}"/>
              </a:ext>
            </a:extLst>
          </p:cNvPr>
          <p:cNvSpPr>
            <a:spLocks noGrp="1"/>
          </p:cNvSpPr>
          <p:nvPr>
            <p:ph type="body" sz="half" idx="2"/>
          </p:nvPr>
        </p:nvSpPr>
        <p:spPr/>
        <p:txBody>
          <a:bodyPr>
            <a:normAutofit/>
          </a:bodyPr>
          <a:lstStyle/>
          <a:p>
            <a:pPr marL="0" indent="0">
              <a:buNone/>
            </a:pPr>
            <a:r>
              <a:rPr lang="en-US" dirty="0"/>
              <a:t>📚 </a:t>
            </a:r>
            <a:r>
              <a:rPr lang="en-US" b="1" dirty="0"/>
              <a:t>Nursing Education</a:t>
            </a:r>
            <a:r>
              <a:rPr lang="en-US" dirty="0"/>
              <a:t>	 </a:t>
            </a:r>
          </a:p>
          <a:p>
            <a:pPr marL="0" indent="0">
              <a:buNone/>
            </a:pPr>
            <a:r>
              <a:rPr lang="en-US" dirty="0"/>
              <a:t>                                                                                                                                                                                          🔹 Integrating cultural humility frameworks (e.g., Jeffreys' CCC) into nursing curricula </a:t>
            </a:r>
          </a:p>
          <a:p>
            <a:pPr marL="0" indent="0">
              <a:buNone/>
            </a:pPr>
            <a:r>
              <a:rPr lang="en-US" dirty="0"/>
              <a:t>🔹 Preparing future nurses for multicultural patient care (Webb et al., 2023). </a:t>
            </a:r>
          </a:p>
          <a:p>
            <a:pPr marL="0" indent="0">
              <a:buNone/>
            </a:pPr>
            <a:endParaRPr lang="en-US" dirty="0"/>
          </a:p>
          <a:p>
            <a:pPr marL="0" indent="0">
              <a:buNone/>
            </a:pPr>
            <a:r>
              <a:rPr lang="en-US" dirty="0"/>
              <a:t>👩‍⚕️ </a:t>
            </a:r>
            <a:r>
              <a:rPr lang="en-US" b="1" dirty="0"/>
              <a:t>Nursing Leadership</a:t>
            </a:r>
          </a:p>
          <a:p>
            <a:pPr marL="0" indent="0">
              <a:buNone/>
            </a:pPr>
            <a:r>
              <a:rPr lang="en-US" dirty="0"/>
              <a:t>	                                                                                                                                                                              🔹 Advocating for cultural humility initiatives in healthcare organizations (Moreno et al., 2024; Nikpour et al., 2022).</a:t>
            </a:r>
          </a:p>
          <a:p>
            <a:pPr marL="0" indent="0">
              <a:buNone/>
            </a:pPr>
            <a:r>
              <a:rPr lang="en-US" dirty="0"/>
              <a:t>🔹 Promoting diversity and inclusivity in nursing practice (Foulkrod &amp; Lin, 2024).</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36D0639-3A07-EA7E-7C58-F37F6DEFDBC5}"/>
              </a:ext>
            </a:extLst>
          </p:cNvPr>
          <p:cNvSpPr>
            <a:spLocks noGrp="1"/>
          </p:cNvSpPr>
          <p:nvPr>
            <p:ph type="sldNum" sz="quarter" idx="12"/>
          </p:nvPr>
        </p:nvSpPr>
        <p:spPr/>
        <p:txBody>
          <a:bodyPr/>
          <a:lstStyle/>
          <a:p>
            <a:fld id="{98B8C7A4-C360-8642-B75B-C27E4AF34731}" type="slidenum">
              <a:rPr lang="en-US" smtClean="0"/>
              <a:pPr/>
              <a:t>8</a:t>
            </a:fld>
            <a:endParaRPr lang="en-US"/>
          </a:p>
        </p:txBody>
      </p:sp>
    </p:spTree>
    <p:extLst>
      <p:ext uri="{BB962C8B-B14F-4D97-AF65-F5344CB8AC3E}">
        <p14:creationId xmlns:p14="http://schemas.microsoft.com/office/powerpoint/2010/main" val="293099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3F85-797C-A3BC-C645-B51CE18954A5}"/>
              </a:ext>
            </a:extLst>
          </p:cNvPr>
          <p:cNvSpPr>
            <a:spLocks noGrp="1"/>
          </p:cNvSpPr>
          <p:nvPr>
            <p:ph type="title"/>
          </p:nvPr>
        </p:nvSpPr>
        <p:spPr/>
        <p:txBody>
          <a:bodyPr/>
          <a:lstStyle/>
          <a:p>
            <a:r>
              <a:rPr lang="en-US" dirty="0"/>
              <a:t>Project Objectives/Aims</a:t>
            </a:r>
          </a:p>
        </p:txBody>
      </p:sp>
      <p:sp>
        <p:nvSpPr>
          <p:cNvPr id="3" name="Text Placeholder 2">
            <a:extLst>
              <a:ext uri="{FF2B5EF4-FFF2-40B4-BE49-F238E27FC236}">
                <a16:creationId xmlns:a16="http://schemas.microsoft.com/office/drawing/2014/main" id="{A07EC40C-F32A-A820-F2D3-E8CAA43F07D0}"/>
              </a:ext>
            </a:extLst>
          </p:cNvPr>
          <p:cNvSpPr>
            <a:spLocks noGrp="1"/>
          </p:cNvSpPr>
          <p:nvPr>
            <p:ph type="body" sz="half" idx="2"/>
          </p:nvPr>
        </p:nvSpPr>
        <p:spPr/>
        <p:txBody>
          <a:bodyPr/>
          <a:lstStyle/>
          <a:p>
            <a:pPr marL="457200" marR="0" lvl="0" indent="-457200" algn="l" defTabSz="914400" rtl="0" eaLnBrk="1" fontAlgn="auto" latinLnBrk="0" hangingPunct="1">
              <a:lnSpc>
                <a:spcPct val="100000"/>
              </a:lnSpc>
              <a:spcBef>
                <a:spcPts val="2000"/>
              </a:spcBef>
              <a:spcAft>
                <a:spcPts val="0"/>
              </a:spcAft>
              <a:buClr>
                <a:srgbClr val="990005"/>
              </a:buClr>
              <a:buSzPct val="100000"/>
              <a:buFont typeface="+mj-lt"/>
              <a:buAutoNum type="arabicPeriod"/>
              <a:tabLst/>
              <a:defRPr/>
            </a:pPr>
            <a:r>
              <a:rPr kumimoji="0" lang="en-US" sz="2400" b="0" i="0" u="none" strike="noStrike" kern="1200" cap="none" spc="0" normalizeH="0" baseline="0" noProof="0" dirty="0">
                <a:ln>
                  <a:noFill/>
                </a:ln>
                <a:solidFill>
                  <a:srgbClr val="333333"/>
                </a:solidFill>
                <a:effectLst/>
                <a:uLnTx/>
                <a:uFillTx/>
                <a:latin typeface=""/>
                <a:ea typeface="+mn-ea"/>
                <a:cs typeface="+mn-cs"/>
              </a:rPr>
              <a:t>To create an educational intervention.</a:t>
            </a:r>
          </a:p>
          <a:p>
            <a:pPr marL="457200" marR="0" lvl="0" indent="-457200" algn="l" defTabSz="914400" rtl="0" eaLnBrk="1" fontAlgn="auto" latinLnBrk="0" hangingPunct="1">
              <a:lnSpc>
                <a:spcPct val="100000"/>
              </a:lnSpc>
              <a:spcBef>
                <a:spcPts val="2000"/>
              </a:spcBef>
              <a:spcAft>
                <a:spcPts val="0"/>
              </a:spcAft>
              <a:buClr>
                <a:srgbClr val="990005"/>
              </a:buClr>
              <a:buSzPct val="100000"/>
              <a:buFont typeface="+mj-lt"/>
              <a:buAutoNum type="arabicPeriod"/>
              <a:tabLst/>
              <a:defRPr/>
            </a:pPr>
            <a:r>
              <a:rPr kumimoji="0" lang="en-US" sz="2400" b="0" i="0" u="none" strike="noStrike" kern="1200" cap="none" spc="0" normalizeH="0" baseline="0" noProof="0" dirty="0">
                <a:ln>
                  <a:noFill/>
                </a:ln>
                <a:solidFill>
                  <a:srgbClr val="333333"/>
                </a:solidFill>
                <a:effectLst/>
                <a:uLnTx/>
                <a:uFillTx/>
                <a:latin typeface=""/>
                <a:ea typeface="+mn-ea"/>
                <a:cs typeface="+mn-cs"/>
              </a:rPr>
              <a:t>To increase nurses’ confidence levels.</a:t>
            </a:r>
          </a:p>
          <a:p>
            <a:pPr marL="457200" marR="0" lvl="0" indent="-457200" algn="l" defTabSz="914400" rtl="0" eaLnBrk="1" fontAlgn="auto" latinLnBrk="0" hangingPunct="1">
              <a:lnSpc>
                <a:spcPct val="100000"/>
              </a:lnSpc>
              <a:spcBef>
                <a:spcPts val="2000"/>
              </a:spcBef>
              <a:spcAft>
                <a:spcPts val="0"/>
              </a:spcAft>
              <a:buClr>
                <a:srgbClr val="990005"/>
              </a:buClr>
              <a:buSzPct val="100000"/>
              <a:buFont typeface="+mj-lt"/>
              <a:buAutoNum type="arabicPeriod"/>
              <a:tabLst/>
              <a:defRPr/>
            </a:pPr>
            <a:r>
              <a:rPr kumimoji="0" lang="en-US" sz="2400" b="0" i="0" u="none" strike="noStrike" kern="1200" cap="none" spc="0" normalizeH="0" baseline="0" noProof="0" dirty="0">
                <a:ln>
                  <a:noFill/>
                </a:ln>
                <a:solidFill>
                  <a:srgbClr val="333333"/>
                </a:solidFill>
                <a:effectLst/>
                <a:uLnTx/>
                <a:uFillTx/>
                <a:latin typeface=""/>
                <a:ea typeface="+mn-ea"/>
                <a:cs typeface="+mn-cs"/>
              </a:rPr>
              <a:t>To increase motivation to practice.</a:t>
            </a:r>
          </a:p>
          <a:p>
            <a:pPr marL="457200" marR="0" lvl="0" indent="-457200" algn="l" defTabSz="914400" rtl="0" eaLnBrk="1" fontAlgn="auto" latinLnBrk="0" hangingPunct="1">
              <a:lnSpc>
                <a:spcPct val="100000"/>
              </a:lnSpc>
              <a:spcBef>
                <a:spcPts val="2000"/>
              </a:spcBef>
              <a:spcAft>
                <a:spcPts val="0"/>
              </a:spcAft>
              <a:buClr>
                <a:srgbClr val="990005"/>
              </a:buClr>
              <a:buSzPct val="100000"/>
              <a:buFont typeface="+mj-lt"/>
              <a:buAutoNum type="arabicPeriod"/>
              <a:tabLst/>
              <a:defRPr/>
            </a:pPr>
            <a:r>
              <a:rPr kumimoji="0" lang="en-US" sz="2400" b="0" i="0" u="none" strike="noStrike" kern="1200" cap="none" spc="0" normalizeH="0" baseline="0" noProof="0" dirty="0">
                <a:ln>
                  <a:noFill/>
                </a:ln>
                <a:solidFill>
                  <a:srgbClr val="333333"/>
                </a:solidFill>
                <a:effectLst/>
                <a:uLnTx/>
                <a:uFillTx/>
                <a:latin typeface=""/>
                <a:ea typeface="+mn-ea"/>
                <a:cs typeface="+mn-cs"/>
              </a:rPr>
              <a:t>To disseminate the findings of </a:t>
            </a:r>
            <a:r>
              <a:rPr lang="en-US" dirty="0">
                <a:solidFill>
                  <a:srgbClr val="333333"/>
                </a:solidFill>
                <a:latin typeface=""/>
                <a:cs typeface="+mn-cs"/>
              </a:rPr>
              <a:t>the</a:t>
            </a:r>
            <a:r>
              <a:rPr kumimoji="0" lang="en-US" sz="2400" b="0" i="0" u="none" strike="noStrike" kern="1200" cap="none" spc="0" normalizeH="0" baseline="0" noProof="0" dirty="0">
                <a:ln>
                  <a:noFill/>
                </a:ln>
                <a:solidFill>
                  <a:srgbClr val="333333"/>
                </a:solidFill>
                <a:effectLst/>
                <a:uLnTx/>
                <a:uFillTx/>
                <a:latin typeface=""/>
                <a:ea typeface="+mn-ea"/>
                <a:cs typeface="+mn-cs"/>
              </a:rPr>
              <a:t> project to the stakeholders at the external site, through presentation at a conference, and through publication.</a:t>
            </a:r>
          </a:p>
          <a:p>
            <a:pPr marL="0" indent="0">
              <a:buNone/>
            </a:pPr>
            <a:endParaRPr lang="en-US" dirty="0"/>
          </a:p>
        </p:txBody>
      </p:sp>
      <p:sp>
        <p:nvSpPr>
          <p:cNvPr id="4" name="Slide Number Placeholder 3">
            <a:extLst>
              <a:ext uri="{FF2B5EF4-FFF2-40B4-BE49-F238E27FC236}">
                <a16:creationId xmlns:a16="http://schemas.microsoft.com/office/drawing/2014/main" id="{218D23F8-F5FC-C117-2BD3-7CF43FD775D3}"/>
              </a:ext>
            </a:extLst>
          </p:cNvPr>
          <p:cNvSpPr>
            <a:spLocks noGrp="1"/>
          </p:cNvSpPr>
          <p:nvPr>
            <p:ph type="sldNum" sz="quarter" idx="12"/>
          </p:nvPr>
        </p:nvSpPr>
        <p:spPr/>
        <p:txBody>
          <a:bodyPr/>
          <a:lstStyle/>
          <a:p>
            <a:fld id="{98B8C7A4-C360-8642-B75B-C27E4AF34731}" type="slidenum">
              <a:rPr lang="en-US" smtClean="0"/>
              <a:pPr/>
              <a:t>9</a:t>
            </a:fld>
            <a:endParaRPr lang="en-US"/>
          </a:p>
        </p:txBody>
      </p:sp>
    </p:spTree>
    <p:extLst>
      <p:ext uri="{BB962C8B-B14F-4D97-AF65-F5344CB8AC3E}">
        <p14:creationId xmlns:p14="http://schemas.microsoft.com/office/powerpoint/2010/main" val="15855675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s-powerpoint-template [Read-Only]" id="{A685EDCC-FC06-4FB6-998B-397868304086}" vid="{37E548C2-6692-4120-83A0-E27C2D9F36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5FA44F3D45034F9CD987B3EFBB2393" ma:contentTypeVersion="8" ma:contentTypeDescription="Create a new document." ma:contentTypeScope="" ma:versionID="42b491095d450cee02604394a5462d0d">
  <xsd:schema xmlns:xsd="http://www.w3.org/2001/XMLSchema" xmlns:xs="http://www.w3.org/2001/XMLSchema" xmlns:p="http://schemas.microsoft.com/office/2006/metadata/properties" xmlns:ns3="2d60701c-4535-41b9-a6e8-cfd63cffa9ef" targetNamespace="http://schemas.microsoft.com/office/2006/metadata/properties" ma:root="true" ma:fieldsID="440265bcfe9e36f273732a175fa939b0" ns3:_="">
    <xsd:import namespace="2d60701c-4535-41b9-a6e8-cfd63cffa9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0701c-4535-41b9-a6e8-cfd63cffa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13881D-E965-4B46-B805-C8F3F4E4A7FD}">
  <ds:schemaRefs>
    <ds:schemaRef ds:uri="2d60701c-4535-41b9-a6e8-cfd63cffa9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2F0843-66CF-44A8-A9B3-A76089859442}">
  <ds:schemaRefs>
    <ds:schemaRef ds:uri="http://schemas.microsoft.com/sharepoint/v3/contenttype/forms"/>
  </ds:schemaRefs>
</ds:datastoreItem>
</file>

<file path=customXml/itemProps3.xml><?xml version="1.0" encoding="utf-8"?>
<ds:datastoreItem xmlns:ds="http://schemas.openxmlformats.org/officeDocument/2006/customXml" ds:itemID="{3ED0E9B2-7920-47C9-94E1-57DCC3CAE4D2}">
  <ds:schemaRefs>
    <ds:schemaRef ds:uri="2d60701c-4535-41b9-a6e8-cfd63cffa9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15-089 PowerPoint Template 6-22-15.potx</Template>
  <TotalTime>10567</TotalTime>
  <Words>1666</Words>
  <Application>Microsoft Office PowerPoint</Application>
  <PresentationFormat>Widescreen</PresentationFormat>
  <Paragraphs>295</Paragraphs>
  <Slides>32</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AAAACK+Calibri-BoldItalic</vt:lpstr>
      <vt:lpstr>Arial</vt:lpstr>
      <vt:lpstr>Calibri</vt:lpstr>
      <vt:lpstr>Calibri Light</vt:lpstr>
      <vt:lpstr>Söhne</vt:lpstr>
      <vt:lpstr>Times New Roman</vt:lpstr>
      <vt:lpstr>Wingdings</vt:lpstr>
      <vt:lpstr>Custom Design</vt:lpstr>
      <vt:lpstr>1_Custom Design</vt:lpstr>
      <vt:lpstr>Implementation of an Enhanced Cultural Humility Intervention for Registered Nurses to Increase Cultural Competence and Confidence</vt:lpstr>
      <vt:lpstr>Scholarly Committee</vt:lpstr>
      <vt:lpstr>PowerPoint Presentation</vt:lpstr>
      <vt:lpstr>Introduction</vt:lpstr>
      <vt:lpstr>Background</vt:lpstr>
      <vt:lpstr>Problem Statement</vt:lpstr>
      <vt:lpstr>Significance</vt:lpstr>
      <vt:lpstr>Significance cont.</vt:lpstr>
      <vt:lpstr>Project Objectives/Aims</vt:lpstr>
      <vt:lpstr>Empirical Literature</vt:lpstr>
      <vt:lpstr>Empirical Literature cont.</vt:lpstr>
      <vt:lpstr>Supporting Literature</vt:lpstr>
      <vt:lpstr>Theoretical/Conceptual Framework</vt:lpstr>
      <vt:lpstr>Evidence Based Practice Model</vt:lpstr>
      <vt:lpstr>The Iowa Model</vt:lpstr>
      <vt:lpstr>Project Methods</vt:lpstr>
      <vt:lpstr>PowerPoint Presentation</vt:lpstr>
      <vt:lpstr>Sample/Setting</vt:lpstr>
      <vt:lpstr>Ethical Considerations</vt:lpstr>
      <vt:lpstr>Research Variables</vt:lpstr>
      <vt:lpstr>Measurements</vt:lpstr>
      <vt:lpstr>Quantitative Data Analysis</vt:lpstr>
      <vt:lpstr>Results: Demographics Characteristics</vt:lpstr>
      <vt:lpstr>Results: Comparison of TSET scores</vt:lpstr>
      <vt:lpstr>Data Chart</vt:lpstr>
      <vt:lpstr>Discussion of findings</vt:lpstr>
      <vt:lpstr>Discussion of findings cont.</vt:lpstr>
      <vt:lpstr>Limitations</vt:lpstr>
      <vt:lpstr>Transferability</vt:lpstr>
      <vt:lpstr>Conclusion</vt:lpstr>
      <vt:lpstr>References</vt:lpstr>
      <vt:lpstr>Questions and Acknowledgements</vt:lpstr>
    </vt:vector>
  </TitlesOfParts>
  <Company>Regis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User</dc:creator>
  <cp:lastModifiedBy>Bruce Nsubuga</cp:lastModifiedBy>
  <cp:revision>65</cp:revision>
  <cp:lastPrinted>2020-05-16T16:23:13Z</cp:lastPrinted>
  <dcterms:created xsi:type="dcterms:W3CDTF">2015-06-22T17:39:47Z</dcterms:created>
  <dcterms:modified xsi:type="dcterms:W3CDTF">2025-04-10T16:35:55Z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0x010100915FA44F3D45034F9CD987B3EFBB2393</vt:lpwstr>
  </property>
</Properties>
</file>