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6858000" cy="9144000"/>
  <p:embeddedFontLst>
    <p:embeddedFont>
      <p:font typeface="Helvetica" panose="020B0604020202020204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391"/>
    <a:srgbClr val="EAA02C"/>
    <a:srgbClr val="778183"/>
    <a:srgbClr val="30383D"/>
    <a:srgbClr val="912434"/>
    <a:srgbClr val="73A514"/>
    <a:srgbClr val="8CD23C"/>
    <a:srgbClr val="5F5F5F"/>
    <a:srgbClr val="3333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897"/>
    <p:restoredTop sz="95814" autoAdjust="0"/>
  </p:normalViewPr>
  <p:slideViewPr>
    <p:cSldViewPr>
      <p:cViewPr varScale="1">
        <p:scale>
          <a:sx n="14" d="100"/>
          <a:sy n="14" d="100"/>
        </p:scale>
        <p:origin x="1516" y="28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fld id="{DC7FF369-15CD-4AE8-AD6F-0DD9E71D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3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C5E13FED-D575-44BD-985D-CE780F31FB99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5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FCB089F-6037-4808-A5EC-72605364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25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AF7A044-11FD-4E27-B513-0D458FB4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9214"/>
            <a:ext cx="9874956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1319214"/>
            <a:ext cx="29490811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4A8B09D-F957-4A06-AF1F-2E1E112D5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9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641C0E7-0C39-489E-BBEB-8384BC9D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3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11F452E-A8E4-4CE1-9655-29125E88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3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7681914"/>
            <a:ext cx="19682178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1914"/>
            <a:ext cx="19683589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F3D9962-47D2-455B-8692-003D5880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47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EC449C7-2544-4411-A6D9-A7181026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2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E03D6AC-E1AB-4462-989E-5A0865C2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3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ABF8EBA-EBC0-4AA1-85C3-834763B2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9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32F5167-8CBC-4FF1-941C-FB4C9DC0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26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5629D8C-964D-4531-AEEF-CACEBA47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2" y="29978350"/>
            <a:ext cx="1389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2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4703763">
              <a:defRPr sz="7200"/>
            </a:lvl1pPr>
          </a:lstStyle>
          <a:p>
            <a:pPr>
              <a:defRPr/>
            </a:pPr>
            <a:fld id="{7920789E-004F-4528-BD99-83C2E37E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371/journal.pone.0219971" TargetMode="External"/><Relationship Id="rId5" Type="http://schemas.openxmlformats.org/officeDocument/2006/relationships/hyperlink" Target="https://doi.org/10.3352/jeehp.2021.18.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487E43-CF95-4231-9CDC-BD811E9A1C1A}"/>
              </a:ext>
            </a:extLst>
          </p:cNvPr>
          <p:cNvGrpSpPr/>
          <p:nvPr/>
        </p:nvGrpSpPr>
        <p:grpSpPr>
          <a:xfrm>
            <a:off x="55580" y="32935"/>
            <a:ext cx="43891200" cy="6697529"/>
            <a:chOff x="-807201" y="-1688046"/>
            <a:chExt cx="43891200" cy="6697529"/>
          </a:xfrm>
        </p:grpSpPr>
        <p:sp>
          <p:nvSpPr>
            <p:cNvPr id="2050" name="Rectangle 6"/>
            <p:cNvSpPr>
              <a:spLocks noChangeArrowheads="1"/>
            </p:cNvSpPr>
            <p:nvPr/>
          </p:nvSpPr>
          <p:spPr bwMode="auto">
            <a:xfrm>
              <a:off x="-807201" y="-1688046"/>
              <a:ext cx="43891200" cy="6697529"/>
            </a:xfrm>
            <a:prstGeom prst="rect">
              <a:avLst/>
            </a:prstGeom>
            <a:solidFill>
              <a:srgbClr val="912434"/>
            </a:solidFill>
            <a:ln w="38100">
              <a:solidFill>
                <a:srgbClr val="912434"/>
              </a:solidFill>
              <a:miter lim="800000"/>
            </a:ln>
          </p:spPr>
          <p:txBody>
            <a:bodyPr lIns="137160" tIns="68580" rIns="137160" bIns="68580" anchor="ctr"/>
            <a:lstStyle>
              <a:defPPr>
                <a:defRPr kern="1200" smtId="4294967295"/>
              </a:defPPr>
            </a:lstStyle>
            <a:p>
              <a:pPr algn="ctr" defTabSz="4703763"/>
              <a:endParaRPr lang="en-US" sz="5400" b="1" dirty="0">
                <a:solidFill>
                  <a:schemeClr val="tx2"/>
                </a:solidFill>
                <a:latin typeface="Helvetica" pitchFamily="2" charset="0"/>
              </a:endParaRPr>
            </a:p>
          </p:txBody>
        </p:sp>
        <p:sp>
          <p:nvSpPr>
            <p:cNvPr id="380" name="Text Placeholder 5">
              <a:extLst>
                <a:ext uri="{FF2B5EF4-FFF2-40B4-BE49-F238E27FC236}">
                  <a16:creationId xmlns:a16="http://schemas.microsoft.com/office/drawing/2014/main" id="{4369D350-A6E8-4013-9E68-41D409BBBE5D}"/>
                </a:ext>
              </a:extLst>
            </p:cNvPr>
            <p:cNvSpPr txBox="1">
              <a:spLocks/>
            </p:cNvSpPr>
            <p:nvPr/>
          </p:nvSpPr>
          <p:spPr>
            <a:xfrm>
              <a:off x="1420761" y="571241"/>
              <a:ext cx="38785800" cy="180809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defPPr>
                <a:defRPr kern="1200" smtId="4294967295"/>
              </a:defPPr>
              <a:lvl1pPr marL="0" marR="0" indent="0" algn="l" defTabSz="378301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 sz="6000" kern="1200" baseline="0">
                  <a:solidFill>
                    <a:schemeClr val="tx2"/>
                  </a:solidFill>
                  <a:latin typeface="Franklin Gothic Heavy" pitchFamily="34" charset="0"/>
                  <a:ea typeface="+mn-ea"/>
                  <a:cs typeface="+mn-cs"/>
                </a:defRPr>
              </a:lvl1pPr>
              <a:lvl2pPr marL="1880543" indent="0" algn="l" defTabSz="3761086" rtl="0" eaLnBrk="1" latinLnBrk="0" hangingPunct="1">
                <a:spcBef>
                  <a:spcPct val="20000"/>
                </a:spcBef>
                <a:buFontTx/>
                <a:buNone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61086" indent="0" algn="l" defTabSz="3761086" rtl="0" eaLnBrk="1" latinLnBrk="0" hangingPunct="1">
                <a:spcBef>
                  <a:spcPct val="20000"/>
                </a:spcBef>
                <a:buFontTx/>
                <a:buNone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41629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2172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2988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3531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4074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4617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61086">
                <a:spcBef>
                  <a:spcPct val="20000"/>
                </a:spcBef>
                <a:defRPr/>
              </a:pPr>
              <a:endParaRPr lang="en-US" sz="72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381" name="Text Placeholder 5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>
            <a:spLocks/>
          </p:cNvSpPr>
          <p:nvPr/>
        </p:nvSpPr>
        <p:spPr>
          <a:xfrm>
            <a:off x="835742" y="3654888"/>
            <a:ext cx="1925466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Bruce Nsubuga, DNP(candidate), RN</a:t>
            </a:r>
          </a:p>
          <a:p>
            <a:pPr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Young School of Nursing | Regis College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54A1B-D607-49B2-A4D5-68EB6287478E}"/>
              </a:ext>
            </a:extLst>
          </p:cNvPr>
          <p:cNvSpPr txBox="1"/>
          <p:nvPr/>
        </p:nvSpPr>
        <p:spPr>
          <a:xfrm>
            <a:off x="381000" y="8458199"/>
            <a:ext cx="105918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train psychiatric registered mental health nurses on culturally competence.</a:t>
            </a:r>
          </a:p>
          <a:p>
            <a:pPr lvl="0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boost their levels of cultural competence. </a:t>
            </a:r>
          </a:p>
          <a:p>
            <a:pPr lvl="0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assess nurse confidence levels.</a:t>
            </a:r>
          </a:p>
          <a:p>
            <a:pPr lvl="0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create a cultural competence educational intervention.</a:t>
            </a:r>
          </a:p>
          <a:p>
            <a:pPr lvl="0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share the findings with the stakeholders.</a:t>
            </a:r>
          </a:p>
          <a:p>
            <a:pPr defTabSz="4389438" eaLnBrk="0" hangingPunct="0">
              <a:lnSpc>
                <a:spcPct val="95000"/>
              </a:lnSpc>
            </a:pPr>
            <a:endParaRPr lang="en-US" sz="40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441297-FF79-4C77-BAC7-EA1FEB90C6FB}"/>
              </a:ext>
            </a:extLst>
          </p:cNvPr>
          <p:cNvSpPr txBox="1"/>
          <p:nvPr/>
        </p:nvSpPr>
        <p:spPr>
          <a:xfrm>
            <a:off x="12441728" y="7690702"/>
            <a:ext cx="2059491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defTabSz="612775" eaLnBrk="0" hangingPunct="0">
              <a:lnSpc>
                <a:spcPct val="95000"/>
              </a:lnSpc>
            </a:pPr>
            <a:endParaRPr lang="en-US" sz="3600" dirty="0">
              <a:latin typeface="Helvetica" pitchFamily="2" charset="0"/>
            </a:endParaRPr>
          </a:p>
          <a:p>
            <a:pPr defTabSz="612775" eaLnBrk="0" hangingPunct="0">
              <a:lnSpc>
                <a:spcPct val="95000"/>
              </a:lnSpc>
            </a:pPr>
            <a:r>
              <a:rPr lang="en-US" sz="3600" dirty="0">
                <a:latin typeface="Helvetica" pitchFamily="2" charset="0"/>
              </a:rPr>
              <a:t> </a:t>
            </a:r>
          </a:p>
          <a:p>
            <a:r>
              <a:rPr lang="en-US" sz="5400" dirty="0">
                <a:solidFill>
                  <a:srgbClr val="FF000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the theory and EBP graphic here!!!</a:t>
            </a:r>
          </a:p>
        </p:txBody>
      </p:sp>
      <p:sp>
        <p:nvSpPr>
          <p:cNvPr id="379" name="Rectangle 10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0" y="6868641"/>
            <a:ext cx="11416066" cy="1146849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PURPOSE</a:t>
            </a:r>
          </a:p>
        </p:txBody>
      </p:sp>
      <p:sp>
        <p:nvSpPr>
          <p:cNvPr id="383" name="Rectangle 10">
            <a:extLst>
              <a:ext uri="{FF2B5EF4-FFF2-40B4-BE49-F238E27FC236}">
                <a16:creationId xmlns:a16="http://schemas.microsoft.com/office/drawing/2014/main" id="{260CDAC7-9B7B-48F0-8B37-AF26537B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3" y="19730650"/>
            <a:ext cx="11833484" cy="1298885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PROCESS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ADCCE40-75A3-48DC-BBE9-40643973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84" y="11508224"/>
            <a:ext cx="11416066" cy="1245082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A44C3-4396-8C4A-8485-6296993CEB23}"/>
              </a:ext>
            </a:extLst>
          </p:cNvPr>
          <p:cNvSpPr txBox="1"/>
          <p:nvPr/>
        </p:nvSpPr>
        <p:spPr>
          <a:xfrm>
            <a:off x="29804888" y="4169454"/>
            <a:ext cx="1371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Weston, Massachusetts | regiscollege.edu 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6A9D6024-82D9-7F4D-92C8-488C0DD2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03720"/>
            <a:ext cx="43946780" cy="843528"/>
          </a:xfrm>
          <a:prstGeom prst="rect">
            <a:avLst/>
          </a:prstGeom>
          <a:solidFill>
            <a:srgbClr val="912434"/>
          </a:solidFill>
          <a:ln w="38100">
            <a:solidFill>
              <a:srgbClr val="912434"/>
            </a:solidFill>
            <a:miter lim="800000"/>
          </a:ln>
        </p:spPr>
        <p:txBody>
          <a:bodyPr lIns="137160" tIns="68580" rIns="137160" bIns="68580" anchor="ctr"/>
          <a:lstStyle>
            <a:defPPr>
              <a:defRPr kern="1200" smtId="4294967295"/>
            </a:defPPr>
          </a:lstStyle>
          <a:p>
            <a:pPr algn="ctr" defTabSz="4703763"/>
            <a:endParaRPr lang="en-US" sz="5400" b="1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AC7AAE-F85D-4C98-B0A3-B0A553D5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4136"/>
            <a:ext cx="13908554" cy="6319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94E08-35D0-4A13-8E4E-21FBC871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434354"/>
            <a:ext cx="14943824" cy="7643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281103-447D-4DD1-9876-60BD320D5047}"/>
              </a:ext>
            </a:extLst>
          </p:cNvPr>
          <p:cNvSpPr/>
          <p:nvPr/>
        </p:nvSpPr>
        <p:spPr>
          <a:xfrm>
            <a:off x="36235766" y="9189455"/>
            <a:ext cx="65144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Increased levels of cultural competence and confidence.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Increased nurses’  cultural awareness, knowledge, and skills.</a:t>
            </a:r>
          </a:p>
          <a:p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EFDD027-1628-472D-B316-6AF6BCE9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3238" y="7155473"/>
            <a:ext cx="6514454" cy="1605155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INTENDED OUTCOMES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83D4468-6C4B-4034-B1D0-5151A4D67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5349" y="7029365"/>
            <a:ext cx="9831028" cy="1046164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Plan and Procedures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1A57A-4D96-4A88-8A58-182C13D56EFB}"/>
              </a:ext>
            </a:extLst>
          </p:cNvPr>
          <p:cNvSpPr txBox="1"/>
          <p:nvPr/>
        </p:nvSpPr>
        <p:spPr>
          <a:xfrm>
            <a:off x="25070592" y="8358875"/>
            <a:ext cx="9485526" cy="1794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Familiarize with Qualtrics to collect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Send invitation link via Qualtrics, inviting participants.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Once the participants sign the informed consent, the data will be stored in Qualtrics.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will be deidentified once the participants sign informed consent and each participant will receive a numerical code in Qualtrics.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Participants will then complete the demographic survey.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Pre- and post-survey will be conducted using Vancouver cultural competence self-assessment checklist.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Create the educational intervention based on Leininger power point.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Obtain external site permission.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Obtain permission to use instrument the Vancouver cultural competence self-assessment checklist and confidence scale.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Create open-ended questions for the nurses about their feelings.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Become familiar with </a:t>
            </a:r>
            <a:r>
              <a:rPr lang="en-US" sz="4000" dirty="0" err="1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Intellectus</a:t>
            </a: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Statistics and secure a Statistician consult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E4B08FDD-FA19-43EE-B889-A56C8CE0E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5831" y="26034476"/>
            <a:ext cx="10137060" cy="1195761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Evaluation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0DAD8-BAF3-4CE3-853E-D9E75FF51679}"/>
              </a:ext>
            </a:extLst>
          </p:cNvPr>
          <p:cNvSpPr txBox="1"/>
          <p:nvPr/>
        </p:nvSpPr>
        <p:spPr>
          <a:xfrm>
            <a:off x="23758488" y="27518382"/>
            <a:ext cx="101370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Use a paired t-test to assess pre- and post- intervention scores.</a:t>
            </a:r>
          </a:p>
          <a:p>
            <a:endParaRPr lang="en-US" sz="40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Disseminate the findings to stakeholders and the organization.</a:t>
            </a:r>
          </a:p>
          <a:p>
            <a:endParaRPr lang="en-US" sz="40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D8B1172-85E9-4027-B84A-09E7B30A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6216" y="13681711"/>
            <a:ext cx="8001000" cy="1346259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References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5FEE89-EC58-4DA2-ABEC-163859B2A93B}"/>
              </a:ext>
            </a:extLst>
          </p:cNvPr>
          <p:cNvSpPr txBox="1"/>
          <p:nvPr/>
        </p:nvSpPr>
        <p:spPr>
          <a:xfrm>
            <a:off x="34963136" y="15316115"/>
            <a:ext cx="8001000" cy="1825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Arruzza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, E., &amp; Chau, M. (2021). The effectiveness of cultural competence education in enhancing knowledge acquisition, performance, attitudes, and student satisfaction among undergraduate health science students: A scoping review. </a:t>
            </a:r>
            <a:r>
              <a:rPr lang="en-US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Journal of Educational Evaluation for Health Professions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3600" u="sng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https://doi.org/10.3352/jeehp.2021.18.3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Dang, D., </a:t>
            </a:r>
            <a:r>
              <a:rPr lang="en-US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Dearholt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, S., Bissett, K., </a:t>
            </a:r>
            <a:r>
              <a:rPr lang="en-US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Ascenzi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, J., &amp; Whalen, M. (2022). </a:t>
            </a:r>
            <a:r>
              <a:rPr lang="en-US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Johns Hopkins evidence-based practice for nurses and healthcare professionals: Model and guidelines.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4th ed. Sigma Theta Tau International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Handtke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, O., </a:t>
            </a:r>
            <a:r>
              <a:rPr lang="en-US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Schilgen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, B., &amp; </a:t>
            </a:r>
            <a:r>
              <a:rPr lang="en-US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Mösko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, M. (2019). Culturally competent healthcare – A scoping review of strategies implemented in healthcare organizations and a model of culturally competent healthcare provision. </a:t>
            </a:r>
            <a:r>
              <a:rPr lang="en-US" sz="36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PLoS</a:t>
            </a:r>
            <a:r>
              <a:rPr lang="en-US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 ONE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(7). </a:t>
            </a:r>
            <a:r>
              <a:rPr lang="en-US" sz="3600" u="sng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https://doi.org/10.1371/journal.pone.0219971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6000" dirty="0">
                <a:solidFill>
                  <a:srgbClr val="FF0000"/>
                </a:solidFill>
              </a:rPr>
              <a:t>USE a QR code!!!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40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5D086-B57F-4E15-9825-F77C8A1BCE34}"/>
              </a:ext>
            </a:extLst>
          </p:cNvPr>
          <p:cNvSpPr txBox="1"/>
          <p:nvPr/>
        </p:nvSpPr>
        <p:spPr>
          <a:xfrm>
            <a:off x="4015701" y="30776880"/>
            <a:ext cx="5504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(Dang et al., 2022)</a:t>
            </a:r>
          </a:p>
          <a:p>
            <a:endParaRPr lang="en-US" sz="40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A60461-D367-4281-9000-1D6B75833781}"/>
              </a:ext>
            </a:extLst>
          </p:cNvPr>
          <p:cNvSpPr txBox="1"/>
          <p:nvPr/>
        </p:nvSpPr>
        <p:spPr>
          <a:xfrm>
            <a:off x="190073" y="29460872"/>
            <a:ext cx="11459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4000" dirty="0" err="1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Arruzza</a:t>
            </a: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&amp; Chau, 2021; </a:t>
            </a:r>
            <a:r>
              <a:rPr lang="en-US" sz="4000" dirty="0" err="1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Handtke</a:t>
            </a:r>
            <a:r>
              <a:rPr lang="en-US" sz="40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et al., 2019)</a:t>
            </a:r>
          </a:p>
          <a:p>
            <a:endParaRPr lang="en-US" sz="40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19B042D5-15AE-4A6D-83A4-DF68D678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842" y="19971395"/>
            <a:ext cx="7736758" cy="1323439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Plan For Data Collection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A2ECB-53F7-442A-A190-9092AD06F6DB}"/>
              </a:ext>
            </a:extLst>
          </p:cNvPr>
          <p:cNvSpPr/>
          <p:nvPr/>
        </p:nvSpPr>
        <p:spPr>
          <a:xfrm>
            <a:off x="15351842" y="22085120"/>
            <a:ext cx="840664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PI will collect data in Qualtrics software. 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Participants will get access to informed consent and after they agree to participate they will be deidentified and granted random numerical value.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Data will be collected in May of 2025.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Only the PI and project chair will have access to the data in a password protected computer.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Data will be stored for three years and then destroyed.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8E617C-9E43-5224-1232-87936F19E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75" y="338103"/>
            <a:ext cx="277325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  <a:ea typeface="Times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72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  <a:ea typeface="Times" charset="0"/>
                <a:cs typeface="Times New Roman" panose="02020603050405020304" pitchFamily="18" charset="0"/>
              </a:rPr>
              <a:t>Implementation of a </a:t>
            </a:r>
            <a:r>
              <a:rPr kumimoji="0" lang="en-US" altLang="en-US" sz="7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  <a:ea typeface="Times" charset="0"/>
                <a:cs typeface="Times New Roman" panose="02020603050405020304" pitchFamily="18" charset="0"/>
              </a:rPr>
              <a:t>Cultural Competence Educational Intervention for Nurses in a Psychiatric Mental Health Setting</a:t>
            </a:r>
            <a:endParaRPr kumimoji="0" lang="en-US" altLang="en-US" sz="9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442DEE-9FC6-7F57-D49A-CBBDF0635A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275" y="589649"/>
            <a:ext cx="13712050" cy="30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271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Default Desig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523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</vt:lpstr>
      <vt:lpstr>Arial</vt:lpstr>
      <vt:lpstr>Wingdings</vt:lpstr>
      <vt:lpstr>Default Design</vt:lpstr>
      <vt:lpstr>PowerPoint Presentation</vt:lpstr>
    </vt:vector>
  </TitlesOfParts>
  <Manager/>
  <Company>Graphicsland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User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Bruce Nsubuga</cp:lastModifiedBy>
  <cp:revision>138</cp:revision>
  <dcterms:modified xsi:type="dcterms:W3CDTF">2025-04-23T01:01:49Z</dcterms:modified>
  <cp:category>science research poster</cp:category>
</cp:coreProperties>
</file>