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7010400" cy="9296400"/>
  <p:embeddedFontLst>
    <p:embeddedFont>
      <p:font typeface="Helvetica" panose="020B060402020202020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2FC"/>
    <a:srgbClr val="D5ADA7"/>
    <a:srgbClr val="C897AB"/>
    <a:srgbClr val="BBF1EF"/>
    <a:srgbClr val="2E7391"/>
    <a:srgbClr val="EAA02C"/>
    <a:srgbClr val="778183"/>
    <a:srgbClr val="30383D"/>
    <a:srgbClr val="912434"/>
    <a:srgbClr val="73A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897" autoAdjust="0"/>
    <p:restoredTop sz="90476" autoAdjust="0"/>
  </p:normalViewPr>
  <p:slideViewPr>
    <p:cSldViewPr>
      <p:cViewPr varScale="1">
        <p:scale>
          <a:sx n="14" d="100"/>
          <a:sy n="14" d="100"/>
        </p:scale>
        <p:origin x="1516" y="28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fld id="{DC7FF369-15CD-4AE8-AD6F-0DD9E71D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3100">
                <a:solidFill>
                  <a:schemeClr val="tx1"/>
                </a:solidFill>
                <a:latin typeface="Arial"/>
              </a:defRPr>
            </a:lvl1pPr>
            <a:lvl2pPr marL="757066" indent="-291179" eaLnBrk="0" hangingPunct="0">
              <a:defRPr sz="3100">
                <a:solidFill>
                  <a:schemeClr val="tx1"/>
                </a:solidFill>
                <a:latin typeface="Arial"/>
              </a:defRPr>
            </a:lvl2pPr>
            <a:lvl3pPr marL="1164717" indent="-232943" eaLnBrk="0" hangingPunct="0">
              <a:defRPr sz="3100">
                <a:solidFill>
                  <a:schemeClr val="tx1"/>
                </a:solidFill>
                <a:latin typeface="Arial"/>
              </a:defRPr>
            </a:lvl3pPr>
            <a:lvl4pPr marL="1630604" indent="-232943" eaLnBrk="0" hangingPunct="0">
              <a:defRPr sz="3100">
                <a:solidFill>
                  <a:schemeClr val="tx1"/>
                </a:solidFill>
                <a:latin typeface="Arial"/>
              </a:defRPr>
            </a:lvl4pPr>
            <a:lvl5pPr marL="2096491" indent="-232943" eaLnBrk="0" hangingPunct="0">
              <a:defRPr sz="3100">
                <a:solidFill>
                  <a:schemeClr val="tx1"/>
                </a:solidFill>
                <a:latin typeface="Arial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C5E13FED-D575-44BD-985D-CE780F31FB9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7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FCB089F-6037-4808-A5EC-72605364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25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AF7A044-11FD-4E27-B513-0D458FB4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9214"/>
            <a:ext cx="9874956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1319214"/>
            <a:ext cx="29490811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4A8B09D-F957-4A06-AF1F-2E1E112D5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9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641C0E7-0C39-489E-BBEB-8384BC9D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3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11F452E-A8E4-4CE1-9655-29125E88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3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7681914"/>
            <a:ext cx="19682178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1914"/>
            <a:ext cx="19683589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F3D9962-47D2-455B-8692-003D5880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47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EC449C7-2544-4411-A6D9-A7181026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2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E03D6AC-E1AB-4462-989E-5A0865C2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3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ABF8EBA-EBC0-4AA1-85C3-834763B2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9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32F5167-8CBC-4FF1-941C-FB4C9DC0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26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5629D8C-964D-4531-AEEF-CACEBA47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2" y="29978350"/>
            <a:ext cx="1389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2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4703763">
              <a:defRPr sz="7200"/>
            </a:lvl1pPr>
          </a:lstStyle>
          <a:p>
            <a:pPr>
              <a:defRPr/>
            </a:pPr>
            <a:fld id="{7920789E-004F-4528-BD99-83C2E37E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4/relationships/chartEx" Target="../charts/chartEx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487E43-CF95-4231-9CDC-BD811E9A1C1A}"/>
              </a:ext>
            </a:extLst>
          </p:cNvPr>
          <p:cNvGrpSpPr/>
          <p:nvPr/>
        </p:nvGrpSpPr>
        <p:grpSpPr>
          <a:xfrm>
            <a:off x="-71623" y="-397022"/>
            <a:ext cx="43891200" cy="7059594"/>
            <a:chOff x="-98662" y="-588084"/>
            <a:chExt cx="43891200" cy="6697529"/>
          </a:xfrm>
        </p:grpSpPr>
        <p:sp>
          <p:nvSpPr>
            <p:cNvPr id="2050" name="Rectangle 6"/>
            <p:cNvSpPr>
              <a:spLocks noChangeArrowheads="1"/>
            </p:cNvSpPr>
            <p:nvPr/>
          </p:nvSpPr>
          <p:spPr bwMode="auto">
            <a:xfrm>
              <a:off x="-98662" y="-588084"/>
              <a:ext cx="43891200" cy="6697529"/>
            </a:xfrm>
            <a:prstGeom prst="rect">
              <a:avLst/>
            </a:prstGeom>
            <a:solidFill>
              <a:srgbClr val="912434"/>
            </a:solidFill>
            <a:ln w="38100">
              <a:solidFill>
                <a:srgbClr val="912434"/>
              </a:solidFill>
              <a:miter lim="800000"/>
            </a:ln>
          </p:spPr>
          <p:txBody>
            <a:bodyPr lIns="137160" tIns="68580" rIns="137160" bIns="68580" anchor="ctr"/>
            <a:lstStyle>
              <a:defPPr>
                <a:defRPr kern="1200" smtId="4294967295"/>
              </a:defPPr>
            </a:lstStyle>
            <a:p>
              <a:pPr algn="l" defTabSz="4703763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54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380" name="Text Placeholder 5">
              <a:extLst>
                <a:ext uri="{FF2B5EF4-FFF2-40B4-BE49-F238E27FC236}">
                  <a16:creationId xmlns:a16="http://schemas.microsoft.com/office/drawing/2014/main" id="{4369D350-A6E8-4013-9E68-41D409BBBE5D}"/>
                </a:ext>
              </a:extLst>
            </p:cNvPr>
            <p:cNvSpPr txBox="1">
              <a:spLocks/>
            </p:cNvSpPr>
            <p:nvPr/>
          </p:nvSpPr>
          <p:spPr>
            <a:xfrm>
              <a:off x="54016" y="-490745"/>
              <a:ext cx="31537367" cy="641638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defPPr>
                <a:defRPr kern="1200" smtId="4294967295"/>
              </a:defPPr>
              <a:lvl1pPr marL="0" marR="0" indent="0" algn="l" defTabSz="378301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 sz="6000" kern="1200" baseline="0">
                  <a:solidFill>
                    <a:schemeClr val="tx2"/>
                  </a:solidFill>
                  <a:latin typeface="Franklin Gothic Heavy" pitchFamily="34" charset="0"/>
                  <a:ea typeface="+mn-ea"/>
                  <a:cs typeface="+mn-cs"/>
                </a:defRPr>
              </a:lvl1pPr>
              <a:lvl2pPr marL="1880543" indent="0" algn="l" defTabSz="3761086" rtl="0" eaLnBrk="1" latinLnBrk="0" hangingPunct="1">
                <a:spcBef>
                  <a:spcPct val="20000"/>
                </a:spcBef>
                <a:buFontTx/>
                <a:buNone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61086" indent="0" algn="l" defTabSz="3761086" rtl="0" eaLnBrk="1" latinLnBrk="0" hangingPunct="1">
                <a:spcBef>
                  <a:spcPct val="20000"/>
                </a:spcBef>
                <a:buFontTx/>
                <a:buNone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41629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2172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2988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3531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4074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4617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/>
              <a:r>
                <a:rPr lang="en-US" sz="7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Providing an Educational Intervention Aimed at Improving</a:t>
              </a:r>
              <a:r>
                <a:rPr lang="en-US" sz="7200" dirty="0">
                  <a:solidFill>
                    <a:schemeClr val="bg1"/>
                  </a:solidFill>
                  <a:latin typeface="Arial" panose="020B0604020202020204" pitchFamily="34" charset="0"/>
                  <a:ea typeface="Times" panose="02020603050405020304" pitchFamily="18" charset="0"/>
                </a:rPr>
                <a:t> </a:t>
              </a:r>
              <a:r>
                <a:rPr lang="en-US" sz="7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Undergraduate Nursing Student Readiness for Practice and Self-Efficacy in Clinical Judgment Prior to Graduation</a:t>
              </a:r>
            </a:p>
            <a:p>
              <a:pPr marL="0" marR="0"/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/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Deborah Delaney-Mullett DNP(c), MSN, BSHSA, RN</a:t>
              </a:r>
              <a:endParaRPr lang="en-US" sz="5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/>
              <a:r>
                <a:rPr lang="en-US" sz="5400" dirty="0">
                  <a:solidFill>
                    <a:schemeClr val="bg1"/>
                  </a:solidFill>
                  <a:latin typeface="Helvetica" pitchFamily="2" charset="0"/>
                </a:rPr>
                <a:t>Young School of Nursing Regis College</a:t>
              </a:r>
              <a:endParaRPr lang="en-US" sz="90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5F54A1B-D607-49B2-A4D5-68EB6287478E}"/>
              </a:ext>
            </a:extLst>
          </p:cNvPr>
          <p:cNvSpPr txBox="1"/>
          <p:nvPr/>
        </p:nvSpPr>
        <p:spPr>
          <a:xfrm>
            <a:off x="53959" y="7645282"/>
            <a:ext cx="10543958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aim of this project is to determine if there is a statistically significant change in the senior undergraduate nursing student’s perception of readiness for practice and self-efficacy in clinical judgment following an educational intervention case study of a deteriorating patient.</a:t>
            </a:r>
          </a:p>
        </p:txBody>
      </p:sp>
      <p:sp>
        <p:nvSpPr>
          <p:cNvPr id="379" name="Rectangle 10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64" y="6791965"/>
            <a:ext cx="10128260" cy="873301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PURPOSE</a:t>
            </a:r>
          </a:p>
        </p:txBody>
      </p:sp>
      <p:sp>
        <p:nvSpPr>
          <p:cNvPr id="383" name="Rectangle 10">
            <a:extLst>
              <a:ext uri="{FF2B5EF4-FFF2-40B4-BE49-F238E27FC236}">
                <a16:creationId xmlns:a16="http://schemas.microsoft.com/office/drawing/2014/main" id="{260CDAC7-9B7B-48F0-8B37-AF26537B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849" y="6701975"/>
            <a:ext cx="17410328" cy="1385215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THEORETICAL FRAMEWORK  EVIDENCE-BASED PRACTICE MODEL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ADCCE40-75A3-48DC-BBE9-40643973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" y="13887606"/>
            <a:ext cx="10030738" cy="758011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BACKGROUND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9A3EBA6-3A1B-49EA-A318-7E74A97F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4189" y="30411720"/>
            <a:ext cx="4876800" cy="873301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References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833C7F7A-9682-0B4D-ABFA-ABE0B4F9B48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76940119"/>
                  </p:ext>
                </p:extLst>
              </p:nvPr>
            </p:nvGraphicFramePr>
            <p:xfrm>
              <a:off x="11633200" y="10661779"/>
              <a:ext cx="8858549" cy="47070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833C7F7A-9682-0B4D-ABFA-ABE0B4F9B4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33200" y="10661779"/>
                <a:ext cx="8858549" cy="4707044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6">
            <a:extLst>
              <a:ext uri="{FF2B5EF4-FFF2-40B4-BE49-F238E27FC236}">
                <a16:creationId xmlns:a16="http://schemas.microsoft.com/office/drawing/2014/main" id="{6A9D6024-82D9-7F4D-92C8-488C0DD2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5602" y="32126721"/>
            <a:ext cx="43946780" cy="843528"/>
          </a:xfrm>
          <a:prstGeom prst="rect">
            <a:avLst/>
          </a:prstGeom>
          <a:solidFill>
            <a:srgbClr val="912434"/>
          </a:solidFill>
          <a:ln w="38100">
            <a:solidFill>
              <a:srgbClr val="912434"/>
            </a:solidFill>
            <a:miter lim="800000"/>
          </a:ln>
        </p:spPr>
        <p:txBody>
          <a:bodyPr lIns="137160" tIns="68580" rIns="137160" bIns="68580" anchor="ctr"/>
          <a:lstStyle>
            <a:defPPr>
              <a:defRPr kern="1200" smtId="4294967295"/>
            </a:defPPr>
          </a:lstStyle>
          <a:p>
            <a:pPr algn="ctr" defTabSz="4703763"/>
            <a:endParaRPr lang="en-US" sz="5400" b="1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F68850B2-D5D2-07DC-4DE2-1D2C3016E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769" y="9725066"/>
            <a:ext cx="7801666" cy="8169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22A6DA-272A-6F9B-BCC1-DE147FB83F8C}"/>
              </a:ext>
            </a:extLst>
          </p:cNvPr>
          <p:cNvSpPr txBox="1"/>
          <p:nvPr/>
        </p:nvSpPr>
        <p:spPr>
          <a:xfrm>
            <a:off x="10533454" y="8184092"/>
            <a:ext cx="8989733" cy="1323439"/>
          </a:xfrm>
          <a:prstGeom prst="rect">
            <a:avLst/>
          </a:prstGeom>
          <a:solidFill>
            <a:srgbClr val="D5AD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CONCEPT MODEL OF READINESS FOR PRACTICE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873C186-89FF-789F-0FAB-E2F218EE5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" y="9800171"/>
            <a:ext cx="10217913" cy="950177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F404A7-A549-AEC7-8DF8-D551D474828A}"/>
              </a:ext>
            </a:extLst>
          </p:cNvPr>
          <p:cNvSpPr txBox="1"/>
          <p:nvPr/>
        </p:nvSpPr>
        <p:spPr>
          <a:xfrm>
            <a:off x="81055" y="10661779"/>
            <a:ext cx="10155146" cy="31085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graduate nurses who are unable to demonstrate critical thinking skills or apply clinical judgment skills to changing patient conditions create an academic-practice gap, placing the quality of care and patient safety at risk (Africa &amp; Skinner 2020). Nurses who are better prepared, have better skills around critical thinking, which is necessary to meet clinical judgment competency  and apply evidence-based practices.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46EE65-A117-6BAF-5E88-556ABDF478FE}"/>
              </a:ext>
            </a:extLst>
          </p:cNvPr>
          <p:cNvSpPr txBox="1"/>
          <p:nvPr/>
        </p:nvSpPr>
        <p:spPr>
          <a:xfrm>
            <a:off x="635000" y="14859000"/>
            <a:ext cx="944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1DF0EBBC-0949-9165-E05A-5E86F21C4973}"/>
              </a:ext>
            </a:extLst>
          </p:cNvPr>
          <p:cNvSpPr txBox="1"/>
          <p:nvPr/>
        </p:nvSpPr>
        <p:spPr>
          <a:xfrm>
            <a:off x="0" y="14689313"/>
            <a:ext cx="10212473" cy="10802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Readiness for practice 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 the shared responsibility of faculty, educational institution, students, nurse managers, clinical preceptors, and stakeholders of the organizations employing the new graduate nurse (Rusch, et al. 2019). </a:t>
            </a:r>
            <a:r>
              <a:rPr lang="en-US" sz="3200" b="1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Poorly defined definition 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of readiness for practice.</a:t>
            </a:r>
          </a:p>
          <a:p>
            <a:r>
              <a:rPr lang="en-US" sz="3200" b="1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Disparity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between deans and directors (90%), faculty, nurse leaders (10%), and clinical preceptors, and new graduate nurses (Spector et al, 2015)</a:t>
            </a:r>
          </a:p>
          <a:p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Unprepared new graduate nurse impact on patient safety and quality of care (Houston et al. 2018, Rusch et al. 2018).</a:t>
            </a:r>
          </a:p>
          <a:p>
            <a:r>
              <a:rPr lang="en-US" sz="3200" b="1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Registered Nurse turnover rate 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 2021 is reported at 22.5% with the average cost of turnover for a bedside Registered Nurse to be more than $52,350 (Coleman, 2023).</a:t>
            </a:r>
          </a:p>
          <a:p>
            <a:r>
              <a:rPr lang="en-US" sz="3200" b="1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Labor costs 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$6.6-10.5million per institution to replace nurses</a:t>
            </a:r>
          </a:p>
          <a:p>
            <a:r>
              <a:rPr lang="en-US" sz="3200" b="1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Accountability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is difficult to determine because of the ill-defined characteristics of the concept of readiness for practice (Mirza et al. 2019).  </a:t>
            </a:r>
          </a:p>
        </p:txBody>
      </p:sp>
      <p:sp>
        <p:nvSpPr>
          <p:cNvPr id="2063" name="Rectangle 10">
            <a:extLst>
              <a:ext uri="{FF2B5EF4-FFF2-40B4-BE49-F238E27FC236}">
                <a16:creationId xmlns:a16="http://schemas.microsoft.com/office/drawing/2014/main" id="{A969F306-1952-E1AA-0783-59C239AC9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2507" y="6753781"/>
            <a:ext cx="15974734" cy="1231406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endParaRPr lang="en-US" sz="4000" b="1" dirty="0">
              <a:solidFill>
                <a:schemeClr val="bg1"/>
              </a:solidFill>
              <a:latin typeface="Helvetica" pitchFamily="2" charset="0"/>
            </a:endParaRPr>
          </a:p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METHODOLOGY</a:t>
            </a:r>
          </a:p>
          <a:p>
            <a:pPr defTabSz="4702588">
              <a:defRPr/>
            </a:pPr>
            <a:endParaRPr lang="en-US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A185D395-1B87-A845-6E22-0BFEF3D09C8C}"/>
              </a:ext>
            </a:extLst>
          </p:cNvPr>
          <p:cNvSpPr txBox="1"/>
          <p:nvPr/>
        </p:nvSpPr>
        <p:spPr>
          <a:xfrm>
            <a:off x="27926879" y="8055651"/>
            <a:ext cx="15892698" cy="4524315"/>
          </a:xfrm>
          <a:prstGeom prst="rect">
            <a:avLst/>
          </a:prstGeom>
          <a:solidFill>
            <a:srgbClr val="BBF1E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Design: 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Mixed method design.</a:t>
            </a:r>
          </a:p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Sample: 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Undergraduate senior nursing students.</a:t>
            </a:r>
          </a:p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Setting: 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Associate Degree Program in the Southeast.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Instruments:</a:t>
            </a:r>
          </a:p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1.  Demographic Survey </a:t>
            </a:r>
          </a:p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2.  Casey-Fink Readiness for Practice Survey</a:t>
            </a:r>
          </a:p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3.  Evidence-Based Nursing Practice Self-Efficacy Scale</a:t>
            </a:r>
          </a:p>
          <a:p>
            <a:pPr marL="742950" indent="-742950">
              <a:buAutoNum type="arabicPeriod" startAt="4"/>
            </a:pP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Four open-ended questions</a:t>
            </a:r>
          </a:p>
        </p:txBody>
      </p:sp>
      <p:sp>
        <p:nvSpPr>
          <p:cNvPr id="2069" name="Rectangle 10">
            <a:extLst>
              <a:ext uri="{FF2B5EF4-FFF2-40B4-BE49-F238E27FC236}">
                <a16:creationId xmlns:a16="http://schemas.microsoft.com/office/drawing/2014/main" id="{7F35D0C8-6D15-31EF-F859-38C2BDC5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917" y="18081110"/>
            <a:ext cx="16586787" cy="1115847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QUANTITATIVE DATA ANALYSIS</a:t>
            </a:r>
          </a:p>
        </p:txBody>
      </p:sp>
      <p:sp>
        <p:nvSpPr>
          <p:cNvPr id="2070" name="Rectangle 10">
            <a:extLst>
              <a:ext uri="{FF2B5EF4-FFF2-40B4-BE49-F238E27FC236}">
                <a16:creationId xmlns:a16="http://schemas.microsoft.com/office/drawing/2014/main" id="{74507C1D-D591-1261-16F1-537B4027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0291" y="12647899"/>
            <a:ext cx="16060041" cy="1200328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QUALITATIVE THEMATIC ANALYSIS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72" name="Rectangle 10">
            <a:extLst>
              <a:ext uri="{FF2B5EF4-FFF2-40B4-BE49-F238E27FC236}">
                <a16:creationId xmlns:a16="http://schemas.microsoft.com/office/drawing/2014/main" id="{D50D0F6E-5BF1-DCB6-264B-D91215F6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028" y="24951630"/>
            <a:ext cx="15964866" cy="1409410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NEXT STEPS</a:t>
            </a:r>
          </a:p>
        </p:txBody>
      </p:sp>
      <p:sp>
        <p:nvSpPr>
          <p:cNvPr id="2073" name="Rectangle 10">
            <a:extLst>
              <a:ext uri="{FF2B5EF4-FFF2-40B4-BE49-F238E27FC236}">
                <a16:creationId xmlns:a16="http://schemas.microsoft.com/office/drawing/2014/main" id="{1EB6620B-BBA2-ABDA-56AF-71D3BB90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7201" y="18250291"/>
            <a:ext cx="16028693" cy="1583263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endParaRPr lang="en-US" sz="4000" b="1" dirty="0">
              <a:solidFill>
                <a:schemeClr val="bg1"/>
              </a:solidFill>
              <a:latin typeface="Helvetica" pitchFamily="2" charset="0"/>
            </a:endParaRPr>
          </a:p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SIGNIFICANCE</a:t>
            </a:r>
          </a:p>
          <a:p>
            <a:pPr defTabSz="4702588">
              <a:defRPr/>
            </a:pPr>
            <a:endParaRPr lang="en-US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74" name="Rectangle 10">
            <a:extLst>
              <a:ext uri="{FF2B5EF4-FFF2-40B4-BE49-F238E27FC236}">
                <a16:creationId xmlns:a16="http://schemas.microsoft.com/office/drawing/2014/main" id="{4C23869A-A2A3-A9AA-3F29-3C7233B6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873" y="24992429"/>
            <a:ext cx="10030738" cy="894460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CLINICAL PRACTICE QUESTION</a:t>
            </a:r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406FB070-8E21-7513-84D4-FAB9C782FA12}"/>
              </a:ext>
            </a:extLst>
          </p:cNvPr>
          <p:cNvSpPr txBox="1"/>
          <p:nvPr/>
        </p:nvSpPr>
        <p:spPr>
          <a:xfrm>
            <a:off x="27971028" y="19818624"/>
            <a:ext cx="15964866" cy="5078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Nursing Education:  </a:t>
            </a:r>
            <a:r>
              <a:rPr lang="en-US" sz="3600" dirty="0"/>
              <a:t>Compare findings to current literature.</a:t>
            </a:r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Nursing Practice:  </a:t>
            </a:r>
            <a:r>
              <a:rPr lang="en-US" sz="3600" dirty="0"/>
              <a:t>add to knowledge elements of practice readiness,</a:t>
            </a:r>
          </a:p>
          <a:p>
            <a:r>
              <a:rPr lang="en-US" sz="3600" dirty="0"/>
              <a:t>design evaluation/measurement tools. Monitor quality and patient safety initiatives.</a:t>
            </a:r>
          </a:p>
          <a:p>
            <a:r>
              <a:rPr lang="en-US" sz="3600" b="1" dirty="0"/>
              <a:t>Nursing Research:  </a:t>
            </a:r>
            <a:r>
              <a:rPr lang="en-US" sz="3600" dirty="0"/>
              <a:t>establish standardized language for readiness for practice and add to the Practice-Ready initiative.</a:t>
            </a:r>
          </a:p>
          <a:p>
            <a:r>
              <a:rPr lang="en-US" sz="3600" b="1" dirty="0"/>
              <a:t>Nursing Leadership: </a:t>
            </a:r>
            <a:r>
              <a:rPr lang="en-US" sz="3600" dirty="0"/>
              <a:t>influence on the nursing shortage, retention rates, and labor costs.</a:t>
            </a:r>
          </a:p>
        </p:txBody>
      </p:sp>
      <p:sp>
        <p:nvSpPr>
          <p:cNvPr id="2077" name="TextBox 2076">
            <a:extLst>
              <a:ext uri="{FF2B5EF4-FFF2-40B4-BE49-F238E27FC236}">
                <a16:creationId xmlns:a16="http://schemas.microsoft.com/office/drawing/2014/main" id="{800C0781-011F-BF9E-D331-EBB098334EF3}"/>
              </a:ext>
            </a:extLst>
          </p:cNvPr>
          <p:cNvSpPr txBox="1"/>
          <p:nvPr/>
        </p:nvSpPr>
        <p:spPr>
          <a:xfrm>
            <a:off x="-13364" y="25937499"/>
            <a:ext cx="10030738" cy="2862322"/>
          </a:xfrm>
          <a:prstGeom prst="rect">
            <a:avLst/>
          </a:prstGeom>
          <a:solidFill>
            <a:srgbClr val="C897AB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Does a clinical judgment educational intervention case study of a deteriorating patient improve undergraduate nursing student perception of readiness for practice and self-efficacy of clinical judgment</a:t>
            </a:r>
            <a:r>
              <a:rPr lang="en-US" dirty="0"/>
              <a:t>?</a:t>
            </a: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417DC0B2-EBBF-083B-D483-F84D8C7D90A5}"/>
              </a:ext>
            </a:extLst>
          </p:cNvPr>
          <p:cNvSpPr txBox="1"/>
          <p:nvPr/>
        </p:nvSpPr>
        <p:spPr>
          <a:xfrm>
            <a:off x="27981914" y="26337379"/>
            <a:ext cx="15909286" cy="3970318"/>
          </a:xfrm>
          <a:prstGeom prst="rect">
            <a:avLst/>
          </a:prstGeom>
          <a:solidFill>
            <a:srgbClr val="AEA2FC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1.  Planned dissemination to stakeholders: student participants via email and study site faculty at a faculty meeting with site mentor.</a:t>
            </a:r>
          </a:p>
          <a:p>
            <a:r>
              <a:rPr lang="en-US" sz="3600" dirty="0"/>
              <a:t>2.  Submission for poster presentation at the annual Florida Nurses Association Nursing Research and Evidence-Based Practice conference July 2025.</a:t>
            </a:r>
          </a:p>
          <a:p>
            <a:r>
              <a:rPr lang="en-US" sz="3600" dirty="0"/>
              <a:t>3.  Considering submission of article to the Journal of Teaching and Learning in Nursing, (Organization for Associate Degree Nursing).</a:t>
            </a:r>
            <a:endParaRPr lang="en-US" sz="2800" dirty="0"/>
          </a:p>
        </p:txBody>
      </p:sp>
      <p:pic>
        <p:nvPicPr>
          <p:cNvPr id="2066" name="Picture 2065">
            <a:extLst>
              <a:ext uri="{FF2B5EF4-FFF2-40B4-BE49-F238E27FC236}">
                <a16:creationId xmlns:a16="http://schemas.microsoft.com/office/drawing/2014/main" id="{DB0AC86A-29A6-ADB7-0B65-DEF7F197F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4519" y="30390709"/>
            <a:ext cx="1800225" cy="1800225"/>
          </a:xfrm>
          <a:prstGeom prst="rect">
            <a:avLst/>
          </a:prstGeom>
        </p:spPr>
      </p:pic>
      <p:pic>
        <p:nvPicPr>
          <p:cNvPr id="2" name="Picture 9" descr="Picture 9">
            <a:extLst>
              <a:ext uri="{FF2B5EF4-FFF2-40B4-BE49-F238E27FC236}">
                <a16:creationId xmlns:a16="http://schemas.microsoft.com/office/drawing/2014/main" id="{4B65721A-5065-140E-6653-0EB0D67EB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5182" y="-33224"/>
            <a:ext cx="11027635" cy="168519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75FA0-4C3E-6F8E-18D7-D6E7B117B961}"/>
              </a:ext>
            </a:extLst>
          </p:cNvPr>
          <p:cNvSpPr txBox="1"/>
          <p:nvPr/>
        </p:nvSpPr>
        <p:spPr>
          <a:xfrm>
            <a:off x="32205182" y="2743445"/>
            <a:ext cx="10466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703763"/>
            <a:r>
              <a:rPr lang="en-US" sz="4800" b="1" dirty="0">
                <a:solidFill>
                  <a:schemeClr val="bg1"/>
                </a:solidFill>
              </a:rPr>
              <a:t>Weston, Massachusetts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>
                <a:solidFill>
                  <a:schemeClr val="bg1"/>
                </a:solidFill>
              </a:rPr>
              <a:t>regiscollege.edu</a:t>
            </a:r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DCE50-1471-9FCA-BC35-2CC764560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1761" y="9554729"/>
            <a:ext cx="8989734" cy="86018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CAD073-9ECB-F16A-66EC-63EA63F828D7}"/>
              </a:ext>
            </a:extLst>
          </p:cNvPr>
          <p:cNvSpPr txBox="1"/>
          <p:nvPr/>
        </p:nvSpPr>
        <p:spPr>
          <a:xfrm>
            <a:off x="19800575" y="8182101"/>
            <a:ext cx="7801666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IOWA MODEL</a:t>
            </a:r>
          </a:p>
          <a:p>
            <a:endParaRPr lang="en-US" sz="4000" b="1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AC7C025C-5161-EAD8-8E0B-2360B49F3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64" y="28749169"/>
            <a:ext cx="10030738" cy="1409410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SCHOLARLY PRACTICE TEAM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A1FD18-DA23-CC80-8FC2-8A67765BDE83}"/>
              </a:ext>
            </a:extLst>
          </p:cNvPr>
          <p:cNvSpPr txBox="1"/>
          <p:nvPr/>
        </p:nvSpPr>
        <p:spPr>
          <a:xfrm>
            <a:off x="32657" y="30242541"/>
            <a:ext cx="14471013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Project Chair:  </a:t>
            </a:r>
            <a:r>
              <a:rPr lang="en-US" sz="3600" dirty="0"/>
              <a:t>Dr. Celeste M. Baldwin, PhD, MS, APRN-CNS, GHNA</a:t>
            </a:r>
          </a:p>
          <a:p>
            <a:r>
              <a:rPr lang="en-US" sz="3600" b="1" dirty="0"/>
              <a:t>Mentor: Dr. </a:t>
            </a:r>
            <a:r>
              <a:rPr lang="en-US" sz="3600" dirty="0">
                <a:effectLst/>
                <a:latin typeface="+mn-lt"/>
                <a:ea typeface="Times"/>
                <a:cs typeface="Times New Roman" panose="02020603050405020304" pitchFamily="18" charset="0"/>
              </a:rPr>
              <a:t>Amy Lee, DNP, RN </a:t>
            </a:r>
            <a:endParaRPr lang="en-US" sz="6000" b="1" dirty="0">
              <a:latin typeface="+mn-lt"/>
            </a:endParaRPr>
          </a:p>
          <a:p>
            <a:r>
              <a:rPr lang="en-US" sz="3600" b="1" dirty="0"/>
              <a:t>Second Reader: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+mn-lt"/>
                <a:ea typeface="Times"/>
                <a:cs typeface="Times New Roman" panose="02020603050405020304" pitchFamily="18" charset="0"/>
              </a:rPr>
              <a:t>Dr. Karen Cummins, </a:t>
            </a:r>
            <a:r>
              <a:rPr lang="en-US" sz="3600" dirty="0" err="1">
                <a:effectLst/>
                <a:latin typeface="+mn-lt"/>
                <a:ea typeface="Times"/>
                <a:cs typeface="Times New Roman" panose="02020603050405020304" pitchFamily="18" charset="0"/>
              </a:rPr>
              <a:t>Ph.D</a:t>
            </a:r>
            <a:r>
              <a:rPr lang="en-US" sz="3600" dirty="0">
                <a:effectLst/>
                <a:latin typeface="+mn-lt"/>
                <a:ea typeface="Times"/>
                <a:cs typeface="Times New Roman" panose="02020603050405020304" pitchFamily="18" charset="0"/>
              </a:rPr>
              <a:t>, MSN, FNP-BC</a:t>
            </a:r>
            <a:endParaRPr lang="en-US" sz="36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6266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Default Desig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604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</vt:lpstr>
      <vt:lpstr>Arial</vt:lpstr>
      <vt:lpstr>Times New Roman</vt:lpstr>
      <vt:lpstr>Default Design</vt:lpstr>
      <vt:lpstr>PowerPoint Presentation</vt:lpstr>
    </vt:vector>
  </TitlesOfParts>
  <Manager/>
  <Company>Graphicsland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Bruce Nsubuga</cp:lastModifiedBy>
  <cp:revision>63</cp:revision>
  <cp:lastPrinted>2024-04-02T03:01:36Z</cp:lastPrinted>
  <dcterms:modified xsi:type="dcterms:W3CDTF">2025-04-23T01:03:04Z</dcterms:modified>
  <cp:category>science research poster</cp:category>
</cp:coreProperties>
</file>