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43891200" cy="32918400"/>
  <p:notesSz cx="6858000" cy="9144000"/>
  <p:embeddedFontLst>
    <p:embeddedFont>
      <p:font typeface="Helvetica" panose="020B0604020202020204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391"/>
    <a:srgbClr val="EAA02C"/>
    <a:srgbClr val="778183"/>
    <a:srgbClr val="30383D"/>
    <a:srgbClr val="912434"/>
    <a:srgbClr val="73A514"/>
    <a:srgbClr val="8CD23C"/>
    <a:srgbClr val="5F5F5F"/>
    <a:srgbClr val="3333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897"/>
    <p:restoredTop sz="95814" autoAdjust="0"/>
  </p:normalViewPr>
  <p:slideViewPr>
    <p:cSldViewPr>
      <p:cViewPr varScale="1">
        <p:scale>
          <a:sx n="15" d="100"/>
          <a:sy n="15" d="100"/>
        </p:scale>
        <p:origin x="1668" y="15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/>
            </a:lvl1pPr>
          </a:lstStyle>
          <a:p>
            <a:pPr>
              <a:defRPr/>
            </a:pPr>
            <a:fld id="{DC7FF369-15CD-4AE8-AD6F-0DD9E71D9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eaLnBrk="0" hangingPunct="0">
              <a:defRPr sz="3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C5E13FED-D575-44BD-985D-CE780F31FB99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5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7" cy="705485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FCB089F-6037-4808-A5EC-72605364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25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AF7A044-11FD-4E27-B513-0D458FB4B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8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9214"/>
            <a:ext cx="9874956" cy="2808763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689" y="1319214"/>
            <a:ext cx="29490811" cy="2808763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4A8B09D-F957-4A06-AF1F-2E1E112D5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9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641C0E7-0C39-489E-BBEB-8384BC9D7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34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7" cy="6537325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11F452E-A8E4-4CE1-9655-29125E88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3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689" y="7681914"/>
            <a:ext cx="19682178" cy="2172493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1914"/>
            <a:ext cx="19683589" cy="2172493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F3D9962-47D2-455B-8692-003D5880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47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76"/>
            <a:ext cx="19401368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1"/>
            <a:ext cx="19401368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4EC449C7-2544-4411-A6D9-A7181026B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25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FE03D6AC-E1AB-4462-989E-5A0865C23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736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FABF8EBA-EBC0-4AA1-85C3-834763B2A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93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32F5167-8CBC-4FF1-941C-FB4C9DC0C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526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7" cy="1975008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7" cy="38623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5629D8C-964D-4531-AEEF-CACEBA47F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9213"/>
            <a:ext cx="395017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1913"/>
            <a:ext cx="39501762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2" y="29978350"/>
            <a:ext cx="13898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4703763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2" y="29978350"/>
            <a:ext cx="10240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4703763">
              <a:defRPr sz="7200"/>
            </a:lvl1pPr>
          </a:lstStyle>
          <a:p>
            <a:pPr>
              <a:defRPr/>
            </a:pPr>
            <a:fld id="{7920789E-004F-4528-BD99-83C2E37E8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9pPr>
    </p:titleStyle>
    <p:bodyStyle>
      <a:defPPr>
        <a:defRPr kern="1200" smtId="4294967295"/>
      </a:defPPr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C487E43-CF95-4231-9CDC-BD811E9A1C1A}"/>
              </a:ext>
            </a:extLst>
          </p:cNvPr>
          <p:cNvGrpSpPr/>
          <p:nvPr/>
        </p:nvGrpSpPr>
        <p:grpSpPr>
          <a:xfrm>
            <a:off x="55580" y="32935"/>
            <a:ext cx="43891200" cy="6697529"/>
            <a:chOff x="-807201" y="-1688046"/>
            <a:chExt cx="43891200" cy="6697529"/>
          </a:xfrm>
        </p:grpSpPr>
        <p:sp>
          <p:nvSpPr>
            <p:cNvPr id="2050" name="Rectangle 6"/>
            <p:cNvSpPr>
              <a:spLocks noChangeArrowheads="1"/>
            </p:cNvSpPr>
            <p:nvPr/>
          </p:nvSpPr>
          <p:spPr bwMode="auto">
            <a:xfrm>
              <a:off x="-807201" y="-1688046"/>
              <a:ext cx="43891200" cy="6697529"/>
            </a:xfrm>
            <a:prstGeom prst="rect">
              <a:avLst/>
            </a:prstGeom>
            <a:solidFill>
              <a:srgbClr val="912434"/>
            </a:solidFill>
            <a:ln w="38100">
              <a:solidFill>
                <a:srgbClr val="912434"/>
              </a:solidFill>
              <a:miter lim="800000"/>
            </a:ln>
          </p:spPr>
          <p:txBody>
            <a:bodyPr lIns="137160" tIns="68580" rIns="137160" bIns="68580" anchor="ctr"/>
            <a:lstStyle>
              <a:defPPr>
                <a:defRPr kern="1200" smtId="4294967295"/>
              </a:defPPr>
            </a:lstStyle>
            <a:p>
              <a:pPr algn="ctr" defTabSz="4703763"/>
              <a:endParaRPr lang="en-US" sz="5400" b="1" dirty="0">
                <a:solidFill>
                  <a:schemeClr val="tx2"/>
                </a:solidFill>
                <a:latin typeface="Helvetica" pitchFamily="2" charset="0"/>
              </a:endParaRPr>
            </a:p>
          </p:txBody>
        </p:sp>
        <p:sp>
          <p:nvSpPr>
            <p:cNvPr id="380" name="Text Placeholder 5">
              <a:extLst>
                <a:ext uri="{FF2B5EF4-FFF2-40B4-BE49-F238E27FC236}">
                  <a16:creationId xmlns:a16="http://schemas.microsoft.com/office/drawing/2014/main" id="{4369D350-A6E8-4013-9E68-41D409BBBE5D}"/>
                </a:ext>
              </a:extLst>
            </p:cNvPr>
            <p:cNvSpPr txBox="1">
              <a:spLocks/>
            </p:cNvSpPr>
            <p:nvPr/>
          </p:nvSpPr>
          <p:spPr>
            <a:xfrm>
              <a:off x="1420761" y="571241"/>
              <a:ext cx="38785800" cy="180809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defPPr>
                <a:defRPr kern="1200" smtId="4294967295"/>
              </a:defPPr>
              <a:lvl1pPr marL="0" marR="0" indent="0" algn="l" defTabSz="378301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defRPr sz="6000" kern="1200" baseline="0">
                  <a:solidFill>
                    <a:schemeClr val="tx2"/>
                  </a:solidFill>
                  <a:latin typeface="Franklin Gothic Heavy" pitchFamily="34" charset="0"/>
                  <a:ea typeface="+mn-ea"/>
                  <a:cs typeface="+mn-cs"/>
                </a:defRPr>
              </a:lvl1pPr>
              <a:lvl2pPr marL="1880543" indent="0" algn="l" defTabSz="3761086" rtl="0" eaLnBrk="1" latinLnBrk="0" hangingPunct="1">
                <a:spcBef>
                  <a:spcPct val="20000"/>
                </a:spcBef>
                <a:buFontTx/>
                <a:buNone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61086" indent="0" algn="l" defTabSz="3761086" rtl="0" eaLnBrk="1" latinLnBrk="0" hangingPunct="1">
                <a:spcBef>
                  <a:spcPct val="20000"/>
                </a:spcBef>
                <a:buFontTx/>
                <a:buNone/>
                <a:defRPr sz="9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641629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2172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42988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23531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104074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984617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61086">
                <a:spcBef>
                  <a:spcPct val="20000"/>
                </a:spcBef>
                <a:defRPr/>
              </a:pPr>
              <a:endParaRPr lang="en-US" sz="72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381" name="Text Placeholder 5">
            <a:extLst>
              <a:ext uri="{FF2B5EF4-FFF2-40B4-BE49-F238E27FC236}">
                <a16:creationId xmlns:a16="http://schemas.microsoft.com/office/drawing/2014/main" id="{8BBE4D3D-2973-4E7D-BD53-6E31C96F6EA1}"/>
              </a:ext>
            </a:extLst>
          </p:cNvPr>
          <p:cNvSpPr txBox="1">
            <a:spLocks/>
          </p:cNvSpPr>
          <p:nvPr/>
        </p:nvSpPr>
        <p:spPr>
          <a:xfrm>
            <a:off x="835742" y="3654888"/>
            <a:ext cx="1925466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Bruce Nsubuga, DNP(c), BSN, RN-PMHNP</a:t>
            </a:r>
          </a:p>
          <a:p>
            <a:pPr>
              <a:spcBef>
                <a:spcPts val="0"/>
              </a:spcBef>
              <a:defRPr/>
            </a:pPr>
            <a:endParaRPr lang="en-US" sz="48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Young School of Nursing | Regis College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F54A1B-D607-49B2-A4D5-68EB6287478E}"/>
              </a:ext>
            </a:extLst>
          </p:cNvPr>
          <p:cNvSpPr txBox="1"/>
          <p:nvPr/>
        </p:nvSpPr>
        <p:spPr>
          <a:xfrm>
            <a:off x="55580" y="12623459"/>
            <a:ext cx="10591802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To train psychiatric registered mental health nurses on culturally competence.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To boost their levels of cultural competence.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To assess nurse confidence levels.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To create a cultural competence educational intervention.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To share the findings with the stakeholders.</a:t>
            </a:r>
          </a:p>
          <a:p>
            <a:pPr marL="457200" indent="-457200" defTabSz="4389438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9" name="Rectangle 10">
            <a:extLst>
              <a:ext uri="{FF2B5EF4-FFF2-40B4-BE49-F238E27FC236}">
                <a16:creationId xmlns:a16="http://schemas.microsoft.com/office/drawing/2014/main" id="{F0700EFA-F39A-4B67-A41D-B592D129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25" y="11484077"/>
            <a:ext cx="10591802" cy="739800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PURPOSE</a:t>
            </a:r>
          </a:p>
        </p:txBody>
      </p:sp>
      <p:sp>
        <p:nvSpPr>
          <p:cNvPr id="383" name="Rectangle 10">
            <a:extLst>
              <a:ext uri="{FF2B5EF4-FFF2-40B4-BE49-F238E27FC236}">
                <a16:creationId xmlns:a16="http://schemas.microsoft.com/office/drawing/2014/main" id="{260CDAC7-9B7B-48F0-8B37-AF26537B5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721" y="16672812"/>
            <a:ext cx="11131513" cy="843528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PROCESS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ADCCE40-75A3-48DC-BBE9-40643973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0" y="16952826"/>
            <a:ext cx="11147273" cy="886842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A44C3-4396-8C4A-8485-6296993CEB23}"/>
              </a:ext>
            </a:extLst>
          </p:cNvPr>
          <p:cNvSpPr txBox="1"/>
          <p:nvPr/>
        </p:nvSpPr>
        <p:spPr>
          <a:xfrm>
            <a:off x="29804888" y="4169454"/>
            <a:ext cx="1371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Weston, Massachusetts | regiscollege.edu 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6A9D6024-82D9-7F4D-92C8-488C0DD2A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03720"/>
            <a:ext cx="43946780" cy="843528"/>
          </a:xfrm>
          <a:prstGeom prst="rect">
            <a:avLst/>
          </a:prstGeom>
          <a:solidFill>
            <a:srgbClr val="912434"/>
          </a:solidFill>
          <a:ln w="38100">
            <a:solidFill>
              <a:srgbClr val="912434"/>
            </a:solidFill>
            <a:miter lim="800000"/>
          </a:ln>
        </p:spPr>
        <p:txBody>
          <a:bodyPr lIns="137160" tIns="68580" rIns="137160" bIns="68580" anchor="ctr"/>
          <a:lstStyle>
            <a:defPPr>
              <a:defRPr kern="1200" smtId="4294967295"/>
            </a:defPPr>
          </a:lstStyle>
          <a:p>
            <a:pPr algn="ctr" defTabSz="4703763"/>
            <a:endParaRPr lang="en-US" sz="5400" b="1" dirty="0">
              <a:solidFill>
                <a:schemeClr val="tx2"/>
              </a:solidFill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AC7AAE-F85D-4C98-B0A3-B0A553D56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91" y="18354851"/>
            <a:ext cx="10947462" cy="7048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94E08-35D0-4A13-8E4E-21FBC871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4680" y="18244230"/>
            <a:ext cx="11131513" cy="8036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281103-447D-4DD1-9876-60BD320D5047}"/>
              </a:ext>
            </a:extLst>
          </p:cNvPr>
          <p:cNvSpPr/>
          <p:nvPr/>
        </p:nvSpPr>
        <p:spPr>
          <a:xfrm>
            <a:off x="22892094" y="28573592"/>
            <a:ext cx="87121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Increased levels of cultural competence and confidence.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Increased nurses’  cultural awareness, knowledge, and skills.</a:t>
            </a:r>
          </a:p>
          <a:p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FEFDD027-1628-472D-B316-6AF6BCE9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4751" y="27262828"/>
            <a:ext cx="8712196" cy="843528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INTENDED OUTCOMES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83D4468-6C4B-4034-B1D0-5151A4D67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9371" y="6967988"/>
            <a:ext cx="9164022" cy="986125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PLAN AND PROCEDURES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41A57A-4D96-4A88-8A58-182C13D56EFB}"/>
              </a:ext>
            </a:extLst>
          </p:cNvPr>
          <p:cNvSpPr txBox="1"/>
          <p:nvPr/>
        </p:nvSpPr>
        <p:spPr>
          <a:xfrm>
            <a:off x="34159372" y="8297680"/>
            <a:ext cx="9150064" cy="1141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Familiarize with Qualtrics to collect data.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Send invitation link via Qualtrics, inviting participants.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Once the participants sign the informed consent, the data will be stored in Qualtrics.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will be deidentified once the participants sign informed consent and each participant will receive a numerical code in Qualtrics.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Participants will then complete the demographic survey.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Pre- and post-survey will be conducted using Vancouver cultural competence self-assessment checklist.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Create the educational intervention based on Leininger power point.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Obtain external site permission.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Obtain permission to use instrument the Vancouver cultural competence self-assessment checklist and confidence scale.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Create open-ended questions for the nurses about their feelings.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Become familiar with </a:t>
            </a:r>
            <a:r>
              <a:rPr lang="en-US" sz="3200" dirty="0" err="1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Intellectus</a:t>
            </a: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Statistics and secure a Statistician consult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E4B08FDD-FA19-43EE-B889-A56C8CE0E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627" y="27351525"/>
            <a:ext cx="8712196" cy="790394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EVALUATION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0DAD8-BAF3-4CE3-853E-D9E75FF51679}"/>
              </a:ext>
            </a:extLst>
          </p:cNvPr>
          <p:cNvSpPr txBox="1"/>
          <p:nvPr/>
        </p:nvSpPr>
        <p:spPr>
          <a:xfrm>
            <a:off x="11962279" y="28573592"/>
            <a:ext cx="84381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Use a paired t-test to assess pre- and post- intervention scores.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Disseminate the findings to stakeholders and the organization.</a:t>
            </a:r>
          </a:p>
          <a:p>
            <a:endParaRPr lang="en-US" sz="32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B5D086-B57F-4E15-9825-F77C8A1BCE34}"/>
              </a:ext>
            </a:extLst>
          </p:cNvPr>
          <p:cNvSpPr txBox="1"/>
          <p:nvPr/>
        </p:nvSpPr>
        <p:spPr>
          <a:xfrm>
            <a:off x="23973027" y="23389997"/>
            <a:ext cx="5504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(Dang et al., 2022)</a:t>
            </a:r>
          </a:p>
          <a:p>
            <a:endParaRPr lang="en-US" sz="32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A60461-D367-4281-9000-1D6B75833781}"/>
              </a:ext>
            </a:extLst>
          </p:cNvPr>
          <p:cNvSpPr txBox="1"/>
          <p:nvPr/>
        </p:nvSpPr>
        <p:spPr>
          <a:xfrm>
            <a:off x="517948" y="25610711"/>
            <a:ext cx="11131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3200" dirty="0" err="1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Arruzza</a:t>
            </a: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&amp; Chau, 2021; </a:t>
            </a:r>
            <a:r>
              <a:rPr lang="en-US" sz="3200" dirty="0" err="1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Handtke</a:t>
            </a:r>
            <a:r>
              <a:rPr lang="en-US" sz="3200" dirty="0"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et al., 2019)</a:t>
            </a:r>
          </a:p>
          <a:p>
            <a:endParaRPr lang="en-US" sz="32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19B042D5-15AE-4A6D-83A4-DF68D678D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273" y="20350988"/>
            <a:ext cx="9088779" cy="843528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PLAN FOR DATA COLLECTION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A2ECB-53F7-442A-A190-9092AD06F6DB}"/>
              </a:ext>
            </a:extLst>
          </p:cNvPr>
          <p:cNvSpPr/>
          <p:nvPr/>
        </p:nvSpPr>
        <p:spPr>
          <a:xfrm>
            <a:off x="34177590" y="21914231"/>
            <a:ext cx="93284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PI will collect data in Qualtrics software.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Participants will get access to informed consent and after they agree to participate they will be deidentified and granted random numerical value.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Data will be </a:t>
            </a:r>
            <a:r>
              <a:rPr lang="en-US" sz="3200" dirty="0" err="1">
                <a:latin typeface="Helvetica" panose="020B0604020202020204" pitchFamily="34" charset="0"/>
                <a:cs typeface="Helvetica" panose="020B0604020202020204" pitchFamily="34" charset="0"/>
              </a:rPr>
              <a:t>collectaed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 in May of 2025.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Only the PI and project chair will have access to the data in a password protected computer.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Data will be stored for three years and then destroyed.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8E617C-9E43-5224-1232-87936F19E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75" y="338103"/>
            <a:ext cx="277325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  <a:ea typeface="Times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72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  <a:ea typeface="Times" charset="0"/>
                <a:cs typeface="Times New Roman" panose="02020603050405020304" pitchFamily="18" charset="0"/>
              </a:rPr>
              <a:t>Implementation of a </a:t>
            </a:r>
            <a:r>
              <a:rPr kumimoji="0" lang="en-US" altLang="en-US" sz="7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  <a:ea typeface="Times" charset="0"/>
                <a:cs typeface="Times New Roman" panose="02020603050405020304" pitchFamily="18" charset="0"/>
              </a:rPr>
              <a:t>Cultural Competence Educational Intervention for Nurses in a Psychiatric Mental Health Setting</a:t>
            </a:r>
            <a:endParaRPr kumimoji="0" lang="en-US" altLang="en-US" sz="9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442DEE-9FC6-7F57-D49A-CBBDF0635A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275" y="589649"/>
            <a:ext cx="13712050" cy="3095363"/>
          </a:xfrm>
          <a:prstGeom prst="rect">
            <a:avLst/>
          </a:prstGeom>
        </p:spPr>
      </p:pic>
      <p:sp>
        <p:nvSpPr>
          <p:cNvPr id="29" name="Rectangle 10">
            <a:extLst>
              <a:ext uri="{FF2B5EF4-FFF2-40B4-BE49-F238E27FC236}">
                <a16:creationId xmlns:a16="http://schemas.microsoft.com/office/drawing/2014/main" id="{D37DA3FF-91D3-4722-84A8-C097925FC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25" y="7200719"/>
            <a:ext cx="10591802" cy="739800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SCHOLARLY COMMITTEE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4AC9B5-F9D7-4234-9138-752331792673}"/>
              </a:ext>
            </a:extLst>
          </p:cNvPr>
          <p:cNvSpPr txBox="1"/>
          <p:nvPr/>
        </p:nvSpPr>
        <p:spPr>
          <a:xfrm>
            <a:off x="160868" y="8297680"/>
            <a:ext cx="1074661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Chair: Dr. Celeste M. Baldwin, PhD, MS, APRN-CNS, GHNA.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Mentor: Dr.  Anne </a:t>
            </a:r>
            <a:r>
              <a:rPr lang="en-US" sz="3200" dirty="0" err="1">
                <a:latin typeface="Helvetica" panose="020B0604020202020204" pitchFamily="34" charset="0"/>
                <a:cs typeface="Helvetica" panose="020B0604020202020204" pitchFamily="34" charset="0"/>
              </a:rPr>
              <a:t>Kabuusu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 DNP, PMHNP-BC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Second Reader: Dr. William </a:t>
            </a:r>
            <a:r>
              <a:rPr lang="en-US" sz="3200" dirty="0" err="1">
                <a:latin typeface="Helvetica" panose="020B0604020202020204" pitchFamily="34" charset="0"/>
                <a:cs typeface="Helvetica" panose="020B0604020202020204" pitchFamily="34" charset="0"/>
              </a:rPr>
              <a:t>Byansi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, MSW, PhD. </a:t>
            </a:r>
          </a:p>
          <a:p>
            <a:pPr marL="457200" indent="-457200" defTabSz="4389438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AB1514E3-6B0A-472B-83B6-229E379B1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25" y="27408564"/>
            <a:ext cx="10947462" cy="886842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CLINICAL PRACTICE QUESTION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CA50D0-BF29-4B5E-9092-348D2FECA684}"/>
              </a:ext>
            </a:extLst>
          </p:cNvPr>
          <p:cNvSpPr/>
          <p:nvPr/>
        </p:nvSpPr>
        <p:spPr>
          <a:xfrm>
            <a:off x="394369" y="28885829"/>
            <a:ext cx="107139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Does the implementation of a culturally competent educational intervention improve the competence for psychiatric mental health registered nurses?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1DB36652-3127-4F1A-AF01-D66A7913D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6919" y="7127197"/>
            <a:ext cx="10591802" cy="843176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LEININGER'S SUNRISE MODEL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884A8ECF-CD76-4C41-A94D-217C2634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4751" y="7127196"/>
            <a:ext cx="10495483" cy="1170483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JOHNS HOPKINS NURSING EBP MODEL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E535134-0513-4244-A341-942588B08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8566" y="8205432"/>
            <a:ext cx="10076054" cy="8036889"/>
          </a:xfrm>
          <a:prstGeom prst="rect">
            <a:avLst/>
          </a:prstGeom>
        </p:spPr>
      </p:pic>
      <p:sp>
        <p:nvSpPr>
          <p:cNvPr id="39" name="Rectangle 10">
            <a:extLst>
              <a:ext uri="{FF2B5EF4-FFF2-40B4-BE49-F238E27FC236}">
                <a16:creationId xmlns:a16="http://schemas.microsoft.com/office/drawing/2014/main" id="{7C2C9CBA-A33B-44DD-9A60-EF828CFEB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2279" y="16952826"/>
            <a:ext cx="9150064" cy="1145434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SIGNIFICANCE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F2BB2F-C00B-43B2-90BA-E510EEE0C990}"/>
              </a:ext>
            </a:extLst>
          </p:cNvPr>
          <p:cNvSpPr/>
          <p:nvPr/>
        </p:nvSpPr>
        <p:spPr>
          <a:xfrm>
            <a:off x="11868567" y="18317467"/>
            <a:ext cx="91500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Nursing Practice: Improving the efficiency of healthcare delivery.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Nursing Education: Creating a more skilled, diverse, and confident nursing workforce capable of addressing the distinct needs of their patients (</a:t>
            </a:r>
            <a:r>
              <a:rPr lang="en-US" sz="3200" dirty="0" err="1">
                <a:latin typeface="Helvetica" panose="020B0604020202020204" pitchFamily="34" charset="0"/>
                <a:cs typeface="Helvetica" panose="020B0604020202020204" pitchFamily="34" charset="0"/>
              </a:rPr>
              <a:t>Arruzza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 &amp; Chau, 2021).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Nursing Leadership: Fostering the adaptation of diverse cultural practices (</a:t>
            </a:r>
            <a:r>
              <a:rPr lang="en-US" sz="3200" dirty="0" err="1">
                <a:latin typeface="Helvetica" panose="020B0604020202020204" pitchFamily="34" charset="0"/>
                <a:cs typeface="Helvetica" panose="020B0604020202020204" pitchFamily="34" charset="0"/>
              </a:rPr>
              <a:t>Cerveny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 et al., 2022).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Nursing Research: Exploring effective culturally competent training approaches.</a:t>
            </a:r>
          </a:p>
          <a:p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366148-FF2E-4BE0-BA93-6C6BE4AFFA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4387" y="8807558"/>
            <a:ext cx="10495483" cy="6883545"/>
          </a:xfrm>
          <a:prstGeom prst="rect">
            <a:avLst/>
          </a:prstGeom>
        </p:spPr>
      </p:pic>
      <p:sp>
        <p:nvSpPr>
          <p:cNvPr id="42" name="Rectangle 10">
            <a:extLst>
              <a:ext uri="{FF2B5EF4-FFF2-40B4-BE49-F238E27FC236}">
                <a16:creationId xmlns:a16="http://schemas.microsoft.com/office/drawing/2014/main" id="{81C1BB2A-D05C-4038-8628-EAC8ACD24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8306" y="27396648"/>
            <a:ext cx="8712196" cy="843528"/>
          </a:xfrm>
          <a:prstGeom prst="rect">
            <a:avLst/>
          </a:prstGeom>
          <a:solidFill>
            <a:srgbClr val="912434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INTENDED OUTCOMES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9D55825-664A-4D2E-B730-F5141B0119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8134" y="28540021"/>
            <a:ext cx="3572540" cy="35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0271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Default Desig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488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Wingdings</vt:lpstr>
      <vt:lpstr>Arial</vt:lpstr>
      <vt:lpstr>Helvetica</vt:lpstr>
      <vt:lpstr>Default Design</vt:lpstr>
      <vt:lpstr>PowerPoint Presentation</vt:lpstr>
    </vt:vector>
  </TitlesOfParts>
  <Manager/>
  <Company>Graphicsland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Example Of A Sample Research Poster</dc:subject>
  <dc:creator>User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User</cp:lastModifiedBy>
  <cp:revision>194</cp:revision>
  <dcterms:modified xsi:type="dcterms:W3CDTF">2025-04-23T09:37:33Z</dcterms:modified>
  <cp:category>science research poster</cp:category>
</cp:coreProperties>
</file>