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7" r:id="rId8"/>
    <p:sldId id="262" r:id="rId9"/>
    <p:sldId id="263" r:id="rId10"/>
    <p:sldId id="264"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75704" autoAdjust="0"/>
  </p:normalViewPr>
  <p:slideViewPr>
    <p:cSldViewPr snapToGrid="0">
      <p:cViewPr>
        <p:scale>
          <a:sx n="70" d="100"/>
          <a:sy n="70" d="100"/>
        </p:scale>
        <p:origin x="480" y="16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2E245C-4A6F-434F-8B01-A8CFC596797D}" type="datetimeFigureOut">
              <a:rPr lang="en-GB" smtClean="0"/>
              <a:t>14/08/2025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601C32-347C-462C-A793-E9C55F77EFFD}" type="slidenum">
              <a:rPr lang="en-GB" smtClean="0"/>
              <a:t>‹#›</a:t>
            </a:fld>
            <a:endParaRPr lang="en-GB"/>
          </a:p>
        </p:txBody>
      </p:sp>
    </p:spTree>
    <p:extLst>
      <p:ext uri="{BB962C8B-B14F-4D97-AF65-F5344CB8AC3E}">
        <p14:creationId xmlns:p14="http://schemas.microsoft.com/office/powerpoint/2010/main" val="3083808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everyone. My name is Esther </a:t>
            </a:r>
            <a:r>
              <a:rPr lang="en-US" dirty="0" err="1"/>
              <a:t>Ejinaka</a:t>
            </a:r>
            <a:r>
              <a:rPr lang="en-US" dirty="0"/>
              <a:t>, a DNP student enrolled for a degree in Psychiatric-Mental Health Nursing. I will be presenting the proposed educational plan to be used in my project that seeks to enhance staff confidence and conviction in using the teach-back method during encounters with patients diagnosed with bipolar disorder. Your feedback at the end of the presentation will be greatly appreciated.</a:t>
            </a:r>
          </a:p>
        </p:txBody>
      </p:sp>
      <p:sp>
        <p:nvSpPr>
          <p:cNvPr id="4" name="Slide Number Placeholder 3"/>
          <p:cNvSpPr>
            <a:spLocks noGrp="1"/>
          </p:cNvSpPr>
          <p:nvPr>
            <p:ph type="sldNum" sz="quarter" idx="5"/>
          </p:nvPr>
        </p:nvSpPr>
        <p:spPr/>
        <p:txBody>
          <a:bodyPr/>
          <a:lstStyle/>
          <a:p>
            <a:fld id="{06601C32-347C-462C-A793-E9C55F77EFFD}" type="slidenum">
              <a:rPr lang="en-GB" smtClean="0"/>
              <a:t>1</a:t>
            </a:fld>
            <a:endParaRPr lang="en-GB"/>
          </a:p>
        </p:txBody>
      </p:sp>
    </p:spTree>
    <p:extLst>
      <p:ext uri="{BB962C8B-B14F-4D97-AF65-F5344CB8AC3E}">
        <p14:creationId xmlns:p14="http://schemas.microsoft.com/office/powerpoint/2010/main" val="33042617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evaluation of the outcomes will start with patients completing the pre-intervention Conviction and Confidence Scale survey. During the implementation phase, the DNP project manager will observe participants’ performance during role plays to verify skill application. In addition, participants will receive immediate feedback as part of formative evaluation to address gaps in skills application based on the observed behaviors. At the end of the project, participants will complete the post-intervention CCS survey. The comparison of pre and post-intervention CCS scores will determine changes in participants’ attitudes and self-efficacy in using the teach-back method, as well as the retention of the knowledge from baseline to post-intervention. </a:t>
            </a:r>
          </a:p>
        </p:txBody>
      </p:sp>
      <p:sp>
        <p:nvSpPr>
          <p:cNvPr id="4" name="Slide Number Placeholder 3"/>
          <p:cNvSpPr>
            <a:spLocks noGrp="1"/>
          </p:cNvSpPr>
          <p:nvPr>
            <p:ph type="sldNum" sz="quarter" idx="5"/>
          </p:nvPr>
        </p:nvSpPr>
        <p:spPr/>
        <p:txBody>
          <a:bodyPr/>
          <a:lstStyle/>
          <a:p>
            <a:fld id="{06601C32-347C-462C-A793-E9C55F77EFFD}" type="slidenum">
              <a:rPr lang="en-GB" smtClean="0"/>
              <a:t>10</a:t>
            </a:fld>
            <a:endParaRPr lang="en-GB"/>
          </a:p>
        </p:txBody>
      </p:sp>
    </p:spTree>
    <p:extLst>
      <p:ext uri="{BB962C8B-B14F-4D97-AF65-F5344CB8AC3E}">
        <p14:creationId xmlns:p14="http://schemas.microsoft.com/office/powerpoint/2010/main" val="3416302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educational offering relates to the expected learner outcomes. As supported by Anderson et al. (2020), improving nurses confidence would directly influence their ability to apply the teach-back skills practice. In addition, participants’ conviction would indicate self-efficacy in the method, which would foster consistent use of the method in practice (Barksdale et al., 2023). In turn, this could enhance nurses’ contribution to the improvement of patient outcomes, including medication adherence and satisfaction. Moreover, achieving the learner outcomes would contribute to the broader organizational goals of supporting a culture of patient-centered communication.</a:t>
            </a:r>
          </a:p>
        </p:txBody>
      </p:sp>
      <p:sp>
        <p:nvSpPr>
          <p:cNvPr id="4" name="Slide Number Placeholder 3"/>
          <p:cNvSpPr>
            <a:spLocks noGrp="1"/>
          </p:cNvSpPr>
          <p:nvPr>
            <p:ph type="sldNum" sz="quarter" idx="5"/>
          </p:nvPr>
        </p:nvSpPr>
        <p:spPr/>
        <p:txBody>
          <a:bodyPr/>
          <a:lstStyle/>
          <a:p>
            <a:fld id="{06601C32-347C-462C-A793-E9C55F77EFFD}" type="slidenum">
              <a:rPr lang="en-GB" smtClean="0"/>
              <a:t>11</a:t>
            </a:fld>
            <a:endParaRPr lang="en-GB"/>
          </a:p>
        </p:txBody>
      </p:sp>
    </p:spTree>
    <p:extLst>
      <p:ext uri="{BB962C8B-B14F-4D97-AF65-F5344CB8AC3E}">
        <p14:creationId xmlns:p14="http://schemas.microsoft.com/office/powerpoint/2010/main" val="4113486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primary aim of the educational offering is to enhance nurses’ confidence and in using the teach-back method and strengthen their conviction for consistent use of the method in practice. confidence would ensure that the nurses are capable of using the method accurately and naturally when delivering care to patients with bipolar disorder. The conviction to use the method promotes the belief that the method is not only useful but also critical to improving patient care and ensuring consistent use across all relevant scenarios or interactions. By enhancing communication with patients diagnosed with bipolar disorder, the staff can comprehensively understand unmet needs. In turn, this would ensure tailored care planning aimed at enhancing adherence to follow-up instructions and medications. In addition, the educational offering will reduce miscommunication and misunderstandings between nurses and patients. Ultimately, the project will contribute to the standardization of nurse-patient communication, which could improve patient satisfaction with care. </a:t>
            </a:r>
          </a:p>
        </p:txBody>
      </p:sp>
      <p:sp>
        <p:nvSpPr>
          <p:cNvPr id="4" name="Slide Number Placeholder 3"/>
          <p:cNvSpPr>
            <a:spLocks noGrp="1"/>
          </p:cNvSpPr>
          <p:nvPr>
            <p:ph type="sldNum" sz="quarter" idx="5"/>
          </p:nvPr>
        </p:nvSpPr>
        <p:spPr/>
        <p:txBody>
          <a:bodyPr/>
          <a:lstStyle/>
          <a:p>
            <a:fld id="{06601C32-347C-462C-A793-E9C55F77EFFD}" type="slidenum">
              <a:rPr lang="en-GB" smtClean="0"/>
              <a:t>2</a:t>
            </a:fld>
            <a:endParaRPr lang="en-GB"/>
          </a:p>
        </p:txBody>
      </p:sp>
    </p:spTree>
    <p:extLst>
      <p:ext uri="{BB962C8B-B14F-4D97-AF65-F5344CB8AC3E}">
        <p14:creationId xmlns:p14="http://schemas.microsoft.com/office/powerpoint/2010/main" val="129979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educational offering targets full-time registered nurses and nurse practitioners working in a mental and behavioural health unit. The target population has direct responsibilities for the care of patients with bipolar disorder. By the end of the educational program, participants will be able to recognize situations that require using the teach-back method, including explaining treatment plans, providing medication education, and giving discharge instructions. Secondly, participants will be able to correctly and confidently use the teach-back method when communicating with BD patients. Thirdly, participants will be able to demonstrate the application of the AHRQ “Always Use Teach-Back” toolkit. Finally, the staff will demonstrate capacity to overcome barriers that affect the quality of communication with BD patients.</a:t>
            </a:r>
          </a:p>
        </p:txBody>
      </p:sp>
      <p:sp>
        <p:nvSpPr>
          <p:cNvPr id="4" name="Slide Number Placeholder 3"/>
          <p:cNvSpPr>
            <a:spLocks noGrp="1"/>
          </p:cNvSpPr>
          <p:nvPr>
            <p:ph type="sldNum" sz="quarter" idx="5"/>
          </p:nvPr>
        </p:nvSpPr>
        <p:spPr/>
        <p:txBody>
          <a:bodyPr/>
          <a:lstStyle/>
          <a:p>
            <a:fld id="{06601C32-347C-462C-A793-E9C55F77EFFD}" type="slidenum">
              <a:rPr lang="en-GB" smtClean="0"/>
              <a:t>3</a:t>
            </a:fld>
            <a:endParaRPr lang="en-GB"/>
          </a:p>
        </p:txBody>
      </p:sp>
    </p:spTree>
    <p:extLst>
      <p:ext uri="{BB962C8B-B14F-4D97-AF65-F5344CB8AC3E}">
        <p14:creationId xmlns:p14="http://schemas.microsoft.com/office/powerpoint/2010/main" val="1702998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noProof="0" dirty="0"/>
              <a:t>The teach-back method is the specific evidence-based intervention that will be used in this project. The AHRQ endorses it as an effective patient communication tool. It involves giving information to patients and asking them to explain the information back in their words. In this way, clinicians can assess and establish patient misunderstanding of care, offering opportunities for immediate clarification of misconceptions (Komondor &amp; Choudhury, 2021). The method has been shown to significantly improve patients’ mental health literacy or knowledge, as well as self-care abilities (</a:t>
            </a:r>
            <a:r>
              <a:rPr lang="en-US" noProof="0" dirty="0" err="1"/>
              <a:t>Talevski</a:t>
            </a:r>
            <a:r>
              <a:rPr lang="en-US" noProof="0" dirty="0"/>
              <a:t> et al., 2020). In addition, the method enhances patient-centered communication, resulting in standardized discharge planning, patient education, and follow-up (</a:t>
            </a:r>
            <a:r>
              <a:rPr lang="en-US" noProof="0" dirty="0" err="1"/>
              <a:t>badaczewski</a:t>
            </a:r>
            <a:r>
              <a:rPr lang="en-US" noProof="0" dirty="0"/>
              <a:t> et al., 2021). Overall, this could reduce the likelihood of errors arising from miscommunication or misunderstanding, improve patient satisfaction, and foster therapeutic relationships between nurses and patients.</a:t>
            </a:r>
          </a:p>
        </p:txBody>
      </p:sp>
      <p:sp>
        <p:nvSpPr>
          <p:cNvPr id="4" name="Slide Number Placeholder 3"/>
          <p:cNvSpPr>
            <a:spLocks noGrp="1"/>
          </p:cNvSpPr>
          <p:nvPr>
            <p:ph type="sldNum" sz="quarter" idx="5"/>
          </p:nvPr>
        </p:nvSpPr>
        <p:spPr/>
        <p:txBody>
          <a:bodyPr/>
          <a:lstStyle/>
          <a:p>
            <a:fld id="{06601C32-347C-462C-A793-E9C55F77EFFD}" type="slidenum">
              <a:rPr lang="en-GB" smtClean="0"/>
              <a:t>4</a:t>
            </a:fld>
            <a:endParaRPr lang="en-GB"/>
          </a:p>
        </p:txBody>
      </p:sp>
    </p:spTree>
    <p:extLst>
      <p:ext uri="{BB962C8B-B14F-4D97-AF65-F5344CB8AC3E}">
        <p14:creationId xmlns:p14="http://schemas.microsoft.com/office/powerpoint/2010/main" val="1102074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intervention is primarily based on the AHRQ’s “Always Use Teach-Back” Toolkit that offers structured and easy-to-use materials to enhance communication with patients. The toolkit includes a one-page guide summarizing the core teach-back principles and a quick-reference aid that nurses can use as a reference during patient encounters. In addition, the intervention will require the staff to complete an interactive online training program aimed at enhancing their understanding of the teach-back method through self-paced and self-directed learning. Role-play experiential scenarios will also form a core part of the educational offering. The participating staff will apply the teach-back method in simulated scenarios, allowing immediate feedback and ongoing refinement of skills. Weekly support huddles will help in maintaining momentum after the initial training. The meetings will help in reinforcing skills, identifying and resolving ongoing challenges, sharing success stories, and sustaining motivation. They will serve as the ongoing touchpoints to ensuring the embedment of the teach-bac method in daily clinical routines. </a:t>
            </a:r>
          </a:p>
        </p:txBody>
      </p:sp>
      <p:sp>
        <p:nvSpPr>
          <p:cNvPr id="4" name="Slide Number Placeholder 3"/>
          <p:cNvSpPr>
            <a:spLocks noGrp="1"/>
          </p:cNvSpPr>
          <p:nvPr>
            <p:ph type="sldNum" sz="quarter" idx="5"/>
          </p:nvPr>
        </p:nvSpPr>
        <p:spPr/>
        <p:txBody>
          <a:bodyPr/>
          <a:lstStyle/>
          <a:p>
            <a:fld id="{06601C32-347C-462C-A793-E9C55F77EFFD}" type="slidenum">
              <a:rPr lang="en-GB" smtClean="0"/>
              <a:t>5</a:t>
            </a:fld>
            <a:endParaRPr lang="en-GB"/>
          </a:p>
        </p:txBody>
      </p:sp>
    </p:spTree>
    <p:extLst>
      <p:ext uri="{BB962C8B-B14F-4D97-AF65-F5344CB8AC3E}">
        <p14:creationId xmlns:p14="http://schemas.microsoft.com/office/powerpoint/2010/main" val="786171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training will start with discussion of common communication challenges specific to BD, including cognitive impairments, fluctuating mood, and mistrust of healthcare professionals. The understanding will form the foundation for acknowledging the role of tailored communication. Secondly, participants will learn about the principles and benefits of the teach-back method. Thirdly, the sessions will cover the ten elements of competence in using the teach-back method effectively, including, but not limited to, using plain language, using a caring voice and attitude, using non-shaming open-ended questions, displaying comfortable body language, asking the patient to explain information back in their own words, and using reader-friendly materials. The participants will also explore strategies they could use to navigate complex situations, for instance, patient refusing engagement or becoming agitated during the teach-back process. Finally, the sessions will explore the importance of and strategies for family or caregiver engagement in teach-back to reinforce patients’ understanding. In turn, this will ensure the practical use of the method extends beyond the immediate encounter. </a:t>
            </a:r>
          </a:p>
        </p:txBody>
      </p:sp>
      <p:sp>
        <p:nvSpPr>
          <p:cNvPr id="4" name="Slide Number Placeholder 3"/>
          <p:cNvSpPr>
            <a:spLocks noGrp="1"/>
          </p:cNvSpPr>
          <p:nvPr>
            <p:ph type="sldNum" sz="quarter" idx="5"/>
          </p:nvPr>
        </p:nvSpPr>
        <p:spPr/>
        <p:txBody>
          <a:bodyPr/>
          <a:lstStyle/>
          <a:p>
            <a:fld id="{06601C32-347C-462C-A793-E9C55F77EFFD}" type="slidenum">
              <a:rPr lang="en-GB" smtClean="0"/>
              <a:t>6</a:t>
            </a:fld>
            <a:endParaRPr lang="en-GB"/>
          </a:p>
        </p:txBody>
      </p:sp>
    </p:spTree>
    <p:extLst>
      <p:ext uri="{BB962C8B-B14F-4D97-AF65-F5344CB8AC3E}">
        <p14:creationId xmlns:p14="http://schemas.microsoft.com/office/powerpoint/2010/main" val="3982257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core of didactic learning, the educational offering will focus on three key action points. Although the educational intervention targets nurses, patients will also receive AHRQ handouts informing them about the use of the method and its benefits. In addition, these handouts will be displayed strategically in the workplace for patients to pick. The action aims at sensitizing them about the intervention for improved fidelity. Secondly, the “Always Use Teach-Back” Toolkit will form the basis of nurses’ training. The interactive module focuses on the what the method entails (“what”), its importance (“why use teach-back”), tach-back in practice (“how”), and the meaning of ‘Always’ as per the toolkit (“what’s ‘always’ about”). In addition, the interactive module will incorporate a 23-minute video providing example of how a nurse can use the teach-back method to improve patient safety (American Medical Association, 2011). These core components will be useful in imparting the expected knowledge, skills, and competence in using the teach-back method. </a:t>
            </a:r>
          </a:p>
        </p:txBody>
      </p:sp>
      <p:sp>
        <p:nvSpPr>
          <p:cNvPr id="4" name="Slide Number Placeholder 3"/>
          <p:cNvSpPr>
            <a:spLocks noGrp="1"/>
          </p:cNvSpPr>
          <p:nvPr>
            <p:ph type="sldNum" sz="quarter" idx="5"/>
          </p:nvPr>
        </p:nvSpPr>
        <p:spPr/>
        <p:txBody>
          <a:bodyPr/>
          <a:lstStyle/>
          <a:p>
            <a:fld id="{06601C32-347C-462C-A793-E9C55F77EFFD}" type="slidenum">
              <a:rPr lang="en-GB" smtClean="0"/>
              <a:t>7</a:t>
            </a:fld>
            <a:endParaRPr lang="en-GB"/>
          </a:p>
        </p:txBody>
      </p:sp>
    </p:spTree>
    <p:extLst>
      <p:ext uri="{BB962C8B-B14F-4D97-AF65-F5344CB8AC3E}">
        <p14:creationId xmlns:p14="http://schemas.microsoft.com/office/powerpoint/2010/main" val="4044277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educational offering will involve completing five structured group-based sessions over a week. Each session is expected to be 45 to 60 minutes long, combining didactic learning and simulation. The sessions will start with a 5-minute brief review of the teach-back method and a recap of the previous session. The next 30-45 minutes will focus on the “Always Teach Back Toolkit” where the participants will engage with the interactive learning materials under the project manager’s guidance. The next five minutes will involve role-plays, with the DNP project manager assuming the role of a client with BD reporting to the clinic for readmission, first visit, refill, or follow-up. Participants will also be free to play the role of the patient, with the DNP project manager assuming the role of the care provider. The final five minutes will involve a Q&amp;A session about the content learned. </a:t>
            </a:r>
          </a:p>
        </p:txBody>
      </p:sp>
      <p:sp>
        <p:nvSpPr>
          <p:cNvPr id="4" name="Slide Number Placeholder 3"/>
          <p:cNvSpPr>
            <a:spLocks noGrp="1"/>
          </p:cNvSpPr>
          <p:nvPr>
            <p:ph type="sldNum" sz="quarter" idx="5"/>
          </p:nvPr>
        </p:nvSpPr>
        <p:spPr/>
        <p:txBody>
          <a:bodyPr/>
          <a:lstStyle/>
          <a:p>
            <a:fld id="{06601C32-347C-462C-A793-E9C55F77EFFD}" type="slidenum">
              <a:rPr lang="en-GB" smtClean="0"/>
              <a:t>8</a:t>
            </a:fld>
            <a:endParaRPr lang="en-GB"/>
          </a:p>
        </p:txBody>
      </p:sp>
    </p:spTree>
    <p:extLst>
      <p:ext uri="{BB962C8B-B14F-4D97-AF65-F5344CB8AC3E}">
        <p14:creationId xmlns:p14="http://schemas.microsoft.com/office/powerpoint/2010/main" val="4556525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the training will be offered over week, learning will not end after the conclusion of the five sessions. In this regard, the project will integrate weekly 15-minute huddles as part of the educational offering. Completing the weekly huddles will aim at maintaining and reinforcing participants’ knowledge and skills, while ensuring continuous improvement through ongoing skill refinement. During the meetings, the staff will share success stories or experiences and challenges encountered. The informal discussions will encourage peer-to-peer support as a way of augmenting the impact of the formal training. In addition, the DNP project leader will guide the team in reviewing the elements of the teach-back method, with the aim of aligning nurses practices with the AHRQ guidelines. The sessions will also be a safe space for the identification of opportunities for individual and team improvements and discussion of modifications that may be required to ensure the embedment of the method into routine care. </a:t>
            </a:r>
          </a:p>
        </p:txBody>
      </p:sp>
      <p:sp>
        <p:nvSpPr>
          <p:cNvPr id="4" name="Slide Number Placeholder 3"/>
          <p:cNvSpPr>
            <a:spLocks noGrp="1"/>
          </p:cNvSpPr>
          <p:nvPr>
            <p:ph type="sldNum" sz="quarter" idx="5"/>
          </p:nvPr>
        </p:nvSpPr>
        <p:spPr/>
        <p:txBody>
          <a:bodyPr/>
          <a:lstStyle/>
          <a:p>
            <a:fld id="{06601C32-347C-462C-A793-E9C55F77EFFD}" type="slidenum">
              <a:rPr lang="en-GB" smtClean="0"/>
              <a:t>9</a:t>
            </a:fld>
            <a:endParaRPr lang="en-GB"/>
          </a:p>
        </p:txBody>
      </p:sp>
    </p:spTree>
    <p:extLst>
      <p:ext uri="{BB962C8B-B14F-4D97-AF65-F5344CB8AC3E}">
        <p14:creationId xmlns:p14="http://schemas.microsoft.com/office/powerpoint/2010/main" val="2042688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41E5ED-150B-4508-9E1B-9395AA673AB6}"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4202446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41E5ED-150B-4508-9E1B-9395AA673AB6}"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260433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41E5ED-150B-4508-9E1B-9395AA673AB6}"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928776-AAAD-4054-8B9D-7C224F12391F}"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87946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41E5ED-150B-4508-9E1B-9395AA673AB6}"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2517533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41E5ED-150B-4508-9E1B-9395AA673AB6}"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928776-AAAD-4054-8B9D-7C224F12391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60909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41E5ED-150B-4508-9E1B-9395AA673AB6}"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2437308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41E5ED-150B-4508-9E1B-9395AA673AB6}"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3927199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41E5ED-150B-4508-9E1B-9395AA673AB6}"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3171275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41E5ED-150B-4508-9E1B-9395AA673AB6}"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1178475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41E5ED-150B-4508-9E1B-9395AA673AB6}"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329380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41E5ED-150B-4508-9E1B-9395AA673AB6}" type="datetimeFigureOut">
              <a:rPr lang="en-GB" smtClean="0"/>
              <a:t>14/08/2025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1185380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41E5ED-150B-4508-9E1B-9395AA673AB6}" type="datetimeFigureOut">
              <a:rPr lang="en-GB" smtClean="0"/>
              <a:t>14/08/2025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1512777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41E5ED-150B-4508-9E1B-9395AA673AB6}" type="datetimeFigureOut">
              <a:rPr lang="en-GB" smtClean="0"/>
              <a:t>14/08/2025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3778487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41E5ED-150B-4508-9E1B-9395AA673AB6}" type="datetimeFigureOut">
              <a:rPr lang="en-GB" smtClean="0"/>
              <a:t>14/08/2025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1324463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41E5ED-150B-4508-9E1B-9395AA673AB6}" type="datetimeFigureOut">
              <a:rPr lang="en-GB" smtClean="0"/>
              <a:t>14/08/2025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1774251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341E5ED-150B-4508-9E1B-9395AA673AB6}" type="datetimeFigureOut">
              <a:rPr lang="en-GB" smtClean="0"/>
              <a:t>14/08/2025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928776-AAAD-4054-8B9D-7C224F12391F}" type="slidenum">
              <a:rPr lang="en-GB" smtClean="0"/>
              <a:t>‹#›</a:t>
            </a:fld>
            <a:endParaRPr lang="en-GB"/>
          </a:p>
        </p:txBody>
      </p:sp>
    </p:spTree>
    <p:extLst>
      <p:ext uri="{BB962C8B-B14F-4D97-AF65-F5344CB8AC3E}">
        <p14:creationId xmlns:p14="http://schemas.microsoft.com/office/powerpoint/2010/main" val="3435168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341E5ED-150B-4508-9E1B-9395AA673AB6}" type="datetimeFigureOut">
              <a:rPr lang="en-GB" smtClean="0"/>
              <a:t>14/08/2025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8928776-AAAD-4054-8B9D-7C224F12391F}" type="slidenum">
              <a:rPr lang="en-GB" smtClean="0"/>
              <a:t>‹#›</a:t>
            </a:fld>
            <a:endParaRPr lang="en-GB"/>
          </a:p>
        </p:txBody>
      </p:sp>
    </p:spTree>
    <p:extLst>
      <p:ext uri="{BB962C8B-B14F-4D97-AF65-F5344CB8AC3E}">
        <p14:creationId xmlns:p14="http://schemas.microsoft.com/office/powerpoint/2010/main" val="3510432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oi.org/10.3928/24748307-20200318-01" TargetMode="External"/><Relationship Id="rId7" Type="http://schemas.openxmlformats.org/officeDocument/2006/relationships/hyperlink" Target="https://doi.org/10.1371/journal.pone.0231350" TargetMode="External"/><Relationship Id="rId2" Type="http://schemas.openxmlformats.org/officeDocument/2006/relationships/hyperlink" Target="https://www.youtube.com/watch?v=cGtTZ_vxjyA" TargetMode="External"/><Relationship Id="rId1" Type="http://schemas.openxmlformats.org/officeDocument/2006/relationships/slideLayout" Target="../slideLayouts/slideLayout2.xml"/><Relationship Id="rId6" Type="http://schemas.openxmlformats.org/officeDocument/2006/relationships/hyperlink" Target="https://doi.org/10.3928/24748307-20210719-01" TargetMode="External"/><Relationship Id="rId5" Type="http://schemas.openxmlformats.org/officeDocument/2006/relationships/hyperlink" Target="https://doi.org/10.2196/51541" TargetMode="External"/><Relationship Id="rId4" Type="http://schemas.openxmlformats.org/officeDocument/2006/relationships/hyperlink" Target="https://doi.org/10.1016/j.pec.2017.02.022"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DD9B0-8518-4ACA-AFD0-9315AFCF38ED}"/>
              </a:ext>
            </a:extLst>
          </p:cNvPr>
          <p:cNvSpPr>
            <a:spLocks noGrp="1"/>
          </p:cNvSpPr>
          <p:nvPr>
            <p:ph type="ctrTitle"/>
          </p:nvPr>
        </p:nvSpPr>
        <p:spPr>
          <a:xfrm>
            <a:off x="914400" y="1000644"/>
            <a:ext cx="8604914" cy="2015559"/>
          </a:xfrm>
        </p:spPr>
        <p:style>
          <a:lnRef idx="2">
            <a:schemeClr val="dk1"/>
          </a:lnRef>
          <a:fillRef idx="1">
            <a:schemeClr val="lt1"/>
          </a:fillRef>
          <a:effectRef idx="0">
            <a:schemeClr val="dk1"/>
          </a:effectRef>
          <a:fontRef idx="minor">
            <a:schemeClr val="dk1"/>
          </a:fontRef>
        </p:style>
        <p:txBody>
          <a:bodyPr/>
          <a:lstStyle/>
          <a:p>
            <a:pPr algn="ctr"/>
            <a:r>
              <a:rPr lang="en-GB" sz="4000" b="1" dirty="0">
                <a:solidFill>
                  <a:schemeClr val="tx1"/>
                </a:solidFill>
              </a:rPr>
              <a:t>Enhancing Staff Confidence and Conviction in using the Teach-Back Method</a:t>
            </a:r>
          </a:p>
        </p:txBody>
      </p:sp>
      <p:sp>
        <p:nvSpPr>
          <p:cNvPr id="3" name="Subtitle 2">
            <a:extLst>
              <a:ext uri="{FF2B5EF4-FFF2-40B4-BE49-F238E27FC236}">
                <a16:creationId xmlns:a16="http://schemas.microsoft.com/office/drawing/2014/main" id="{D96185A2-6378-4778-AC2A-C8794040632D}"/>
              </a:ext>
            </a:extLst>
          </p:cNvPr>
          <p:cNvSpPr>
            <a:spLocks noGrp="1"/>
          </p:cNvSpPr>
          <p:nvPr>
            <p:ph type="subTitle" idx="1"/>
          </p:nvPr>
        </p:nvSpPr>
        <p:spPr>
          <a:xfrm>
            <a:off x="1507067" y="3522459"/>
            <a:ext cx="7766936" cy="2015559"/>
          </a:xfrm>
        </p:spPr>
        <p:txBody>
          <a:bodyPr>
            <a:normAutofit/>
          </a:bodyPr>
          <a:lstStyle/>
          <a:p>
            <a:pPr algn="ctr"/>
            <a:r>
              <a:rPr lang="en-GB" sz="2400" dirty="0">
                <a:solidFill>
                  <a:schemeClr val="tx1"/>
                </a:solidFill>
              </a:rPr>
              <a:t>DNP Student: Esther </a:t>
            </a:r>
            <a:r>
              <a:rPr lang="en-GB" sz="2400" dirty="0" err="1">
                <a:solidFill>
                  <a:schemeClr val="tx1"/>
                </a:solidFill>
              </a:rPr>
              <a:t>Ejinaka</a:t>
            </a:r>
            <a:endParaRPr lang="en-GB" sz="2400" dirty="0">
              <a:solidFill>
                <a:schemeClr val="tx1"/>
              </a:solidFill>
            </a:endParaRPr>
          </a:p>
          <a:p>
            <a:pPr algn="ctr"/>
            <a:r>
              <a:rPr lang="en-GB" sz="2400" dirty="0">
                <a:solidFill>
                  <a:schemeClr val="tx1"/>
                </a:solidFill>
              </a:rPr>
              <a:t>Chamberlain College of Nursing</a:t>
            </a:r>
          </a:p>
          <a:p>
            <a:pPr algn="ctr"/>
            <a:r>
              <a:rPr lang="en-GB" sz="2400" dirty="0">
                <a:solidFill>
                  <a:schemeClr val="tx1"/>
                </a:solidFill>
              </a:rPr>
              <a:t>Project Mentor: </a:t>
            </a:r>
            <a:r>
              <a:rPr lang="en-GB" sz="2400" dirty="0" err="1">
                <a:solidFill>
                  <a:schemeClr val="tx1"/>
                </a:solidFill>
              </a:rPr>
              <a:t>Dr.</a:t>
            </a:r>
            <a:r>
              <a:rPr lang="en-GB" sz="2400" dirty="0">
                <a:solidFill>
                  <a:schemeClr val="tx1"/>
                </a:solidFill>
              </a:rPr>
              <a:t> </a:t>
            </a:r>
            <a:r>
              <a:rPr lang="en-GB" sz="2400" dirty="0" err="1">
                <a:solidFill>
                  <a:schemeClr val="tx1"/>
                </a:solidFill>
              </a:rPr>
              <a:t>Stehr</a:t>
            </a:r>
            <a:r>
              <a:rPr lang="en-GB" sz="2400" dirty="0">
                <a:solidFill>
                  <a:schemeClr val="tx1"/>
                </a:solidFill>
              </a:rPr>
              <a:t> </a:t>
            </a:r>
          </a:p>
        </p:txBody>
      </p:sp>
    </p:spTree>
    <p:extLst>
      <p:ext uri="{BB962C8B-B14F-4D97-AF65-F5344CB8AC3E}">
        <p14:creationId xmlns:p14="http://schemas.microsoft.com/office/powerpoint/2010/main" val="2193880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7B6E1-33CD-4E66-9BA7-096DE120C8A1}"/>
              </a:ext>
            </a:extLst>
          </p:cNvPr>
          <p:cNvSpPr>
            <a:spLocks noGrp="1"/>
          </p:cNvSpPr>
          <p:nvPr>
            <p:ph type="title"/>
          </p:nvPr>
        </p:nvSpPr>
        <p:spPr>
          <a:xfrm>
            <a:off x="677334" y="609600"/>
            <a:ext cx="8596668" cy="727881"/>
          </a:xfrm>
        </p:spPr>
        <p:style>
          <a:lnRef idx="2">
            <a:schemeClr val="dk1"/>
          </a:lnRef>
          <a:fillRef idx="1">
            <a:schemeClr val="lt1"/>
          </a:fillRef>
          <a:effectRef idx="0">
            <a:schemeClr val="dk1"/>
          </a:effectRef>
          <a:fontRef idx="minor">
            <a:schemeClr val="dk1"/>
          </a:fontRef>
        </p:style>
        <p:txBody>
          <a:bodyPr/>
          <a:lstStyle/>
          <a:p>
            <a:pPr algn="ctr"/>
            <a:r>
              <a:rPr lang="en-US" b="1" dirty="0"/>
              <a:t>Evaluation Plan</a:t>
            </a:r>
          </a:p>
        </p:txBody>
      </p:sp>
      <p:sp>
        <p:nvSpPr>
          <p:cNvPr id="3" name="Content Placeholder 2">
            <a:extLst>
              <a:ext uri="{FF2B5EF4-FFF2-40B4-BE49-F238E27FC236}">
                <a16:creationId xmlns:a16="http://schemas.microsoft.com/office/drawing/2014/main" id="{B4E685C9-8691-4E66-B1F6-638D3147C376}"/>
              </a:ext>
            </a:extLst>
          </p:cNvPr>
          <p:cNvSpPr>
            <a:spLocks noGrp="1"/>
          </p:cNvSpPr>
          <p:nvPr>
            <p:ph idx="1"/>
          </p:nvPr>
        </p:nvSpPr>
        <p:spPr/>
        <p:txBody>
          <a:bodyPr>
            <a:normAutofit/>
          </a:bodyPr>
          <a:lstStyle/>
          <a:p>
            <a:pPr>
              <a:lnSpc>
                <a:spcPct val="150000"/>
              </a:lnSpc>
              <a:spcAft>
                <a:spcPts val="600"/>
              </a:spcAft>
            </a:pPr>
            <a:r>
              <a:rPr lang="en-US" sz="2400" dirty="0"/>
              <a:t>Pre-intervention Conviction &amp; Confidence Scale (CCS)</a:t>
            </a:r>
          </a:p>
          <a:p>
            <a:pPr>
              <a:lnSpc>
                <a:spcPct val="150000"/>
              </a:lnSpc>
              <a:spcAft>
                <a:spcPts val="600"/>
              </a:spcAft>
            </a:pPr>
            <a:r>
              <a:rPr lang="en-US" sz="2400" dirty="0"/>
              <a:t>Observation of performance during role-plays</a:t>
            </a:r>
          </a:p>
          <a:p>
            <a:pPr>
              <a:lnSpc>
                <a:spcPct val="150000"/>
              </a:lnSpc>
              <a:spcAft>
                <a:spcPts val="600"/>
              </a:spcAft>
            </a:pPr>
            <a:r>
              <a:rPr lang="en-US" sz="2400" dirty="0"/>
              <a:t>Immediate formative feedback</a:t>
            </a:r>
          </a:p>
          <a:p>
            <a:pPr>
              <a:lnSpc>
                <a:spcPct val="150000"/>
              </a:lnSpc>
              <a:spcAft>
                <a:spcPts val="600"/>
              </a:spcAft>
            </a:pPr>
            <a:r>
              <a:rPr lang="en-US" sz="2400" dirty="0"/>
              <a:t>Pre-intervention Conviction &amp; Confidence Scale (CCS)</a:t>
            </a:r>
          </a:p>
          <a:p>
            <a:pPr>
              <a:lnSpc>
                <a:spcPct val="150000"/>
              </a:lnSpc>
              <a:spcAft>
                <a:spcPts val="600"/>
              </a:spcAft>
            </a:pPr>
            <a:r>
              <a:rPr lang="en-US" sz="2400" dirty="0"/>
              <a:t>Comparison of pre/post CCS scores</a:t>
            </a:r>
          </a:p>
        </p:txBody>
      </p:sp>
    </p:spTree>
    <p:extLst>
      <p:ext uri="{BB962C8B-B14F-4D97-AF65-F5344CB8AC3E}">
        <p14:creationId xmlns:p14="http://schemas.microsoft.com/office/powerpoint/2010/main" val="1011261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4FCF8-14C7-46F3-AFDC-D553F9A9EEDA}"/>
              </a:ext>
            </a:extLst>
          </p:cNvPr>
          <p:cNvSpPr>
            <a:spLocks noGrp="1"/>
          </p:cNvSpPr>
          <p:nvPr>
            <p:ph type="title"/>
          </p:nvPr>
        </p:nvSpPr>
        <p:spPr>
          <a:xfrm>
            <a:off x="677334" y="609600"/>
            <a:ext cx="8596668" cy="891654"/>
          </a:xfrm>
        </p:spPr>
        <p:style>
          <a:lnRef idx="2">
            <a:schemeClr val="dk1"/>
          </a:lnRef>
          <a:fillRef idx="1">
            <a:schemeClr val="lt1"/>
          </a:fillRef>
          <a:effectRef idx="0">
            <a:schemeClr val="dk1"/>
          </a:effectRef>
          <a:fontRef idx="minor">
            <a:schemeClr val="dk1"/>
          </a:fontRef>
        </p:style>
        <p:txBody>
          <a:bodyPr/>
          <a:lstStyle/>
          <a:p>
            <a:pPr algn="ctr"/>
            <a:r>
              <a:rPr lang="en-US" b="1" dirty="0"/>
              <a:t>Link to Learner Outcomes</a:t>
            </a:r>
          </a:p>
        </p:txBody>
      </p:sp>
      <p:sp>
        <p:nvSpPr>
          <p:cNvPr id="3" name="Content Placeholder 2">
            <a:extLst>
              <a:ext uri="{FF2B5EF4-FFF2-40B4-BE49-F238E27FC236}">
                <a16:creationId xmlns:a16="http://schemas.microsoft.com/office/drawing/2014/main" id="{00798211-26E4-4A8C-9BEE-A54ECC853C15}"/>
              </a:ext>
            </a:extLst>
          </p:cNvPr>
          <p:cNvSpPr>
            <a:spLocks noGrp="1"/>
          </p:cNvSpPr>
          <p:nvPr>
            <p:ph idx="1"/>
          </p:nvPr>
        </p:nvSpPr>
        <p:spPr>
          <a:xfrm>
            <a:off x="677334" y="2044581"/>
            <a:ext cx="8596668" cy="3880773"/>
          </a:xfrm>
        </p:spPr>
        <p:txBody>
          <a:bodyPr>
            <a:normAutofit/>
          </a:bodyPr>
          <a:lstStyle/>
          <a:p>
            <a:pPr>
              <a:lnSpc>
                <a:spcPct val="150000"/>
              </a:lnSpc>
              <a:spcAft>
                <a:spcPts val="600"/>
              </a:spcAft>
            </a:pPr>
            <a:r>
              <a:rPr lang="en-US" sz="2400" dirty="0"/>
              <a:t>Confidence supports skill application</a:t>
            </a:r>
          </a:p>
          <a:p>
            <a:pPr>
              <a:lnSpc>
                <a:spcPct val="150000"/>
              </a:lnSpc>
              <a:spcAft>
                <a:spcPts val="600"/>
              </a:spcAft>
            </a:pPr>
            <a:r>
              <a:rPr lang="en-US" sz="2400" dirty="0"/>
              <a:t>Conviction fosters consistent use</a:t>
            </a:r>
          </a:p>
          <a:p>
            <a:pPr>
              <a:lnSpc>
                <a:spcPct val="150000"/>
              </a:lnSpc>
              <a:spcAft>
                <a:spcPts val="600"/>
              </a:spcAft>
            </a:pPr>
            <a:r>
              <a:rPr lang="en-US" sz="2400" dirty="0"/>
              <a:t>Improved patient understanding of instructions</a:t>
            </a:r>
          </a:p>
          <a:p>
            <a:pPr>
              <a:lnSpc>
                <a:spcPct val="150000"/>
              </a:lnSpc>
              <a:spcAft>
                <a:spcPts val="600"/>
              </a:spcAft>
            </a:pPr>
            <a:r>
              <a:rPr lang="en-US" sz="2400" dirty="0"/>
              <a:t>Improved adherence rates and patient satisfaction</a:t>
            </a:r>
          </a:p>
          <a:p>
            <a:pPr>
              <a:lnSpc>
                <a:spcPct val="150000"/>
              </a:lnSpc>
              <a:spcAft>
                <a:spcPts val="600"/>
              </a:spcAft>
            </a:pPr>
            <a:r>
              <a:rPr lang="en-US" sz="2400" dirty="0"/>
              <a:t>Supports culture of patient-centered communication</a:t>
            </a:r>
          </a:p>
        </p:txBody>
      </p:sp>
    </p:spTree>
    <p:extLst>
      <p:ext uri="{BB962C8B-B14F-4D97-AF65-F5344CB8AC3E}">
        <p14:creationId xmlns:p14="http://schemas.microsoft.com/office/powerpoint/2010/main" val="317159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47E11-7BE4-4133-9882-A38D0B180382}"/>
              </a:ext>
            </a:extLst>
          </p:cNvPr>
          <p:cNvSpPr>
            <a:spLocks noGrp="1"/>
          </p:cNvSpPr>
          <p:nvPr>
            <p:ph type="title"/>
          </p:nvPr>
        </p:nvSpPr>
        <p:spPr>
          <a:xfrm>
            <a:off x="677334" y="609600"/>
            <a:ext cx="8596668" cy="871182"/>
          </a:xfrm>
        </p:spPr>
        <p:style>
          <a:lnRef idx="2">
            <a:schemeClr val="dk1"/>
          </a:lnRef>
          <a:fillRef idx="1">
            <a:schemeClr val="lt1"/>
          </a:fillRef>
          <a:effectRef idx="0">
            <a:schemeClr val="dk1"/>
          </a:effectRef>
          <a:fontRef idx="minor">
            <a:schemeClr val="dk1"/>
          </a:fontRef>
        </p:style>
        <p:txBody>
          <a:bodyPr/>
          <a:lstStyle/>
          <a:p>
            <a:pPr algn="ctr"/>
            <a:r>
              <a:rPr lang="en-US" b="1" dirty="0"/>
              <a:t>References</a:t>
            </a:r>
            <a:r>
              <a:rPr lang="en-US" dirty="0"/>
              <a:t> </a:t>
            </a:r>
          </a:p>
        </p:txBody>
      </p:sp>
      <p:sp>
        <p:nvSpPr>
          <p:cNvPr id="3" name="Content Placeholder 2">
            <a:extLst>
              <a:ext uri="{FF2B5EF4-FFF2-40B4-BE49-F238E27FC236}">
                <a16:creationId xmlns:a16="http://schemas.microsoft.com/office/drawing/2014/main" id="{389926F6-9BC4-4494-9CD8-3764E27C0706}"/>
              </a:ext>
            </a:extLst>
          </p:cNvPr>
          <p:cNvSpPr>
            <a:spLocks noGrp="1"/>
          </p:cNvSpPr>
          <p:nvPr>
            <p:ph idx="1"/>
          </p:nvPr>
        </p:nvSpPr>
        <p:spPr/>
        <p:txBody>
          <a:bodyPr>
            <a:normAutofit fontScale="70000" lnSpcReduction="20000"/>
          </a:bodyPr>
          <a:lstStyle/>
          <a:p>
            <a:pPr lvl="0"/>
            <a:r>
              <a:rPr lang="en-US" dirty="0"/>
              <a:t>American medical Association. (2011). </a:t>
            </a:r>
            <a:r>
              <a:rPr lang="en-US" i="1" dirty="0"/>
              <a:t>Health literacy and patient safety: Help patients understand </a:t>
            </a:r>
            <a:r>
              <a:rPr lang="en-US" dirty="0"/>
              <a:t>[Video]. YouTube. </a:t>
            </a:r>
            <a:r>
              <a:rPr lang="en-US" u="sng" dirty="0">
                <a:hlinkClick r:id="rId2"/>
              </a:rPr>
              <a:t>https://www.youtube.com/watch?v=cGtTZ_vxjyA</a:t>
            </a:r>
            <a:endParaRPr lang="en-GB" dirty="0"/>
          </a:p>
          <a:p>
            <a:pPr lvl="0"/>
            <a:r>
              <a:rPr lang="en-US" dirty="0"/>
              <a:t>Anderson, K. M., Leister, S., &amp; De </a:t>
            </a:r>
            <a:r>
              <a:rPr lang="en-US" dirty="0" err="1"/>
              <a:t>Rego</a:t>
            </a:r>
            <a:r>
              <a:rPr lang="en-US" dirty="0"/>
              <a:t>, R. (2020). The 5Ts for Teach Back: An Operational Definition for Teach-Back Training. </a:t>
            </a:r>
            <a:r>
              <a:rPr lang="en-US" i="1" dirty="0"/>
              <a:t>Health literacy research and practice</a:t>
            </a:r>
            <a:r>
              <a:rPr lang="en-US" dirty="0"/>
              <a:t>, </a:t>
            </a:r>
            <a:r>
              <a:rPr lang="en-US" i="1" dirty="0"/>
              <a:t>4</a:t>
            </a:r>
            <a:r>
              <a:rPr lang="en-US" dirty="0"/>
              <a:t>(2), e94–e103. </a:t>
            </a:r>
            <a:r>
              <a:rPr lang="en-US" u="sng" dirty="0">
                <a:hlinkClick r:id="rId3"/>
              </a:rPr>
              <a:t>https://doi.org/10.3928/24748307-20200318-01</a:t>
            </a:r>
            <a:endParaRPr lang="en-GB" dirty="0"/>
          </a:p>
          <a:p>
            <a:pPr lvl="0"/>
            <a:r>
              <a:rPr lang="en-GB" dirty="0" err="1"/>
              <a:t>Badaczewski</a:t>
            </a:r>
            <a:r>
              <a:rPr lang="en-GB" dirty="0"/>
              <a:t>, A., Bauman, L. J., Blank, A. E., Dreyer, B., Abrams, M. A., Stein, R. E. K., </a:t>
            </a:r>
            <a:r>
              <a:rPr lang="en-GB" dirty="0" err="1"/>
              <a:t>Roter</a:t>
            </a:r>
            <a:r>
              <a:rPr lang="en-GB" dirty="0"/>
              <a:t>, D. L., Hossain, J., </a:t>
            </a:r>
            <a:r>
              <a:rPr lang="en-GB" dirty="0" err="1"/>
              <a:t>Byck</a:t>
            </a:r>
            <a:r>
              <a:rPr lang="en-GB" dirty="0"/>
              <a:t>, H., &amp; Sharif, I. (2021). Relationship between Teach-back and patient-</a:t>
            </a:r>
            <a:r>
              <a:rPr lang="en-GB" dirty="0" err="1"/>
              <a:t>centered</a:t>
            </a:r>
            <a:r>
              <a:rPr lang="en-GB" dirty="0"/>
              <a:t> communication in primary care </a:t>
            </a:r>
            <a:r>
              <a:rPr lang="en-GB" dirty="0" err="1"/>
              <a:t>pediatric</a:t>
            </a:r>
            <a:r>
              <a:rPr lang="en-GB" dirty="0"/>
              <a:t> encounters. </a:t>
            </a:r>
            <a:r>
              <a:rPr lang="en-GB" i="1" dirty="0"/>
              <a:t>Patient education and </a:t>
            </a:r>
            <a:r>
              <a:rPr lang="en-GB" i="1" dirty="0" err="1"/>
              <a:t>counseling</a:t>
            </a:r>
            <a:r>
              <a:rPr lang="en-GB" dirty="0"/>
              <a:t>, </a:t>
            </a:r>
            <a:r>
              <a:rPr lang="en-GB" i="1" dirty="0"/>
              <a:t>100</a:t>
            </a:r>
            <a:r>
              <a:rPr lang="en-GB" dirty="0"/>
              <a:t>(7), 1345–1352. </a:t>
            </a:r>
            <a:r>
              <a:rPr lang="en-GB" u="sng" dirty="0">
                <a:hlinkClick r:id="rId4"/>
              </a:rPr>
              <a:t>https://doi.org/10.1016/j.pec.2017.02.022</a:t>
            </a:r>
            <a:r>
              <a:rPr lang="en-US" dirty="0"/>
              <a:t> </a:t>
            </a:r>
            <a:endParaRPr lang="en-GB" dirty="0"/>
          </a:p>
          <a:p>
            <a:pPr lvl="0"/>
            <a:r>
              <a:rPr lang="en-GB" dirty="0"/>
              <a:t>Barksdale, S., Stark Taylor, S., Criss, S., Kemper, K., Friedman, D. B., Thompson, W., </a:t>
            </a:r>
            <a:r>
              <a:rPr lang="en-GB" dirty="0" err="1"/>
              <a:t>Donelle</a:t>
            </a:r>
            <a:r>
              <a:rPr lang="en-GB" dirty="0"/>
              <a:t>, L., </a:t>
            </a:r>
            <a:r>
              <a:rPr lang="en-GB" dirty="0" err="1"/>
              <a:t>MacGilvray</a:t>
            </a:r>
            <a:r>
              <a:rPr lang="en-GB" dirty="0"/>
              <a:t>, P., &amp; </a:t>
            </a:r>
            <a:r>
              <a:rPr lang="en-GB" dirty="0" err="1"/>
              <a:t>Natafgi</a:t>
            </a:r>
            <a:r>
              <a:rPr lang="en-GB" dirty="0"/>
              <a:t>, N. (2023). Improving Patient Health Literacy During Telehealth Visits Through Remote Teach-Back Methods Training for Family Medicine Residents: Pilot 2-Arm Cluster, Nonrandomized Controlled Trial. </a:t>
            </a:r>
            <a:r>
              <a:rPr lang="en-GB" i="1" dirty="0"/>
              <a:t>JMIR formative research</a:t>
            </a:r>
            <a:r>
              <a:rPr lang="en-GB" dirty="0"/>
              <a:t>, </a:t>
            </a:r>
            <a:r>
              <a:rPr lang="en-GB" i="1" dirty="0"/>
              <a:t>7</a:t>
            </a:r>
            <a:r>
              <a:rPr lang="en-GB" dirty="0"/>
              <a:t>, e51541. </a:t>
            </a:r>
            <a:r>
              <a:rPr lang="en-GB" u="sng" dirty="0">
                <a:hlinkClick r:id="rId5"/>
              </a:rPr>
              <a:t>https://doi.org/10.2196/51541</a:t>
            </a:r>
            <a:r>
              <a:rPr lang="en-US" dirty="0"/>
              <a:t> </a:t>
            </a:r>
            <a:endParaRPr lang="en-GB" dirty="0"/>
          </a:p>
          <a:p>
            <a:pPr lvl="0"/>
            <a:r>
              <a:rPr lang="en-US" dirty="0"/>
              <a:t>Komondor, K., &amp; Choudhury, R. (2021). Assessing Teach-Back Utilization in a Downtown Medical Center. </a:t>
            </a:r>
            <a:r>
              <a:rPr lang="en-US" i="1" dirty="0"/>
              <a:t>Health literacy research and practice</a:t>
            </a:r>
            <a:r>
              <a:rPr lang="en-US" dirty="0"/>
              <a:t>, </a:t>
            </a:r>
            <a:r>
              <a:rPr lang="en-US" i="1" dirty="0"/>
              <a:t>5</a:t>
            </a:r>
            <a:r>
              <a:rPr lang="en-US" dirty="0"/>
              <a:t>(3), e226–e232. </a:t>
            </a:r>
            <a:r>
              <a:rPr lang="en-US" u="sng" dirty="0">
                <a:hlinkClick r:id="rId6"/>
              </a:rPr>
              <a:t>https://doi.org/10.3928/24748307-20210719-01</a:t>
            </a:r>
            <a:endParaRPr lang="en-GB" dirty="0"/>
          </a:p>
          <a:p>
            <a:pPr lvl="0"/>
            <a:r>
              <a:rPr lang="en-US" dirty="0" err="1"/>
              <a:t>Talevski</a:t>
            </a:r>
            <a:r>
              <a:rPr lang="en-US" dirty="0"/>
              <a:t>, J., Wong </a:t>
            </a:r>
            <a:r>
              <a:rPr lang="en-US" dirty="0" err="1"/>
              <a:t>Shee</a:t>
            </a:r>
            <a:r>
              <a:rPr lang="en-US" dirty="0"/>
              <a:t>, A., Rasmussen, B., Kemp, G., &amp; Beauchamp, A. (2020). Teach-back: A systematic review of implementation and impacts. </a:t>
            </a:r>
            <a:r>
              <a:rPr lang="en-US" i="1" dirty="0" err="1"/>
              <a:t>PloS</a:t>
            </a:r>
            <a:r>
              <a:rPr lang="en-US" i="1" dirty="0"/>
              <a:t> one</a:t>
            </a:r>
            <a:r>
              <a:rPr lang="en-US" dirty="0"/>
              <a:t>, </a:t>
            </a:r>
            <a:r>
              <a:rPr lang="en-US" i="1" dirty="0"/>
              <a:t>15</a:t>
            </a:r>
            <a:r>
              <a:rPr lang="en-US" dirty="0"/>
              <a:t>(4), e0231350. </a:t>
            </a:r>
            <a:r>
              <a:rPr lang="en-US" u="sng" dirty="0">
                <a:hlinkClick r:id="rId7"/>
              </a:rPr>
              <a:t>https://doi.org/10.1371/journal.pone.0231350</a:t>
            </a:r>
            <a:endParaRPr lang="en-GB" dirty="0"/>
          </a:p>
        </p:txBody>
      </p:sp>
    </p:spTree>
    <p:extLst>
      <p:ext uri="{BB962C8B-B14F-4D97-AF65-F5344CB8AC3E}">
        <p14:creationId xmlns:p14="http://schemas.microsoft.com/office/powerpoint/2010/main" val="3417838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3C747-8CF8-4778-97FB-E10D5876B830}"/>
              </a:ext>
            </a:extLst>
          </p:cNvPr>
          <p:cNvSpPr>
            <a:spLocks noGrp="1"/>
          </p:cNvSpPr>
          <p:nvPr>
            <p:ph type="title"/>
          </p:nvPr>
        </p:nvSpPr>
        <p:spPr>
          <a:xfrm>
            <a:off x="677334" y="609600"/>
            <a:ext cx="8596668" cy="809767"/>
          </a:xfrm>
        </p:spPr>
        <p:style>
          <a:lnRef idx="2">
            <a:schemeClr val="dk1"/>
          </a:lnRef>
          <a:fillRef idx="1">
            <a:schemeClr val="lt1"/>
          </a:fillRef>
          <a:effectRef idx="0">
            <a:schemeClr val="dk1"/>
          </a:effectRef>
          <a:fontRef idx="minor">
            <a:schemeClr val="dk1"/>
          </a:fontRef>
        </p:style>
        <p:txBody>
          <a:bodyPr/>
          <a:lstStyle/>
          <a:p>
            <a:pPr algn="ctr"/>
            <a:r>
              <a:rPr lang="en-GB" b="1" dirty="0"/>
              <a:t>Aim of Educational Offering</a:t>
            </a:r>
          </a:p>
        </p:txBody>
      </p:sp>
      <p:sp>
        <p:nvSpPr>
          <p:cNvPr id="3" name="Content Placeholder 2">
            <a:extLst>
              <a:ext uri="{FF2B5EF4-FFF2-40B4-BE49-F238E27FC236}">
                <a16:creationId xmlns:a16="http://schemas.microsoft.com/office/drawing/2014/main" id="{D37027AD-CFE4-4C59-A6F6-F93A808165DE}"/>
              </a:ext>
            </a:extLst>
          </p:cNvPr>
          <p:cNvSpPr>
            <a:spLocks noGrp="1"/>
          </p:cNvSpPr>
          <p:nvPr>
            <p:ph idx="1"/>
          </p:nvPr>
        </p:nvSpPr>
        <p:spPr>
          <a:xfrm>
            <a:off x="677334" y="1978926"/>
            <a:ext cx="8596668" cy="4301272"/>
          </a:xfrm>
        </p:spPr>
        <p:txBody>
          <a:bodyPr>
            <a:normAutofit/>
          </a:bodyPr>
          <a:lstStyle/>
          <a:p>
            <a:pPr>
              <a:lnSpc>
                <a:spcPct val="150000"/>
              </a:lnSpc>
              <a:spcAft>
                <a:spcPts val="600"/>
              </a:spcAft>
            </a:pPr>
            <a:r>
              <a:rPr lang="en-GB" sz="2400" dirty="0"/>
              <a:t>Building confidence in teach-back use</a:t>
            </a:r>
          </a:p>
          <a:p>
            <a:pPr>
              <a:lnSpc>
                <a:spcPct val="150000"/>
              </a:lnSpc>
              <a:spcAft>
                <a:spcPts val="600"/>
              </a:spcAft>
            </a:pPr>
            <a:r>
              <a:rPr lang="en-GB" sz="2400" dirty="0"/>
              <a:t>Strengthening conviction for consistent use</a:t>
            </a:r>
          </a:p>
          <a:p>
            <a:pPr>
              <a:lnSpc>
                <a:spcPct val="150000"/>
              </a:lnSpc>
              <a:spcAft>
                <a:spcPts val="600"/>
              </a:spcAft>
            </a:pPr>
            <a:r>
              <a:rPr lang="en-GB" sz="2400" dirty="0"/>
              <a:t>Improve communication with bipolar patients</a:t>
            </a:r>
          </a:p>
          <a:p>
            <a:pPr>
              <a:lnSpc>
                <a:spcPct val="150000"/>
              </a:lnSpc>
              <a:spcAft>
                <a:spcPts val="600"/>
              </a:spcAft>
            </a:pPr>
            <a:r>
              <a:rPr lang="en-GB" sz="2400" dirty="0"/>
              <a:t>Reduce miscommunication and misunderstanding with patients</a:t>
            </a:r>
          </a:p>
          <a:p>
            <a:pPr>
              <a:lnSpc>
                <a:spcPct val="150000"/>
              </a:lnSpc>
              <a:spcAft>
                <a:spcPts val="600"/>
              </a:spcAft>
            </a:pPr>
            <a:r>
              <a:rPr lang="en-GB" sz="2400" dirty="0"/>
              <a:t>Standardize nurse-patient communication</a:t>
            </a:r>
          </a:p>
        </p:txBody>
      </p:sp>
    </p:spTree>
    <p:extLst>
      <p:ext uri="{BB962C8B-B14F-4D97-AF65-F5344CB8AC3E}">
        <p14:creationId xmlns:p14="http://schemas.microsoft.com/office/powerpoint/2010/main" val="312731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0F574-9D0A-4BFF-8B83-E63D92501A3D}"/>
              </a:ext>
            </a:extLst>
          </p:cNvPr>
          <p:cNvSpPr>
            <a:spLocks noGrp="1"/>
          </p:cNvSpPr>
          <p:nvPr>
            <p:ph type="title"/>
          </p:nvPr>
        </p:nvSpPr>
        <p:spPr>
          <a:xfrm>
            <a:off x="677334" y="564996"/>
            <a:ext cx="8596668" cy="949905"/>
          </a:xfrm>
        </p:spPr>
        <p:style>
          <a:lnRef idx="2">
            <a:schemeClr val="dk1"/>
          </a:lnRef>
          <a:fillRef idx="1">
            <a:schemeClr val="lt1"/>
          </a:fillRef>
          <a:effectRef idx="0">
            <a:schemeClr val="dk1"/>
          </a:effectRef>
          <a:fontRef idx="minor">
            <a:schemeClr val="dk1"/>
          </a:fontRef>
        </p:style>
        <p:txBody>
          <a:bodyPr/>
          <a:lstStyle/>
          <a:p>
            <a:pPr algn="ctr"/>
            <a:r>
              <a:rPr lang="en-GB" b="1" dirty="0"/>
              <a:t>Learners and Learners’ Outcomes</a:t>
            </a:r>
          </a:p>
        </p:txBody>
      </p:sp>
      <p:sp>
        <p:nvSpPr>
          <p:cNvPr id="3" name="Content Placeholder 2">
            <a:extLst>
              <a:ext uri="{FF2B5EF4-FFF2-40B4-BE49-F238E27FC236}">
                <a16:creationId xmlns:a16="http://schemas.microsoft.com/office/drawing/2014/main" id="{05A63C4D-9CFB-41CB-8866-EF3683F1A730}"/>
              </a:ext>
            </a:extLst>
          </p:cNvPr>
          <p:cNvSpPr>
            <a:spLocks noGrp="1"/>
          </p:cNvSpPr>
          <p:nvPr>
            <p:ph idx="1"/>
          </p:nvPr>
        </p:nvSpPr>
        <p:spPr>
          <a:xfrm>
            <a:off x="677334" y="1826221"/>
            <a:ext cx="8596668" cy="4601875"/>
          </a:xfrm>
        </p:spPr>
        <p:txBody>
          <a:bodyPr>
            <a:noAutofit/>
          </a:bodyPr>
          <a:lstStyle/>
          <a:p>
            <a:pPr>
              <a:lnSpc>
                <a:spcPct val="150000"/>
              </a:lnSpc>
              <a:spcAft>
                <a:spcPts val="600"/>
              </a:spcAft>
            </a:pPr>
            <a:r>
              <a:rPr lang="en-GB" sz="2400" dirty="0">
                <a:solidFill>
                  <a:srgbClr val="FF0000"/>
                </a:solidFill>
              </a:rPr>
              <a:t>Learners: </a:t>
            </a:r>
            <a:r>
              <a:rPr lang="en-GB" sz="2400" dirty="0"/>
              <a:t>Registered nurses and nursing practitioners</a:t>
            </a:r>
          </a:p>
          <a:p>
            <a:pPr>
              <a:lnSpc>
                <a:spcPct val="150000"/>
              </a:lnSpc>
              <a:spcAft>
                <a:spcPts val="600"/>
              </a:spcAft>
            </a:pPr>
            <a:r>
              <a:rPr lang="en-GB" sz="2400" dirty="0">
                <a:solidFill>
                  <a:srgbClr val="FF0000"/>
                </a:solidFill>
              </a:rPr>
              <a:t>Learners’ outcomes:</a:t>
            </a:r>
          </a:p>
          <a:p>
            <a:pPr lvl="1">
              <a:lnSpc>
                <a:spcPct val="150000"/>
              </a:lnSpc>
              <a:spcAft>
                <a:spcPts val="600"/>
              </a:spcAft>
            </a:pPr>
            <a:r>
              <a:rPr lang="en-GB" sz="2400" dirty="0"/>
              <a:t>Recognize situations that require teach-back</a:t>
            </a:r>
          </a:p>
          <a:p>
            <a:pPr lvl="1">
              <a:lnSpc>
                <a:spcPct val="150000"/>
              </a:lnSpc>
              <a:spcAft>
                <a:spcPts val="600"/>
              </a:spcAft>
            </a:pPr>
            <a:r>
              <a:rPr lang="en-GB" sz="2400" dirty="0"/>
              <a:t>Apply the teach-back method correctly</a:t>
            </a:r>
          </a:p>
          <a:p>
            <a:pPr lvl="1">
              <a:lnSpc>
                <a:spcPct val="150000"/>
              </a:lnSpc>
              <a:spcAft>
                <a:spcPts val="600"/>
              </a:spcAft>
            </a:pPr>
            <a:r>
              <a:rPr lang="en-GB" sz="2400" dirty="0"/>
              <a:t>Demonstrate application of AHRQ toolkit skills</a:t>
            </a:r>
          </a:p>
          <a:p>
            <a:pPr lvl="1">
              <a:lnSpc>
                <a:spcPct val="150000"/>
              </a:lnSpc>
              <a:spcAft>
                <a:spcPts val="600"/>
              </a:spcAft>
            </a:pPr>
            <a:r>
              <a:rPr lang="en-GB" sz="2400" dirty="0"/>
              <a:t>Overcome communication barriers</a:t>
            </a:r>
          </a:p>
        </p:txBody>
      </p:sp>
    </p:spTree>
    <p:extLst>
      <p:ext uri="{BB962C8B-B14F-4D97-AF65-F5344CB8AC3E}">
        <p14:creationId xmlns:p14="http://schemas.microsoft.com/office/powerpoint/2010/main" val="177227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45EED-2D29-4AB9-B22A-C8B00D1DDDA9}"/>
              </a:ext>
            </a:extLst>
          </p:cNvPr>
          <p:cNvSpPr>
            <a:spLocks noGrp="1"/>
          </p:cNvSpPr>
          <p:nvPr>
            <p:ph type="title"/>
          </p:nvPr>
        </p:nvSpPr>
        <p:spPr>
          <a:xfrm>
            <a:off x="677334" y="609600"/>
            <a:ext cx="8596668" cy="918949"/>
          </a:xfrm>
        </p:spPr>
        <p:style>
          <a:lnRef idx="2">
            <a:schemeClr val="dk1"/>
          </a:lnRef>
          <a:fillRef idx="1">
            <a:schemeClr val="lt1"/>
          </a:fillRef>
          <a:effectRef idx="0">
            <a:schemeClr val="dk1"/>
          </a:effectRef>
          <a:fontRef idx="minor">
            <a:schemeClr val="dk1"/>
          </a:fontRef>
        </p:style>
        <p:txBody>
          <a:bodyPr/>
          <a:lstStyle/>
          <a:p>
            <a:pPr algn="ctr"/>
            <a:r>
              <a:rPr lang="en-GB" b="1" dirty="0"/>
              <a:t>Evidence-Based Intervention</a:t>
            </a:r>
          </a:p>
        </p:txBody>
      </p:sp>
      <p:sp>
        <p:nvSpPr>
          <p:cNvPr id="3" name="Content Placeholder 2">
            <a:extLst>
              <a:ext uri="{FF2B5EF4-FFF2-40B4-BE49-F238E27FC236}">
                <a16:creationId xmlns:a16="http://schemas.microsoft.com/office/drawing/2014/main" id="{02E153EB-631B-45C5-9B5B-34AA9B325C98}"/>
              </a:ext>
            </a:extLst>
          </p:cNvPr>
          <p:cNvSpPr>
            <a:spLocks noGrp="1"/>
          </p:cNvSpPr>
          <p:nvPr>
            <p:ph idx="1"/>
          </p:nvPr>
        </p:nvSpPr>
        <p:spPr/>
        <p:txBody>
          <a:bodyPr>
            <a:normAutofit/>
          </a:bodyPr>
          <a:lstStyle/>
          <a:p>
            <a:pPr>
              <a:lnSpc>
                <a:spcPct val="150000"/>
              </a:lnSpc>
              <a:spcAft>
                <a:spcPts val="600"/>
              </a:spcAft>
            </a:pPr>
            <a:r>
              <a:rPr lang="en-GB" sz="2400" dirty="0"/>
              <a:t>Teach-back method</a:t>
            </a:r>
          </a:p>
          <a:p>
            <a:pPr lvl="1">
              <a:lnSpc>
                <a:spcPct val="150000"/>
              </a:lnSpc>
              <a:spcAft>
                <a:spcPts val="600"/>
              </a:spcAft>
            </a:pPr>
            <a:r>
              <a:rPr lang="en-GB" sz="2400" dirty="0"/>
              <a:t>AHRQ-endorsed patient communication tool</a:t>
            </a:r>
          </a:p>
          <a:p>
            <a:pPr lvl="1">
              <a:lnSpc>
                <a:spcPct val="150000"/>
              </a:lnSpc>
              <a:spcAft>
                <a:spcPts val="600"/>
              </a:spcAft>
            </a:pPr>
            <a:r>
              <a:rPr lang="en-GB" sz="2400" dirty="0"/>
              <a:t>Assesses and establishes patient understanding of care</a:t>
            </a:r>
          </a:p>
          <a:p>
            <a:pPr lvl="1">
              <a:lnSpc>
                <a:spcPct val="150000"/>
              </a:lnSpc>
              <a:spcAft>
                <a:spcPts val="600"/>
              </a:spcAft>
            </a:pPr>
            <a:r>
              <a:rPr lang="en-GB" sz="2400" dirty="0"/>
              <a:t>Improves patients’ mental health literacy </a:t>
            </a:r>
          </a:p>
          <a:p>
            <a:pPr lvl="1">
              <a:lnSpc>
                <a:spcPct val="150000"/>
              </a:lnSpc>
              <a:spcAft>
                <a:spcPts val="600"/>
              </a:spcAft>
            </a:pPr>
            <a:r>
              <a:rPr lang="en-GB" sz="2400" dirty="0"/>
              <a:t>Standardizes discharge, education, and follow-up</a:t>
            </a:r>
          </a:p>
        </p:txBody>
      </p:sp>
    </p:spTree>
    <p:extLst>
      <p:ext uri="{BB962C8B-B14F-4D97-AF65-F5344CB8AC3E}">
        <p14:creationId xmlns:p14="http://schemas.microsoft.com/office/powerpoint/2010/main" val="1887418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57103-34E3-4B23-BB92-BCD115050546}"/>
              </a:ext>
            </a:extLst>
          </p:cNvPr>
          <p:cNvSpPr>
            <a:spLocks noGrp="1"/>
          </p:cNvSpPr>
          <p:nvPr>
            <p:ph type="title"/>
          </p:nvPr>
        </p:nvSpPr>
        <p:spPr>
          <a:xfrm>
            <a:off x="677334" y="609600"/>
            <a:ext cx="8596668" cy="973540"/>
          </a:xfrm>
        </p:spPr>
        <p:style>
          <a:lnRef idx="2">
            <a:schemeClr val="dk1"/>
          </a:lnRef>
          <a:fillRef idx="1">
            <a:schemeClr val="lt1"/>
          </a:fillRef>
          <a:effectRef idx="0">
            <a:schemeClr val="dk1"/>
          </a:effectRef>
          <a:fontRef idx="minor">
            <a:schemeClr val="dk1"/>
          </a:fontRef>
        </p:style>
        <p:txBody>
          <a:bodyPr/>
          <a:lstStyle/>
          <a:p>
            <a:pPr algn="ctr"/>
            <a:r>
              <a:rPr lang="en-GB" b="1" dirty="0"/>
              <a:t>Intervention Components</a:t>
            </a:r>
          </a:p>
        </p:txBody>
      </p:sp>
      <p:sp>
        <p:nvSpPr>
          <p:cNvPr id="3" name="Content Placeholder 2">
            <a:extLst>
              <a:ext uri="{FF2B5EF4-FFF2-40B4-BE49-F238E27FC236}">
                <a16:creationId xmlns:a16="http://schemas.microsoft.com/office/drawing/2014/main" id="{6BE03DD1-4CED-4684-A435-80020816D77A}"/>
              </a:ext>
            </a:extLst>
          </p:cNvPr>
          <p:cNvSpPr>
            <a:spLocks noGrp="1"/>
          </p:cNvSpPr>
          <p:nvPr>
            <p:ph idx="1"/>
          </p:nvPr>
        </p:nvSpPr>
        <p:spPr/>
        <p:txBody>
          <a:bodyPr>
            <a:normAutofit/>
          </a:bodyPr>
          <a:lstStyle/>
          <a:p>
            <a:pPr>
              <a:lnSpc>
                <a:spcPct val="150000"/>
              </a:lnSpc>
              <a:spcAft>
                <a:spcPts val="600"/>
              </a:spcAft>
            </a:pPr>
            <a:r>
              <a:rPr lang="en-GB" sz="2400" dirty="0"/>
              <a:t>“Always Use Teach-Back” Toolkit</a:t>
            </a:r>
          </a:p>
          <a:p>
            <a:pPr lvl="1">
              <a:lnSpc>
                <a:spcPct val="150000"/>
              </a:lnSpc>
              <a:spcAft>
                <a:spcPts val="600"/>
              </a:spcAft>
            </a:pPr>
            <a:r>
              <a:rPr lang="en-GB" sz="2400" dirty="0"/>
              <a:t>One-page guide and quick aid</a:t>
            </a:r>
          </a:p>
          <a:p>
            <a:pPr>
              <a:lnSpc>
                <a:spcPct val="150000"/>
              </a:lnSpc>
              <a:spcAft>
                <a:spcPts val="600"/>
              </a:spcAft>
            </a:pPr>
            <a:r>
              <a:rPr lang="en-GB" sz="2400" dirty="0"/>
              <a:t>Interactive online training module</a:t>
            </a:r>
          </a:p>
          <a:p>
            <a:pPr>
              <a:lnSpc>
                <a:spcPct val="150000"/>
              </a:lnSpc>
              <a:spcAft>
                <a:spcPts val="600"/>
              </a:spcAft>
            </a:pPr>
            <a:r>
              <a:rPr lang="en-GB" sz="2400" dirty="0"/>
              <a:t>Role-play experiential scenarios</a:t>
            </a:r>
          </a:p>
          <a:p>
            <a:pPr>
              <a:lnSpc>
                <a:spcPct val="150000"/>
              </a:lnSpc>
              <a:spcAft>
                <a:spcPts val="600"/>
              </a:spcAft>
            </a:pPr>
            <a:r>
              <a:rPr lang="en-GB" sz="2400" dirty="0"/>
              <a:t>Weekly support huddles</a:t>
            </a:r>
          </a:p>
        </p:txBody>
      </p:sp>
    </p:spTree>
    <p:extLst>
      <p:ext uri="{BB962C8B-B14F-4D97-AF65-F5344CB8AC3E}">
        <p14:creationId xmlns:p14="http://schemas.microsoft.com/office/powerpoint/2010/main" val="3523796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5D845-55B6-4FD1-952C-9F0913D9F8FA}"/>
              </a:ext>
            </a:extLst>
          </p:cNvPr>
          <p:cNvSpPr>
            <a:spLocks noGrp="1"/>
          </p:cNvSpPr>
          <p:nvPr>
            <p:ph type="title"/>
          </p:nvPr>
        </p:nvSpPr>
        <p:spPr>
          <a:xfrm>
            <a:off x="677334" y="609600"/>
            <a:ext cx="8596668" cy="809767"/>
          </a:xfrm>
        </p:spPr>
        <p:style>
          <a:lnRef idx="2">
            <a:schemeClr val="dk1"/>
          </a:lnRef>
          <a:fillRef idx="1">
            <a:schemeClr val="lt1"/>
          </a:fillRef>
          <a:effectRef idx="0">
            <a:schemeClr val="dk1"/>
          </a:effectRef>
          <a:fontRef idx="minor">
            <a:schemeClr val="dk1"/>
          </a:fontRef>
        </p:style>
        <p:txBody>
          <a:bodyPr/>
          <a:lstStyle/>
          <a:p>
            <a:pPr algn="ctr"/>
            <a:r>
              <a:rPr lang="en-US" b="1" dirty="0"/>
              <a:t>Overview of Training Content</a:t>
            </a:r>
          </a:p>
        </p:txBody>
      </p:sp>
      <p:sp>
        <p:nvSpPr>
          <p:cNvPr id="3" name="Content Placeholder 2">
            <a:extLst>
              <a:ext uri="{FF2B5EF4-FFF2-40B4-BE49-F238E27FC236}">
                <a16:creationId xmlns:a16="http://schemas.microsoft.com/office/drawing/2014/main" id="{5AFC9A52-C9E5-49CA-A3A4-A8417A1A1377}"/>
              </a:ext>
            </a:extLst>
          </p:cNvPr>
          <p:cNvSpPr>
            <a:spLocks noGrp="1"/>
          </p:cNvSpPr>
          <p:nvPr>
            <p:ph idx="1"/>
          </p:nvPr>
        </p:nvSpPr>
        <p:spPr/>
        <p:txBody>
          <a:bodyPr>
            <a:normAutofit/>
          </a:bodyPr>
          <a:lstStyle/>
          <a:p>
            <a:pPr>
              <a:lnSpc>
                <a:spcPct val="150000"/>
              </a:lnSpc>
              <a:spcAft>
                <a:spcPts val="600"/>
              </a:spcAft>
            </a:pPr>
            <a:r>
              <a:rPr lang="en-US" sz="2400" dirty="0"/>
              <a:t>Communication challenges in bipolar disorder</a:t>
            </a:r>
          </a:p>
          <a:p>
            <a:pPr>
              <a:lnSpc>
                <a:spcPct val="150000"/>
              </a:lnSpc>
              <a:spcAft>
                <a:spcPts val="600"/>
              </a:spcAft>
            </a:pPr>
            <a:r>
              <a:rPr lang="en-US" sz="2400" dirty="0"/>
              <a:t>Principles and benefits of teach-back </a:t>
            </a:r>
          </a:p>
          <a:p>
            <a:pPr>
              <a:lnSpc>
                <a:spcPct val="150000"/>
              </a:lnSpc>
              <a:spcAft>
                <a:spcPts val="600"/>
              </a:spcAft>
            </a:pPr>
            <a:r>
              <a:rPr lang="en-US" sz="2400" dirty="0"/>
              <a:t>The 10 AHRQ elements of teach-back</a:t>
            </a:r>
          </a:p>
          <a:p>
            <a:pPr>
              <a:lnSpc>
                <a:spcPct val="150000"/>
              </a:lnSpc>
              <a:spcAft>
                <a:spcPts val="600"/>
              </a:spcAft>
            </a:pPr>
            <a:r>
              <a:rPr lang="en-US" sz="2400" dirty="0"/>
              <a:t>Strategies to navigate complex situations’</a:t>
            </a:r>
          </a:p>
          <a:p>
            <a:pPr>
              <a:lnSpc>
                <a:spcPct val="150000"/>
              </a:lnSpc>
              <a:spcAft>
                <a:spcPts val="600"/>
              </a:spcAft>
            </a:pPr>
            <a:r>
              <a:rPr lang="en-US" sz="2400" dirty="0"/>
              <a:t>Tips for family or caregiver engagement</a:t>
            </a:r>
          </a:p>
        </p:txBody>
      </p:sp>
    </p:spTree>
    <p:extLst>
      <p:ext uri="{BB962C8B-B14F-4D97-AF65-F5344CB8AC3E}">
        <p14:creationId xmlns:p14="http://schemas.microsoft.com/office/powerpoint/2010/main" val="853941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60ED9-2379-426F-812B-6D95BBA4A963}"/>
              </a:ext>
            </a:extLst>
          </p:cNvPr>
          <p:cNvSpPr>
            <a:spLocks noGrp="1"/>
          </p:cNvSpPr>
          <p:nvPr>
            <p:ph type="title"/>
          </p:nvPr>
        </p:nvSpPr>
        <p:spPr>
          <a:xfrm>
            <a:off x="677334" y="609600"/>
            <a:ext cx="8596668" cy="884830"/>
          </a:xfrm>
        </p:spPr>
        <p:style>
          <a:lnRef idx="2">
            <a:schemeClr val="dk1"/>
          </a:lnRef>
          <a:fillRef idx="1">
            <a:schemeClr val="lt1"/>
          </a:fillRef>
          <a:effectRef idx="0">
            <a:schemeClr val="dk1"/>
          </a:effectRef>
          <a:fontRef idx="minor">
            <a:schemeClr val="dk1"/>
          </a:fontRef>
        </p:style>
        <p:txBody>
          <a:bodyPr/>
          <a:lstStyle/>
          <a:p>
            <a:pPr algn="ctr"/>
            <a:r>
              <a:rPr lang="en-US" b="1" dirty="0"/>
              <a:t>Key Intervention Action Points</a:t>
            </a:r>
          </a:p>
        </p:txBody>
      </p:sp>
      <p:sp>
        <p:nvSpPr>
          <p:cNvPr id="3" name="Content Placeholder 2">
            <a:extLst>
              <a:ext uri="{FF2B5EF4-FFF2-40B4-BE49-F238E27FC236}">
                <a16:creationId xmlns:a16="http://schemas.microsoft.com/office/drawing/2014/main" id="{A1D6C9E4-C2B2-4F9C-AA06-1C4BAB878EBE}"/>
              </a:ext>
            </a:extLst>
          </p:cNvPr>
          <p:cNvSpPr>
            <a:spLocks noGrp="1"/>
          </p:cNvSpPr>
          <p:nvPr>
            <p:ph idx="1"/>
          </p:nvPr>
        </p:nvSpPr>
        <p:spPr/>
        <p:txBody>
          <a:bodyPr>
            <a:normAutofit/>
          </a:bodyPr>
          <a:lstStyle/>
          <a:p>
            <a:pPr>
              <a:lnSpc>
                <a:spcPct val="150000"/>
              </a:lnSpc>
              <a:spcAft>
                <a:spcPts val="600"/>
              </a:spcAft>
            </a:pPr>
            <a:r>
              <a:rPr lang="en-US" sz="2400" dirty="0"/>
              <a:t>Issuance and display of AHRQ handouts</a:t>
            </a:r>
          </a:p>
          <a:p>
            <a:pPr>
              <a:lnSpc>
                <a:spcPct val="150000"/>
              </a:lnSpc>
              <a:spcAft>
                <a:spcPts val="600"/>
              </a:spcAft>
            </a:pPr>
            <a:r>
              <a:rPr lang="en-US" sz="2400" dirty="0"/>
              <a:t>The “Always Use Teach-Back!” Toolkit</a:t>
            </a:r>
          </a:p>
          <a:p>
            <a:pPr>
              <a:lnSpc>
                <a:spcPct val="150000"/>
              </a:lnSpc>
              <a:spcAft>
                <a:spcPts val="600"/>
              </a:spcAft>
            </a:pPr>
            <a:r>
              <a:rPr lang="en-US" sz="2400" dirty="0"/>
              <a:t>“What,” “why,”, “how,” and “What’s ‘Always’</a:t>
            </a:r>
          </a:p>
          <a:p>
            <a:pPr>
              <a:lnSpc>
                <a:spcPct val="150000"/>
              </a:lnSpc>
              <a:spcAft>
                <a:spcPts val="600"/>
              </a:spcAft>
            </a:pPr>
            <a:r>
              <a:rPr lang="en-US" sz="2400" dirty="0"/>
              <a:t>5-minute teach-back video</a:t>
            </a:r>
          </a:p>
        </p:txBody>
      </p:sp>
    </p:spTree>
    <p:extLst>
      <p:ext uri="{BB962C8B-B14F-4D97-AF65-F5344CB8AC3E}">
        <p14:creationId xmlns:p14="http://schemas.microsoft.com/office/powerpoint/2010/main" val="2246711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4CD55-DCCE-4F70-A56C-02F2399B8E51}"/>
              </a:ext>
            </a:extLst>
          </p:cNvPr>
          <p:cNvSpPr>
            <a:spLocks noGrp="1"/>
          </p:cNvSpPr>
          <p:nvPr>
            <p:ph type="title"/>
          </p:nvPr>
        </p:nvSpPr>
        <p:spPr>
          <a:xfrm>
            <a:off x="677334" y="609600"/>
            <a:ext cx="8596668" cy="762000"/>
          </a:xfrm>
        </p:spPr>
        <p:style>
          <a:lnRef idx="2">
            <a:schemeClr val="dk1"/>
          </a:lnRef>
          <a:fillRef idx="1">
            <a:schemeClr val="lt1"/>
          </a:fillRef>
          <a:effectRef idx="0">
            <a:schemeClr val="dk1"/>
          </a:effectRef>
          <a:fontRef idx="minor">
            <a:schemeClr val="dk1"/>
          </a:fontRef>
        </p:style>
        <p:txBody>
          <a:bodyPr/>
          <a:lstStyle/>
          <a:p>
            <a:pPr algn="ctr"/>
            <a:r>
              <a:rPr lang="en-US" b="1" dirty="0"/>
              <a:t>Structure of Training Sessions</a:t>
            </a:r>
          </a:p>
        </p:txBody>
      </p:sp>
      <p:sp>
        <p:nvSpPr>
          <p:cNvPr id="3" name="Content Placeholder 2">
            <a:extLst>
              <a:ext uri="{FF2B5EF4-FFF2-40B4-BE49-F238E27FC236}">
                <a16:creationId xmlns:a16="http://schemas.microsoft.com/office/drawing/2014/main" id="{769832F2-BD6A-4FFE-94F5-296E011A099E}"/>
              </a:ext>
            </a:extLst>
          </p:cNvPr>
          <p:cNvSpPr>
            <a:spLocks noGrp="1"/>
          </p:cNvSpPr>
          <p:nvPr>
            <p:ph idx="1"/>
          </p:nvPr>
        </p:nvSpPr>
        <p:spPr>
          <a:xfrm>
            <a:off x="677334" y="1637731"/>
            <a:ext cx="8596668" cy="4610669"/>
          </a:xfrm>
        </p:spPr>
        <p:txBody>
          <a:bodyPr>
            <a:normAutofit/>
          </a:bodyPr>
          <a:lstStyle/>
          <a:p>
            <a:pPr>
              <a:lnSpc>
                <a:spcPct val="150000"/>
              </a:lnSpc>
              <a:spcAft>
                <a:spcPts val="600"/>
              </a:spcAft>
            </a:pPr>
            <a:r>
              <a:rPr lang="en-US" sz="2400" dirty="0"/>
              <a:t>Five group sessions over a week</a:t>
            </a:r>
          </a:p>
          <a:p>
            <a:pPr lvl="1">
              <a:lnSpc>
                <a:spcPct val="150000"/>
              </a:lnSpc>
              <a:spcAft>
                <a:spcPts val="600"/>
              </a:spcAft>
            </a:pPr>
            <a:r>
              <a:rPr lang="en-US" sz="2400" dirty="0"/>
              <a:t>45-60 minutes per session</a:t>
            </a:r>
          </a:p>
          <a:p>
            <a:pPr lvl="1">
              <a:lnSpc>
                <a:spcPct val="150000"/>
              </a:lnSpc>
              <a:spcAft>
                <a:spcPts val="600"/>
              </a:spcAft>
            </a:pPr>
            <a:r>
              <a:rPr lang="en-US" sz="2400" dirty="0"/>
              <a:t>5-minute brief review of teach-back</a:t>
            </a:r>
          </a:p>
          <a:p>
            <a:pPr lvl="1">
              <a:lnSpc>
                <a:spcPct val="150000"/>
              </a:lnSpc>
              <a:spcAft>
                <a:spcPts val="600"/>
              </a:spcAft>
            </a:pPr>
            <a:r>
              <a:rPr lang="en-US" sz="2400" dirty="0"/>
              <a:t>30-45-minute interactive learning</a:t>
            </a:r>
          </a:p>
          <a:p>
            <a:pPr lvl="1">
              <a:lnSpc>
                <a:spcPct val="150000"/>
              </a:lnSpc>
              <a:spcAft>
                <a:spcPts val="600"/>
              </a:spcAft>
            </a:pPr>
            <a:r>
              <a:rPr lang="en-US" sz="2400" dirty="0"/>
              <a:t>5-minute role play</a:t>
            </a:r>
          </a:p>
          <a:p>
            <a:pPr lvl="1">
              <a:lnSpc>
                <a:spcPct val="150000"/>
              </a:lnSpc>
              <a:spcAft>
                <a:spcPts val="600"/>
              </a:spcAft>
            </a:pPr>
            <a:r>
              <a:rPr lang="en-US" sz="2400" dirty="0"/>
              <a:t>5-minute for Q &amp; A</a:t>
            </a:r>
          </a:p>
        </p:txBody>
      </p:sp>
    </p:spTree>
    <p:extLst>
      <p:ext uri="{BB962C8B-B14F-4D97-AF65-F5344CB8AC3E}">
        <p14:creationId xmlns:p14="http://schemas.microsoft.com/office/powerpoint/2010/main" val="1138540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D991D-CC1E-4FD5-92FA-2FC1150FFD70}"/>
              </a:ext>
            </a:extLst>
          </p:cNvPr>
          <p:cNvSpPr>
            <a:spLocks noGrp="1"/>
          </p:cNvSpPr>
          <p:nvPr>
            <p:ph type="title"/>
          </p:nvPr>
        </p:nvSpPr>
        <p:spPr>
          <a:xfrm>
            <a:off x="677334" y="609600"/>
            <a:ext cx="8596668" cy="843887"/>
          </a:xfrm>
        </p:spPr>
        <p:style>
          <a:lnRef idx="2">
            <a:schemeClr val="dk1"/>
          </a:lnRef>
          <a:fillRef idx="1">
            <a:schemeClr val="lt1"/>
          </a:fillRef>
          <a:effectRef idx="0">
            <a:schemeClr val="dk1"/>
          </a:effectRef>
          <a:fontRef idx="minor">
            <a:schemeClr val="dk1"/>
          </a:fontRef>
        </p:style>
        <p:txBody>
          <a:bodyPr/>
          <a:lstStyle/>
          <a:p>
            <a:pPr algn="ctr"/>
            <a:r>
              <a:rPr lang="en-US" b="1" dirty="0"/>
              <a:t>Ongoing Refinement </a:t>
            </a:r>
          </a:p>
        </p:txBody>
      </p:sp>
      <p:sp>
        <p:nvSpPr>
          <p:cNvPr id="3" name="Content Placeholder 2">
            <a:extLst>
              <a:ext uri="{FF2B5EF4-FFF2-40B4-BE49-F238E27FC236}">
                <a16:creationId xmlns:a16="http://schemas.microsoft.com/office/drawing/2014/main" id="{7D9F3377-2CE5-46BE-9A09-E99ECE822CC9}"/>
              </a:ext>
            </a:extLst>
          </p:cNvPr>
          <p:cNvSpPr>
            <a:spLocks noGrp="1"/>
          </p:cNvSpPr>
          <p:nvPr>
            <p:ph idx="1"/>
          </p:nvPr>
        </p:nvSpPr>
        <p:spPr/>
        <p:txBody>
          <a:bodyPr>
            <a:normAutofit/>
          </a:bodyPr>
          <a:lstStyle/>
          <a:p>
            <a:pPr>
              <a:lnSpc>
                <a:spcPct val="150000"/>
              </a:lnSpc>
              <a:spcAft>
                <a:spcPts val="600"/>
              </a:spcAft>
            </a:pPr>
            <a:r>
              <a:rPr lang="en-US" sz="2400" dirty="0"/>
              <a:t>Weekly 15-minute huddles with team</a:t>
            </a:r>
          </a:p>
          <a:p>
            <a:pPr lvl="1">
              <a:lnSpc>
                <a:spcPct val="150000"/>
              </a:lnSpc>
              <a:spcAft>
                <a:spcPts val="600"/>
              </a:spcAft>
            </a:pPr>
            <a:r>
              <a:rPr lang="en-US" sz="2200" dirty="0"/>
              <a:t>Share success stories and challenges</a:t>
            </a:r>
          </a:p>
          <a:p>
            <a:pPr lvl="1">
              <a:lnSpc>
                <a:spcPct val="150000"/>
              </a:lnSpc>
              <a:spcAft>
                <a:spcPts val="600"/>
              </a:spcAft>
            </a:pPr>
            <a:r>
              <a:rPr lang="en-US" sz="2200" dirty="0"/>
              <a:t>Offer peer-to-peer support</a:t>
            </a:r>
          </a:p>
          <a:p>
            <a:pPr lvl="1">
              <a:lnSpc>
                <a:spcPct val="150000"/>
              </a:lnSpc>
              <a:spcAft>
                <a:spcPts val="600"/>
              </a:spcAft>
            </a:pPr>
            <a:r>
              <a:rPr lang="en-US" sz="2200" dirty="0"/>
              <a:t>Review elements of teach-back used</a:t>
            </a:r>
          </a:p>
          <a:p>
            <a:pPr lvl="1">
              <a:lnSpc>
                <a:spcPct val="150000"/>
              </a:lnSpc>
              <a:spcAft>
                <a:spcPts val="600"/>
              </a:spcAft>
            </a:pPr>
            <a:r>
              <a:rPr lang="en-US" sz="2200" dirty="0"/>
              <a:t>Identify opportunities for improvement</a:t>
            </a:r>
          </a:p>
        </p:txBody>
      </p:sp>
    </p:spTree>
    <p:extLst>
      <p:ext uri="{BB962C8B-B14F-4D97-AF65-F5344CB8AC3E}">
        <p14:creationId xmlns:p14="http://schemas.microsoft.com/office/powerpoint/2010/main" val="427091410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168</TotalTime>
  <Words>2026</Words>
  <Application>Microsoft Office PowerPoint</Application>
  <PresentationFormat>Widescreen</PresentationFormat>
  <Paragraphs>94</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Trebuchet MS</vt:lpstr>
      <vt:lpstr>Wingdings 3</vt:lpstr>
      <vt:lpstr>Facet</vt:lpstr>
      <vt:lpstr>Enhancing Staff Confidence and Conviction in using the Teach-Back Method</vt:lpstr>
      <vt:lpstr>Aim of Educational Offering</vt:lpstr>
      <vt:lpstr>Learners and Learners’ Outcomes</vt:lpstr>
      <vt:lpstr>Evidence-Based Intervention</vt:lpstr>
      <vt:lpstr>Intervention Components</vt:lpstr>
      <vt:lpstr>Overview of Training Content</vt:lpstr>
      <vt:lpstr>Key Intervention Action Points</vt:lpstr>
      <vt:lpstr>Structure of Training Sessions</vt:lpstr>
      <vt:lpstr>Ongoing Refinement </vt:lpstr>
      <vt:lpstr>Evaluation Plan</vt:lpstr>
      <vt:lpstr>Link to Learner Outcomes</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Enhancing Staff Confidence and Conviction in Managing Patients using the Teach Back Method</dc:title>
  <dc:creator>Admin</dc:creator>
  <cp:lastModifiedBy>Admin</cp:lastModifiedBy>
  <cp:revision>21</cp:revision>
  <dcterms:created xsi:type="dcterms:W3CDTF">2025-08-14T07:55:09Z</dcterms:created>
  <dcterms:modified xsi:type="dcterms:W3CDTF">2025-08-14T10:44:02Z</dcterms:modified>
</cp:coreProperties>
</file>