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8" autoAdjust="0"/>
    <p:restoredTop sz="94632" autoAdjust="0"/>
  </p:normalViewPr>
  <p:slideViewPr>
    <p:cSldViewPr snapToObjects="1" showGuides="1">
      <p:cViewPr>
        <p:scale>
          <a:sx n="30" d="100"/>
          <a:sy n="30" d="100"/>
        </p:scale>
        <p:origin x="1134" y="522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FACE-T0-FACE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99719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face-to-face CBT in the current practices to reduce depressive symptoms.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163800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30743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43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Paired samples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t-test to compare pre- and post-intervention mean PHQ-9 scores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22126" y="3686414"/>
            <a:ext cx="6733674" cy="4238386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of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for consistent use of evidence-based interventions. 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8269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19266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F5BC316-AB58-4F1C-98D9-312CD5FDBFB1}"/>
              </a:ext>
            </a:extLst>
          </p:cNvPr>
          <p:cNvSpPr txBox="1">
            <a:spLocks/>
          </p:cNvSpPr>
          <p:nvPr/>
        </p:nvSpPr>
        <p:spPr>
          <a:xfrm>
            <a:off x="13796211" y="3686414"/>
            <a:ext cx="6777789" cy="6204776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Forty-five adults met the inclusion criteria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withdrew ; N=42 participants completed the intervention.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age of 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35.81±12.98; 52.4% female and 47.6% male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PHQ-9 scores were as follows: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Pre-implementation: 14.57±2.63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Post-implementation: 11.05±1.87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this implies a decrease in PHQ-9 scores by about 24%.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change was statistically significant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3.52; 95% CI: 3.04 – 4.01,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0.001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035021E-5B08-4C8E-A41C-4653030A552F}"/>
              </a:ext>
            </a:extLst>
          </p:cNvPr>
          <p:cNvSpPr txBox="1">
            <a:spLocks/>
          </p:cNvSpPr>
          <p:nvPr/>
        </p:nvSpPr>
        <p:spPr>
          <a:xfrm>
            <a:off x="14027841" y="13477164"/>
            <a:ext cx="6594285" cy="376718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the findings indicate that the intervention had a significant effect on medication adherence.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results align with previous literature on the effectiveness of CBT in reducing the frequency and severity of depressive symptoms (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Nuraeni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2023; 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Serfaty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2020).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FCF8B0-94C7-4B71-9348-70264AA3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08123"/>
              </p:ext>
            </p:extLst>
          </p:nvPr>
        </p:nvGraphicFramePr>
        <p:xfrm>
          <a:off x="14035862" y="9525000"/>
          <a:ext cx="630953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169">
                  <a:extLst>
                    <a:ext uri="{9D8B030D-6E8A-4147-A177-3AD203B41FA5}">
                      <a16:colId xmlns:a16="http://schemas.microsoft.com/office/drawing/2014/main" val="1176387904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2890281296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3547998791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1408153493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2882819726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1056587262"/>
                    </a:ext>
                  </a:extLst>
                </a:gridCol>
              </a:tblGrid>
              <a:tr h="114300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Paired differences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8361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Std. Deviation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Upper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Sig. (2-tailed)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32534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Pre-Post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3.036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&lt; 0.001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866277"/>
                  </a:ext>
                </a:extLst>
              </a:tr>
            </a:tbl>
          </a:graphicData>
        </a:graphic>
      </p:graphicFrame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CEE3EDA6-8B5C-4761-A8F3-B49542C3DF0D}"/>
              </a:ext>
            </a:extLst>
          </p:cNvPr>
          <p:cNvSpPr txBox="1">
            <a:spLocks/>
          </p:cNvSpPr>
          <p:nvPr/>
        </p:nvSpPr>
        <p:spPr>
          <a:xfrm>
            <a:off x="20622126" y="8856345"/>
            <a:ext cx="6517110" cy="2954655"/>
          </a:xfrm>
          <a:prstGeom prst="rect">
            <a:avLst/>
          </a:prstGeom>
          <a:noFill/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face-to-face CBT offers an alternative to medications, with significant effects on depressive symptoms. 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the project by embedding face-to-face CBT into clinical workflows is recommended.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10E7F1-980E-43A7-80EB-64FAE745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3968" y="12742546"/>
            <a:ext cx="6205268" cy="500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19196</TotalTime>
  <Words>586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Trebuchet MS</vt:lpstr>
      <vt:lpstr>Wingdings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181</cp:revision>
  <dcterms:created xsi:type="dcterms:W3CDTF">2019-01-09T23:43:53Z</dcterms:created>
  <dcterms:modified xsi:type="dcterms:W3CDTF">2025-02-04T20:14:56Z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