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27432000" cy="18288000"/>
  <p:notesSz cx="6858000" cy="9144000"/>
  <p:defaultTextStyle>
    <a:defPPr>
      <a:defRPr lang="en-US"/>
    </a:defPPr>
    <a:lvl1pPr marL="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640" userDrawn="1">
          <p15:clr>
            <a:srgbClr val="A4A3A4"/>
          </p15:clr>
        </p15:guide>
        <p15:guide id="3" orient="horz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8" autoAdjust="0"/>
    <p:restoredTop sz="94632" autoAdjust="0"/>
  </p:normalViewPr>
  <p:slideViewPr>
    <p:cSldViewPr snapToObjects="1" showGuides="1">
      <p:cViewPr>
        <p:scale>
          <a:sx n="37" d="100"/>
          <a:sy n="37" d="100"/>
        </p:scale>
        <p:origin x="504" y="102"/>
      </p:cViewPr>
      <p:guideLst>
        <p:guide pos="8640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577A563-1DFB-A148-8992-034734602A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1400" y="369717"/>
            <a:ext cx="20574000" cy="7914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572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6DA654B-51EF-7D48-BB09-09FBB829AD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1161146"/>
            <a:ext cx="20574000" cy="61555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429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51520EFC-303B-B948-949B-08B234FA8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1819703"/>
            <a:ext cx="20574000" cy="5569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048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0BE95D8-3F03-5843-BCAB-4C11949F34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3193143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9A7C310-1CDD-4F48-943C-F7978D1EB1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914" y="875851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METHODOLOGY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B16F2EB0-C131-4241-A6C2-2E4CBD025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86600" y="3182775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CLINICAL QUESTION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B7AD0AA-A50F-D34C-A759-F2DDA7323D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68400" y="316204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5335A9C-A13A-1544-AD37-0C89F7E3D3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3744" y="304800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AC7053-C72D-5348-819B-36784C2EF3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661087" y="9155029"/>
            <a:ext cx="6466114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EFA90DA-87B9-A946-9C4A-551DC46A89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661087" y="14020800"/>
            <a:ext cx="6444343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REFERENCES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72552D2-E0BE-044B-B32B-FC7C719712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39738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3EA696-8799-8246-9DAB-ECA3F2FBA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93840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C9DC11-AFC9-BB4E-8155-301AB1FC79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30144" y="4333623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56CB46E-73C2-324B-92AC-F43451D295F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868400" y="42024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CBA5135E-79B4-1945-BC28-A7D184BDB2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93744" y="4682924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17EB2D0-3B44-3F46-910B-6F669368BD1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682857" y="982571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980F4DB-89B0-0246-8784-F8358D57653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682858" y="14782802"/>
            <a:ext cx="6433457" cy="2880789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400" dirty="0"/>
            </a:lvl1pPr>
            <a:lvl2pPr marL="219231" indent="0">
              <a:buNone/>
              <a:tabLst/>
              <a:defRPr lang="en-US" sz="2400" dirty="0"/>
            </a:lvl2pPr>
            <a:lvl3pPr marL="219231" indent="0">
              <a:buNone/>
              <a:tabLst/>
              <a:defRPr lang="en-US" sz="2400" dirty="0"/>
            </a:lvl3pPr>
            <a:lvl4pPr marL="439974" indent="-220743">
              <a:tabLst/>
              <a:defRPr lang="en-US" sz="2400" dirty="0"/>
            </a:lvl4pPr>
            <a:lvl5pPr marL="439974" indent="-220743">
              <a:tabLst/>
              <a:defRPr lang="en-US" sz="24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C3B77C-1766-4E7B-8B0B-FA087AD4AE7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86600" y="8758511"/>
            <a:ext cx="6477000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PROJECT EVALUATION/RESULTS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C2FCF207-754E-418A-9461-B28EB9C5AE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86600" y="102222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4" userDrawn="1">
          <p15:clr>
            <a:srgbClr val="FBAE40"/>
          </p15:clr>
        </p15:guide>
        <p15:guide id="2" orient="horz" pos="11246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4272" userDrawn="1">
          <p15:clr>
            <a:srgbClr val="FBAE40"/>
          </p15:clr>
        </p15:guide>
        <p15:guide id="5" pos="4464" userDrawn="1">
          <p15:clr>
            <a:srgbClr val="FBAE40"/>
          </p15:clr>
        </p15:guide>
        <p15:guide id="6" pos="8544" userDrawn="1">
          <p15:clr>
            <a:srgbClr val="FBAE40"/>
          </p15:clr>
        </p15:guide>
        <p15:guide id="7" pos="8736" userDrawn="1">
          <p15:clr>
            <a:srgbClr val="FBAE40"/>
          </p15:clr>
        </p15:guide>
        <p15:guide id="8" pos="12816" userDrawn="1">
          <p15:clr>
            <a:srgbClr val="FBAE40"/>
          </p15:clr>
        </p15:guide>
        <p15:guide id="9" pos="13008" userDrawn="1">
          <p15:clr>
            <a:srgbClr val="FBAE40"/>
          </p15:clr>
        </p15:guide>
        <p15:guide id="10" pos="17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14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152401" y="2986589"/>
            <a:ext cx="6781801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629399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629398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629398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304800" y="2986589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477001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477000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  <p:extLst>
      <p:ext uri="{BB962C8B-B14F-4D97-AF65-F5344CB8AC3E}">
        <p14:creationId xmlns:p14="http://schemas.microsoft.com/office/powerpoint/2010/main" val="31842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23262-4614-1A4C-8F48-867592ED43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1734" y="203537"/>
            <a:ext cx="27105157" cy="1015663"/>
          </a:xfrm>
        </p:spPr>
        <p:txBody>
          <a:bodyPr/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FACE-TO-FACE COGNITIVE BEHAVIORAL THERAPY FOR ADULTS WITH DEPRESSION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2CFC6-E25A-C045-A3CA-D28E57F73F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7732" y="1884485"/>
            <a:ext cx="21869400" cy="646331"/>
          </a:xfrm>
        </p:spPr>
        <p:txBody>
          <a:bodyPr/>
          <a:lstStyle/>
          <a:p>
            <a:r>
              <a:rPr lang="en-US" sz="3600" b="0" dirty="0">
                <a:latin typeface="Calibri" panose="020F0502020204030204" pitchFamily="34" charset="0"/>
                <a:cs typeface="Calibri" panose="020F0502020204030204" pitchFamily="34" charset="0"/>
              </a:rPr>
              <a:t>Chinyere E. </a:t>
            </a:r>
            <a:r>
              <a:rPr lang="en-US" sz="3600" b="0" dirty="0" err="1">
                <a:latin typeface="Calibri" panose="020F0502020204030204" pitchFamily="34" charset="0"/>
                <a:cs typeface="Calibri" panose="020F0502020204030204" pitchFamily="34" charset="0"/>
              </a:rPr>
              <a:t>Uzoukwu</a:t>
            </a:r>
            <a:endParaRPr lang="en-US" sz="3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EF424-4DB5-C546-A802-50FC3B742A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2971800"/>
            <a:ext cx="6779904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BAE0C8-6CA6-0D42-93A8-F176DEDB9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00770" y="2971800"/>
            <a:ext cx="6615232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176C86-0D66-B644-96DD-6BA8C83A11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775" y="3505203"/>
            <a:ext cx="6787524" cy="997196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 is among the most prevalent mental health disorders, affecting over 3.8% of the global population. However, less than 25% of the global population receives adequate or optimal care (World Health Organization, 2023).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18% of the American population has depression (Lee et al., 2023).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the disorder costs the country an excess of $330 billion (Greenberg et al., 2023), less than 50% of the adults diagnosed with depression in the U.S. receive adequate care (Goodwin et al., 2022).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Delayed treatment of depression increases the risk of disability, morbidity, and high cost of care.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demonstrates the utility of cognitive behavioral therapy (CBT) in reducing depressive symptoms and improving patients’ quality of life (Brown et al., 2021).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Aim: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integrate face-to-face CBT in the current practices to reduce depressive symptoms.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ACCF44-3857-DA40-9FB6-08724D07ECF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72065" y="15163800"/>
            <a:ext cx="6787524" cy="2585323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adults diagnosed with depression in a mental health clinic, does implementing nurse-led face-to-face cognitive behavioral therapy compared to the current practice impact PHQ-9 scores over 10 weeks?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D9379-792D-4F4F-8EDB-A4EB0C6EE2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21714" y="3581400"/>
            <a:ext cx="6594285" cy="1307434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Translational Science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odel: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Knowledge-to-Action (KTA) model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Setting: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Outpatient mental and behavioral health clinic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Population: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atients with a confirmed diagnosis of depression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18-65 years and not currently receiving another psychological intervention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less than 18 years of age, no confirmed diagnosis of depression, individuals with other psychiatric disorders, comorbid psychiatric disorders, and cognitive impairments that could compromise participation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Face-to-face cognitive behavioral therapy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Formative Evaluation: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 audits done twice a week and weekly staff meetings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Summative Evaluation: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PHQ-9 scores post-implementation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in depressive symptoms</a:t>
            </a:r>
            <a:endParaRPr lang="en-US" sz="24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Patient-reported surveys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Source: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Patient Health Questionnaire (PHQ-9)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Analysis: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Paired samples 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t-test to compare pre- and post-intervention mean PHQ-9 scores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Timeframe: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Intervention implementation: 8 weeks; Total implementation: 10 weeks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BF6C29-3EA5-D143-8743-C49F6BAD29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0622126" y="3686414"/>
            <a:ext cx="6733674" cy="4238386"/>
          </a:xfrm>
          <a:noFill/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implementation of face-to-face CBT may: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of patients’ outcomes, including reduction of depressive symptoms and improvement of their quality of life.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the adoption of strategies to sustain CBT as an evidence-based intervention for depression.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Motivate organization-wide training programs to prepare staff for consistent use of evidence-based interventions. 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11078C-9D9E-4DF8-A713-352487EB51E9}"/>
              </a:ext>
            </a:extLst>
          </p:cNvPr>
          <p:cNvSpPr txBox="1">
            <a:spLocks/>
          </p:cNvSpPr>
          <p:nvPr/>
        </p:nvSpPr>
        <p:spPr>
          <a:xfrm>
            <a:off x="13868400" y="2971800"/>
            <a:ext cx="6629400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6DB004B-B891-4316-8143-83B375A2FC17}"/>
              </a:ext>
            </a:extLst>
          </p:cNvPr>
          <p:cNvSpPr txBox="1">
            <a:spLocks/>
          </p:cNvSpPr>
          <p:nvPr/>
        </p:nvSpPr>
        <p:spPr>
          <a:xfrm>
            <a:off x="20666265" y="2971800"/>
            <a:ext cx="6613335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IMPLICATIONS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357AA3-7767-4293-903A-C909398D03AF}"/>
              </a:ext>
            </a:extLst>
          </p:cNvPr>
          <p:cNvSpPr txBox="1">
            <a:spLocks/>
          </p:cNvSpPr>
          <p:nvPr/>
        </p:nvSpPr>
        <p:spPr>
          <a:xfrm>
            <a:off x="20650200" y="8269069"/>
            <a:ext cx="6623957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113BEA7F-632F-4FFE-A7AE-BE745561D9AF}"/>
              </a:ext>
            </a:extLst>
          </p:cNvPr>
          <p:cNvSpPr txBox="1">
            <a:spLocks/>
          </p:cNvSpPr>
          <p:nvPr/>
        </p:nvSpPr>
        <p:spPr>
          <a:xfrm>
            <a:off x="161026" y="14249400"/>
            <a:ext cx="679132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QUESTION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4E05F94-CA43-4D6F-B07F-38C6973773A4}"/>
              </a:ext>
            </a:extLst>
          </p:cNvPr>
          <p:cNvSpPr txBox="1">
            <a:spLocks/>
          </p:cNvSpPr>
          <p:nvPr/>
        </p:nvSpPr>
        <p:spPr>
          <a:xfrm>
            <a:off x="20668324" y="11926669"/>
            <a:ext cx="662395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BF5BC316-AB58-4F1C-98D9-312CD5FDBFB1}"/>
              </a:ext>
            </a:extLst>
          </p:cNvPr>
          <p:cNvSpPr txBox="1">
            <a:spLocks/>
          </p:cNvSpPr>
          <p:nvPr/>
        </p:nvSpPr>
        <p:spPr>
          <a:xfrm>
            <a:off x="13796211" y="3686414"/>
            <a:ext cx="6777789" cy="5392245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Forty-five adults met the inclusion criteria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withdrew ; N=42 participants completed the intervention.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PHQ-9 scores were as follows: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Pre-intervention: 14.57±2.63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Post-intervention: 11.05±1.87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Overall, this implies a decrease in PHQ-9 scores by about 24%.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change was statistically significant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3.52; 95% CI: 3.04 – 4.01,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0.001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1035021E-5B08-4C8E-A41C-4653030A552F}"/>
              </a:ext>
            </a:extLst>
          </p:cNvPr>
          <p:cNvSpPr txBox="1">
            <a:spLocks/>
          </p:cNvSpPr>
          <p:nvPr/>
        </p:nvSpPr>
        <p:spPr>
          <a:xfrm>
            <a:off x="14027841" y="13477164"/>
            <a:ext cx="6594285" cy="3767185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Overall, the findings indicate that the intervention had a significant effect on depressive symptoms.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results align with previous literature on the effectiveness of CBT in reducing the frequency and severity of depressive symptoms (</a:t>
            </a:r>
            <a:r>
              <a:rPr lang="en-US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Nuraeni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et al., 2023; </a:t>
            </a:r>
            <a:r>
              <a:rPr lang="en-US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Serfaty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et al., 2020).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9FCF8B0-94C7-4B71-9348-70264AA3D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908123"/>
              </p:ext>
            </p:extLst>
          </p:nvPr>
        </p:nvGraphicFramePr>
        <p:xfrm>
          <a:off x="14035862" y="9525000"/>
          <a:ext cx="6309538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169">
                  <a:extLst>
                    <a:ext uri="{9D8B030D-6E8A-4147-A177-3AD203B41FA5}">
                      <a16:colId xmlns:a16="http://schemas.microsoft.com/office/drawing/2014/main" val="1176387904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2890281296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3547998791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1408153493"/>
                    </a:ext>
                  </a:extLst>
                </a:gridCol>
                <a:gridCol w="1052431">
                  <a:extLst>
                    <a:ext uri="{9D8B030D-6E8A-4147-A177-3AD203B41FA5}">
                      <a16:colId xmlns:a16="http://schemas.microsoft.com/office/drawing/2014/main" val="2882819726"/>
                    </a:ext>
                  </a:extLst>
                </a:gridCol>
                <a:gridCol w="1052431">
                  <a:extLst>
                    <a:ext uri="{9D8B030D-6E8A-4147-A177-3AD203B41FA5}">
                      <a16:colId xmlns:a16="http://schemas.microsoft.com/office/drawing/2014/main" val="1056587262"/>
                    </a:ext>
                  </a:extLst>
                </a:gridCol>
              </a:tblGrid>
              <a:tr h="114300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Paired differences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836135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Std. Deviation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Lower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Upper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Sig. (2-tailed)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932534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Pre-Post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3.524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1.565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3.036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4.012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&lt; 0.001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2866277"/>
                  </a:ext>
                </a:extLst>
              </a:tr>
            </a:tbl>
          </a:graphicData>
        </a:graphic>
      </p:graphicFrame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CEE3EDA6-8B5C-4761-A8F3-B49542C3DF0D}"/>
              </a:ext>
            </a:extLst>
          </p:cNvPr>
          <p:cNvSpPr txBox="1">
            <a:spLocks/>
          </p:cNvSpPr>
          <p:nvPr/>
        </p:nvSpPr>
        <p:spPr>
          <a:xfrm>
            <a:off x="20622126" y="8856345"/>
            <a:ext cx="6517110" cy="2954655"/>
          </a:xfrm>
          <a:prstGeom prst="rect">
            <a:avLst/>
          </a:prstGeom>
          <a:noFill/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Implementing face-to-face CBT offers an alternative treatment approach that could significantly reduce depressive symptoms. 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Scaling the project by embedding face-to-face CBT into clinical workflows is recommended.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10E7F1-980E-43A7-80EB-64FAE74559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3968" y="12742546"/>
            <a:ext cx="6205268" cy="500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233799"/>
      </p:ext>
    </p:extLst>
  </p:cSld>
  <p:clrMapOvr>
    <a:masterClrMapping/>
  </p:clrMapOvr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39AE24C9-BE46-B142-8FDB-84C70E8283D9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B8008906-C728-D147-9DBA-2156C83D3A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2D65F7A54174E98A28353DA67A368" ma:contentTypeVersion="18" ma:contentTypeDescription="Create a new document." ma:contentTypeScope="" ma:versionID="47b6b655efb31a0b60361fdd0bdae503">
  <xsd:schema xmlns:xsd="http://www.w3.org/2001/XMLSchema" xmlns:xs="http://www.w3.org/2001/XMLSchema" xmlns:p="http://schemas.microsoft.com/office/2006/metadata/properties" xmlns:ns2="b7412cc2-8c54-4109-8bdb-a0d9e879cd0e" xmlns:ns3="ebf7c323-d544-45fe-96ae-e20868859bfe" targetNamespace="http://schemas.microsoft.com/office/2006/metadata/properties" ma:root="true" ma:fieldsID="f72c1ce9593b4f0ed80ed357cee48c47" ns2:_="" ns3:_="">
    <xsd:import namespace="b7412cc2-8c54-4109-8bdb-a0d9e879cd0e"/>
    <xsd:import namespace="ebf7c323-d544-45fe-96ae-e20868859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12cc2-8c54-4109-8bdb-a0d9e879c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omments" ma:index="18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bb6d5a3-f596-450b-b1ba-fe4d84599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7c323-d544-45fe-96ae-e20868859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f5dca5c-f859-4ec1-93db-7f1f4bb2187b}" ma:internalName="TaxCatchAll" ma:showField="CatchAllData" ma:web="ebf7c323-d544-45fe-96ae-e20868859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7412cc2-8c54-4109-8bdb-a0d9e879cd0e" xsi:nil="true"/>
    <TaxCatchAll xmlns="ebf7c323-d544-45fe-96ae-e20868859bfe" xsi:nil="true"/>
    <lcf76f155ced4ddcb4097134ff3c332f xmlns="b7412cc2-8c54-4109-8bdb-a0d9e879cd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BA6A4CD-F949-4D3D-914B-F2B53E4A80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412cc2-8c54-4109-8bdb-a0d9e879cd0e"/>
    <ds:schemaRef ds:uri="ebf7c323-d544-45fe-96ae-e20868859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DD1A1CD-F5B6-43A1-A6F1-8CEEA73556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2E3C1F-0856-42DD-8FC4-F62984DFEBCD}">
  <ds:schemaRefs>
    <ds:schemaRef ds:uri="http://purl.org/dc/terms/"/>
    <ds:schemaRef ds:uri="206d4e98-133b-49dc-8987-a81603ec3b31"/>
    <ds:schemaRef ds:uri="4f713e13-41aa-44b4-85c0-8602a305a90b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b7412cc2-8c54-4109-8bdb-a0d9e879cd0e"/>
    <ds:schemaRef ds:uri="ebf7c323-d544-45fe-96ae-e20868859bf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19239</TotalTime>
  <Words>572</Words>
  <Application>Microsoft Office PowerPoint</Application>
  <PresentationFormat>Custom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Trebuchet MS</vt:lpstr>
      <vt:lpstr>Wingdings</vt:lpstr>
      <vt:lpstr>With Guides</vt:lpstr>
      <vt:lpstr>Without Guides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Admin</cp:lastModifiedBy>
  <cp:revision>188</cp:revision>
  <dcterms:created xsi:type="dcterms:W3CDTF">2019-01-09T23:43:53Z</dcterms:created>
  <dcterms:modified xsi:type="dcterms:W3CDTF">2025-02-07T22:45:44Z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0x0101005922D65F7A54174E98A28353DA67A368</vt:lpwstr>
  </property>
</Properties>
</file>