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omments/modernComment_102_8D286147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85A9B4-ABDA-334F-3C34-8AF5B4B1F088}" name="Melissa Bogle" initials="" userId="S::mbogle@usf.edu::9b494c7d-f8c3-4b64-9883-311e6f6cd3b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4" autoAdjust="0"/>
    <p:restoredTop sz="94632" autoAdjust="0"/>
  </p:normalViewPr>
  <p:slideViewPr>
    <p:cSldViewPr snapToObjects="1" showGuides="1">
      <p:cViewPr varScale="1">
        <p:scale>
          <a:sx n="32" d="100"/>
          <a:sy n="32" d="100"/>
        </p:scale>
        <p:origin x="60" y="453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comments/modernComment_102_8D28614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6EE0FB2-A868-D54F-8CB2-AC4855E1D283}" authorId="{A185A9B4-ABDA-334F-3C34-8AF5B4B1F088}" created="2025-02-09T02:11:49.96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2" creationId="{F7023262-4614-1A4C-8F48-867592ED43F4}"/>
    </ac:deMkLst>
    <p188:txBody>
      <a:bodyPr/>
      <a:lstStyle/>
      <a:p>
        <a:r>
          <a:rPr lang="en-US"/>
          <a:t>Title: I think this is a zero instead of an O</a:t>
        </a:r>
      </a:p>
    </p188:txBody>
  </p188:cm>
  <p188:cm id="{3AD65835-C19B-124A-B7DD-D48E47483E75}" authorId="{A185A9B4-ABDA-334F-3C34-8AF5B4B1F088}" created="2025-02-09T02:51:37.45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12" creationId="{04176C86-0D66-B644-96DD-6BA8C83A119B}"/>
    </ac:deMkLst>
    <p188:txBody>
      <a:bodyPr/>
      <a:lstStyle/>
      <a:p>
        <a:r>
          <a:rPr lang="en-US"/>
          <a:t>Practice problem: Project Aim bullet - “nurse” should be lowercase; make “practices” into “practice”</a:t>
        </a:r>
      </a:p>
    </p188:txBody>
  </p188:cm>
  <p188:cm id="{DC618DD3-A381-134B-82C7-0764E1AB2071}" authorId="{A185A9B4-ABDA-334F-3C34-8AF5B4B1F088}" created="2025-02-09T02:52:21.24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14" creationId="{812D9379-792D-4F4F-8EDB-A4EB0C6EE255}"/>
    </ac:deMkLst>
    <p188:txBody>
      <a:bodyPr/>
      <a:lstStyle/>
      <a:p>
        <a:r>
          <a:rPr lang="en-US"/>
          <a:t>Methodology: Intervention bullet - make “Nurse” lowercase and “Face” lowercase</a:t>
        </a:r>
      </a:p>
    </p188:txBody>
  </p188:cm>
  <p188:cm id="{8E16D44A-63FD-694E-B52B-1BA532B99D3F}" authorId="{A185A9B4-ABDA-334F-3C34-8AF5B4B1F088}" created="2025-02-09T02:53:11.81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21" creationId="{CEE3EDA6-8B5C-4761-A8F3-B49542C3DF0D}"/>
    </ac:deMkLst>
    <p188:txBody>
      <a:bodyPr/>
      <a:lstStyle/>
      <a:p>
        <a:r>
          <a:rPr lang="en-US"/>
          <a:t>Results: No demographics data is allowed - please remove; also make the words in the data table larger - unable to read</a:t>
        </a:r>
      </a:p>
    </p188:txBody>
  </p188:cm>
  <p188:cm id="{066B984C-C784-534A-925A-467CD3C8E230}" authorId="{A185A9B4-ABDA-334F-3C34-8AF5B4B1F088}" created="2025-02-09T02:53:43.06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16" creationId="{54BF6C29-3EA5-D143-8743-C49F6BAD29F8}"/>
    </ac:deMkLst>
    <p188:txBody>
      <a:bodyPr/>
      <a:lstStyle/>
      <a:p>
        <a:r>
          <a:rPr lang="en-US"/>
          <a:t>Implications and Conclusion: make “Nurse” lowercase in these sections</a:t>
        </a:r>
      </a:p>
    </p188:txBody>
  </p188:cm>
  <p188:cm id="{49125C0E-9F96-5741-92DD-501008163BC3}" authorId="{A185A9B4-ABDA-334F-3C34-8AF5B4B1F088}" created="2025-02-09T02:54:13.22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picMk id="9" creationId="{5810E7F1-980E-43A7-80EB-64FAE74559D8}"/>
    </ac:deMkLst>
    <p188:txBody>
      <a:bodyPr/>
      <a:lstStyle/>
      <a:p>
        <a:r>
          <a:rPr lang="en-US"/>
          <a:t>References: you need to put in the actual article titles not a QR link 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2_8D28614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734" y="203537"/>
            <a:ext cx="27105157" cy="1015663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FACE-T</a:t>
            </a:r>
            <a:r>
              <a:rPr lang="en-US" sz="6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-FACE COGNITIVE BEHAVIORAL THERAPY FOR ADULTS WITH DEPRESSION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7732" y="1884485"/>
            <a:ext cx="21869400" cy="646331"/>
          </a:xfrm>
        </p:spPr>
        <p:txBody>
          <a:bodyPr/>
          <a:lstStyle/>
          <a:p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Chinyere E. </a:t>
            </a:r>
            <a:r>
              <a:rPr lang="en-US" sz="3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Uzoukwu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3"/>
            <a:ext cx="6787524" cy="997196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among the most prevalent mental health disorders, affecting over 3.8% of the global population. However, less than 25% of the global population receives adequate or optimal care (World Health Organization, 2023).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18% of the American population has depression (Lee et al., 2023).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disorder costs the country an excess of $330 billion (Greenberg et al., 2023), less than 50% of the adults diagnosed with depression in the U.S. receive adequate care (Goodwin et al., 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treatment of depression increases the risk of disability, morbidity, and high cost of care.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demonstrates the utility of cognitive behavioral therapy (CBT) in reducing depressive symptoms and improving patients’ quality of life (Brown et al.,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integrate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urse-led face-to-face CBT in the current practice</a:t>
            </a:r>
            <a:r>
              <a:rPr lang="en-US" sz="2400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reduce depressive symptoms.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72065" y="15163800"/>
            <a:ext cx="6787524" cy="258532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adults diagnosed with depression in an outpatient mental health clinic, does implementing nurse-led face-to-face cognitive behavioral therapy compared to the current practice impact PHQ-9 scores over 10 weeks?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5" y="3581400"/>
            <a:ext cx="6309538" cy="1455167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Science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odel: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Knowledge-to-Action (KTA) model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mental and behavioral health clinic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Population: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43 patients with a confirmed diagnosis of depression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18-65 years and not currently receiving another psychological intervention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less than 18 years of age, no confirmed diagnosis of depression, individuals with other psychiatric disorders, comorbid psychiatric disorders, and cognitive impairments that could compromise participation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Nurse led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ace-to-face cognitive behavioral therapy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Formative Evaluation: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 audits done twice a week and weekly staff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Summative Evaluation: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PHQ-9 scores post-implementation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depressive symptoms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 surveys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Health Questionnaire (PHQ-9)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Paired samples 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t-test to compare pre-and post-intervention mean PHQ-9 scores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 implementation: 8 weeks; Total implementation: 10 weeks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22126" y="3686414"/>
            <a:ext cx="6733674" cy="4801314"/>
          </a:xfrm>
          <a:noFill/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of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urse-led face-to-face CBT may: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patients’ outcomes, including reduction of depressive symptoms and improvement of their quality of life.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adoption of strategies to sustain CBT as an evidence-based intervention for depression.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organization-wide training programs to prepare staff to use evidence-based interventions consistently. 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0200" y="82690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61026" y="14249400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68324" y="11926669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F5BC316-AB58-4F1C-98D9-312CD5FDBFB1}"/>
              </a:ext>
            </a:extLst>
          </p:cNvPr>
          <p:cNvSpPr txBox="1">
            <a:spLocks/>
          </p:cNvSpPr>
          <p:nvPr/>
        </p:nvSpPr>
        <p:spPr>
          <a:xfrm>
            <a:off x="13796211" y="3686414"/>
            <a:ext cx="6777789" cy="6204776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Forty-five adults met the inclusion criteria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withdrew ; N=42 participants completed the intervention.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age of </a:t>
            </a:r>
            <a:r>
              <a:rPr lang="en-US" sz="2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35.81±12.98; 52.4% female and 47.6% male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PHQ-9 scores were</a:t>
            </a:r>
            <a:r>
              <a:rPr lang="en-US" sz="2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as follows: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Pre-implementation: 14.57±2.63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Post-implementation: 11.05±1.87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this implies a decrease in PHQ-9 scores by about 24%.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change was statistically significant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3.52; 95% CI: 3.04 – 4.01,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0.001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1035021E-5B08-4C8E-A41C-4653030A552F}"/>
              </a:ext>
            </a:extLst>
          </p:cNvPr>
          <p:cNvSpPr txBox="1">
            <a:spLocks/>
          </p:cNvSpPr>
          <p:nvPr/>
        </p:nvSpPr>
        <p:spPr>
          <a:xfrm>
            <a:off x="14027841" y="13477164"/>
            <a:ext cx="6594285" cy="3767185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the findings indicate </a:t>
            </a:r>
            <a:r>
              <a:rPr lang="en-US" sz="2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that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the intervention had a significant effect on medication adherence.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results align with previous literature on the effectiveness of CBT in reducing the frequency and severity of depressive symptoms (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Nuraeni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2023; 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Serfaty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2020).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FCF8B0-94C7-4B71-9348-70264AA3D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908123"/>
              </p:ext>
            </p:extLst>
          </p:nvPr>
        </p:nvGraphicFramePr>
        <p:xfrm>
          <a:off x="14035862" y="9525000"/>
          <a:ext cx="6309538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169">
                  <a:extLst>
                    <a:ext uri="{9D8B030D-6E8A-4147-A177-3AD203B41FA5}">
                      <a16:colId xmlns:a16="http://schemas.microsoft.com/office/drawing/2014/main" val="1176387904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2890281296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3547998791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1408153493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2882819726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1056587262"/>
                    </a:ext>
                  </a:extLst>
                </a:gridCol>
              </a:tblGrid>
              <a:tr h="114300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Paired differences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83613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Std. Deviation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Upper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Sig. (2-tailed)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932534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Pre-Post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1.565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3.036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&lt; 0.001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866277"/>
                  </a:ext>
                </a:extLst>
              </a:tr>
            </a:tbl>
          </a:graphicData>
        </a:graphic>
      </p:graphicFrame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CEE3EDA6-8B5C-4761-A8F3-B49542C3DF0D}"/>
              </a:ext>
            </a:extLst>
          </p:cNvPr>
          <p:cNvSpPr txBox="1">
            <a:spLocks/>
          </p:cNvSpPr>
          <p:nvPr/>
        </p:nvSpPr>
        <p:spPr>
          <a:xfrm>
            <a:off x="20622126" y="8856345"/>
            <a:ext cx="6517110" cy="2954655"/>
          </a:xfrm>
          <a:prstGeom prst="rect">
            <a:avLst/>
          </a:prstGeom>
          <a:noFill/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urse led face-to-face CBT offers an alternative to medications, with significant effects on depressive symptoms. 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Scaling the project by embedding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urse-led face-to-face CBT into clinical workflows is recommended.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10E7F1-980E-43A7-80EB-64FAE74559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3968" y="12742546"/>
            <a:ext cx="6205268" cy="500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18" ma:contentTypeDescription="Create a new document." ma:contentTypeScope="" ma:versionID="47b6b655efb31a0b60361fdd0bdae503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f72c1ce9593b4f0ed80ed357cee48c47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2E3C1F-0856-42DD-8FC4-F62984DFEBCD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b7412cc2-8c54-4109-8bdb-a0d9e879cd0e"/>
    <ds:schemaRef ds:uri="http://schemas.openxmlformats.org/package/2006/metadata/core-properties"/>
    <ds:schemaRef ds:uri="ebf7c323-d544-45fe-96ae-e20868859bf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BA6A4CD-F949-4D3D-914B-F2B53E4A8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19269</TotalTime>
  <Words>592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Trebuchet MS</vt:lpstr>
      <vt:lpstr>Wingdings</vt:lpstr>
      <vt:lpstr>With Guides</vt:lpstr>
      <vt:lpstr>Without Guides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Chinyere Uzoukwu</cp:lastModifiedBy>
  <cp:revision>185</cp:revision>
  <dcterms:created xsi:type="dcterms:W3CDTF">2019-01-09T23:43:53Z</dcterms:created>
  <dcterms:modified xsi:type="dcterms:W3CDTF">2025-02-09T17:30:59Z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