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71" autoAdjust="0"/>
  </p:normalViewPr>
  <p:slideViewPr>
    <p:cSldViewPr snapToGrid="0">
      <p:cViewPr varScale="1">
        <p:scale>
          <a:sx n="65" d="100"/>
          <a:sy n="65" d="100"/>
        </p:scale>
        <p:origin x="93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9F35AA-583F-4FA0-ADE9-8A817726A54A}"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en-US"/>
        </a:p>
      </dgm:t>
    </dgm:pt>
    <dgm:pt modelId="{19B84B44-7033-4E06-884B-B673E39C4524}">
      <dgm:prSet phldrT="[Text]"/>
      <dgm:spPr/>
      <dgm:t>
        <a:bodyPr/>
        <a:lstStyle/>
        <a:p>
          <a:r>
            <a:rPr lang="en-US" dirty="0"/>
            <a:t>High job satisfaction</a:t>
          </a:r>
        </a:p>
      </dgm:t>
    </dgm:pt>
    <dgm:pt modelId="{51BAD2A7-3635-4844-A094-D699F87220D5}" type="parTrans" cxnId="{3465B43D-7E52-4BD3-813C-332BACC5A4E8}">
      <dgm:prSet/>
      <dgm:spPr/>
      <dgm:t>
        <a:bodyPr/>
        <a:lstStyle/>
        <a:p>
          <a:endParaRPr lang="en-US"/>
        </a:p>
      </dgm:t>
    </dgm:pt>
    <dgm:pt modelId="{A10D15CD-6252-494C-9BC6-FA43A83F4E11}" type="sibTrans" cxnId="{3465B43D-7E52-4BD3-813C-332BACC5A4E8}">
      <dgm:prSet/>
      <dgm:spPr/>
      <dgm:t>
        <a:bodyPr/>
        <a:lstStyle/>
        <a:p>
          <a:endParaRPr lang="en-US"/>
        </a:p>
      </dgm:t>
    </dgm:pt>
    <dgm:pt modelId="{3B7431FE-46B4-4154-A05C-D52422230F5F}">
      <dgm:prSet phldrT="[Text]" custT="1"/>
      <dgm:spPr/>
      <dgm:t>
        <a:bodyPr/>
        <a:lstStyle/>
        <a:p>
          <a:r>
            <a:rPr lang="en-US" sz="800" dirty="0"/>
            <a:t>Reduced turnover rates</a:t>
          </a:r>
        </a:p>
      </dgm:t>
    </dgm:pt>
    <dgm:pt modelId="{83C7CC48-D130-43D4-8840-80E1E293DF97}" type="parTrans" cxnId="{73B87E3C-CF07-4FFA-9D05-652114FE3A6A}">
      <dgm:prSet/>
      <dgm:spPr/>
      <dgm:t>
        <a:bodyPr/>
        <a:lstStyle/>
        <a:p>
          <a:endParaRPr lang="en-US"/>
        </a:p>
      </dgm:t>
    </dgm:pt>
    <dgm:pt modelId="{B5F15213-4CB2-4A44-ACFC-15493B5E8DD1}" type="sibTrans" cxnId="{73B87E3C-CF07-4FFA-9D05-652114FE3A6A}">
      <dgm:prSet/>
      <dgm:spPr/>
      <dgm:t>
        <a:bodyPr/>
        <a:lstStyle/>
        <a:p>
          <a:endParaRPr lang="en-US"/>
        </a:p>
      </dgm:t>
    </dgm:pt>
    <dgm:pt modelId="{AFF5F9CE-8ECE-4A30-AB45-B351A0EAE186}">
      <dgm:prSet phldrT="[Text]"/>
      <dgm:spPr/>
      <dgm:t>
        <a:bodyPr/>
        <a:lstStyle/>
        <a:p>
          <a:r>
            <a:rPr lang="en-US" dirty="0"/>
            <a:t>Supportive environment</a:t>
          </a:r>
        </a:p>
      </dgm:t>
    </dgm:pt>
    <dgm:pt modelId="{8F6BFD1B-4076-43BB-B116-913B056B342D}" type="parTrans" cxnId="{EB00E6DD-976B-41E3-BD73-59FEBD7A6E64}">
      <dgm:prSet/>
      <dgm:spPr/>
      <dgm:t>
        <a:bodyPr/>
        <a:lstStyle/>
        <a:p>
          <a:endParaRPr lang="en-US"/>
        </a:p>
      </dgm:t>
    </dgm:pt>
    <dgm:pt modelId="{BD0C5BAA-861B-455B-9CBA-C3EFA3F530C0}" type="sibTrans" cxnId="{EB00E6DD-976B-41E3-BD73-59FEBD7A6E64}">
      <dgm:prSet/>
      <dgm:spPr/>
      <dgm:t>
        <a:bodyPr/>
        <a:lstStyle/>
        <a:p>
          <a:endParaRPr lang="en-US"/>
        </a:p>
      </dgm:t>
    </dgm:pt>
    <dgm:pt modelId="{9D6278CA-79F9-4BD3-803A-8079C7A00E3E}">
      <dgm:prSet phldrT="[Text]" custT="1"/>
      <dgm:spPr/>
      <dgm:t>
        <a:bodyPr/>
        <a:lstStyle/>
        <a:p>
          <a:r>
            <a:rPr lang="en-US" sz="800" dirty="0"/>
            <a:t>Encourages workplace commitment</a:t>
          </a:r>
        </a:p>
      </dgm:t>
    </dgm:pt>
    <dgm:pt modelId="{8856DDE3-355A-4A45-957C-36FD4A128176}" type="parTrans" cxnId="{3161F002-6B0A-4BAE-A5D3-C6AB7AB8BFF2}">
      <dgm:prSet/>
      <dgm:spPr/>
      <dgm:t>
        <a:bodyPr/>
        <a:lstStyle/>
        <a:p>
          <a:endParaRPr lang="en-US"/>
        </a:p>
      </dgm:t>
    </dgm:pt>
    <dgm:pt modelId="{C0A2431B-8E15-4C0C-B07F-7C0B4A264389}" type="sibTrans" cxnId="{3161F002-6B0A-4BAE-A5D3-C6AB7AB8BFF2}">
      <dgm:prSet/>
      <dgm:spPr/>
      <dgm:t>
        <a:bodyPr/>
        <a:lstStyle/>
        <a:p>
          <a:endParaRPr lang="en-US"/>
        </a:p>
      </dgm:t>
    </dgm:pt>
    <dgm:pt modelId="{521DDC0C-DC12-4D42-B3AE-36BB1C5494C9}">
      <dgm:prSet phldrT="[Text]"/>
      <dgm:spPr/>
      <dgm:t>
        <a:bodyPr/>
        <a:lstStyle/>
        <a:p>
          <a:r>
            <a:rPr lang="en-US" dirty="0"/>
            <a:t>Enhances </a:t>
          </a:r>
          <a:r>
            <a:rPr lang="en-US" dirty="0" err="1"/>
            <a:t>Opprotunities</a:t>
          </a:r>
          <a:endParaRPr lang="en-US" dirty="0"/>
        </a:p>
      </dgm:t>
    </dgm:pt>
    <dgm:pt modelId="{8D4E3265-A923-4AA6-BE80-A80A448EBD70}" type="parTrans" cxnId="{5B425F72-BDD5-415F-A462-1380CD12EF50}">
      <dgm:prSet/>
      <dgm:spPr/>
      <dgm:t>
        <a:bodyPr/>
        <a:lstStyle/>
        <a:p>
          <a:endParaRPr lang="en-US"/>
        </a:p>
      </dgm:t>
    </dgm:pt>
    <dgm:pt modelId="{6D6718AE-837F-483E-9964-79235696DBA3}" type="sibTrans" cxnId="{5B425F72-BDD5-415F-A462-1380CD12EF50}">
      <dgm:prSet/>
      <dgm:spPr/>
      <dgm:t>
        <a:bodyPr/>
        <a:lstStyle/>
        <a:p>
          <a:endParaRPr lang="en-US"/>
        </a:p>
      </dgm:t>
    </dgm:pt>
    <dgm:pt modelId="{D63B9891-2F2A-4CA3-8B18-E749617288D6}">
      <dgm:prSet phldrT="[Text]" custT="1"/>
      <dgm:spPr/>
      <dgm:t>
        <a:bodyPr/>
        <a:lstStyle/>
        <a:p>
          <a:r>
            <a:rPr lang="en-US" sz="800" dirty="0"/>
            <a:t>Career advancements</a:t>
          </a:r>
        </a:p>
      </dgm:t>
    </dgm:pt>
    <dgm:pt modelId="{F09C0A73-E28C-4128-8F00-3793F9234BC4}" type="parTrans" cxnId="{33ED0890-0071-487B-BCD6-E284D4AFF59D}">
      <dgm:prSet/>
      <dgm:spPr/>
      <dgm:t>
        <a:bodyPr/>
        <a:lstStyle/>
        <a:p>
          <a:endParaRPr lang="en-US"/>
        </a:p>
      </dgm:t>
    </dgm:pt>
    <dgm:pt modelId="{CFEA007C-DAAD-475C-82BA-5A65EAA9495D}" type="sibTrans" cxnId="{33ED0890-0071-487B-BCD6-E284D4AFF59D}">
      <dgm:prSet/>
      <dgm:spPr/>
      <dgm:t>
        <a:bodyPr/>
        <a:lstStyle/>
        <a:p>
          <a:endParaRPr lang="en-US"/>
        </a:p>
      </dgm:t>
    </dgm:pt>
    <dgm:pt modelId="{D47D84BA-522E-427A-8272-B19626AE3368}" type="pres">
      <dgm:prSet presAssocID="{C89F35AA-583F-4FA0-ADE9-8A817726A54A}" presName="layout" presStyleCnt="0">
        <dgm:presLayoutVars>
          <dgm:chMax/>
          <dgm:chPref/>
          <dgm:dir/>
          <dgm:resizeHandles/>
        </dgm:presLayoutVars>
      </dgm:prSet>
      <dgm:spPr/>
    </dgm:pt>
    <dgm:pt modelId="{96F686E9-B8AB-49AD-A1DC-FFA604FB5811}" type="pres">
      <dgm:prSet presAssocID="{19B84B44-7033-4E06-884B-B673E39C4524}" presName="root" presStyleCnt="0">
        <dgm:presLayoutVars>
          <dgm:chMax/>
          <dgm:chPref/>
        </dgm:presLayoutVars>
      </dgm:prSet>
      <dgm:spPr/>
    </dgm:pt>
    <dgm:pt modelId="{CBFEA144-0B9C-41C8-8D06-6A4F47733890}" type="pres">
      <dgm:prSet presAssocID="{19B84B44-7033-4E06-884B-B673E39C4524}" presName="rootComposite" presStyleCnt="0">
        <dgm:presLayoutVars/>
      </dgm:prSet>
      <dgm:spPr/>
    </dgm:pt>
    <dgm:pt modelId="{9742734E-96EE-40C2-A8C7-D926795B18B9}" type="pres">
      <dgm:prSet presAssocID="{19B84B44-7033-4E06-884B-B673E39C4524}" presName="ParentAccent" presStyleLbl="alignNode1" presStyleIdx="0" presStyleCnt="3"/>
      <dgm:spPr/>
    </dgm:pt>
    <dgm:pt modelId="{15B0ADFB-53F2-4979-874E-7683B2964DEA}" type="pres">
      <dgm:prSet presAssocID="{19B84B44-7033-4E06-884B-B673E39C4524}" presName="ParentSmallAccent" presStyleLbl="fgAcc1" presStyleIdx="0" presStyleCnt="3"/>
      <dgm:spPr/>
    </dgm:pt>
    <dgm:pt modelId="{BA6BB34D-7F7A-446E-B6E5-972D0DA2EB6E}" type="pres">
      <dgm:prSet presAssocID="{19B84B44-7033-4E06-884B-B673E39C4524}" presName="Parent" presStyleLbl="revTx" presStyleIdx="0" presStyleCnt="6">
        <dgm:presLayoutVars>
          <dgm:chMax/>
          <dgm:chPref val="4"/>
          <dgm:bulletEnabled val="1"/>
        </dgm:presLayoutVars>
      </dgm:prSet>
      <dgm:spPr/>
    </dgm:pt>
    <dgm:pt modelId="{76D76C42-78B8-48B3-B575-14B15801DD35}" type="pres">
      <dgm:prSet presAssocID="{19B84B44-7033-4E06-884B-B673E39C4524}" presName="childShape" presStyleCnt="0">
        <dgm:presLayoutVars>
          <dgm:chMax val="0"/>
          <dgm:chPref val="0"/>
        </dgm:presLayoutVars>
      </dgm:prSet>
      <dgm:spPr/>
    </dgm:pt>
    <dgm:pt modelId="{602CEED9-B8D1-44FD-A64D-003C261A1FD2}" type="pres">
      <dgm:prSet presAssocID="{3B7431FE-46B4-4154-A05C-D52422230F5F}" presName="childComposite" presStyleCnt="0">
        <dgm:presLayoutVars>
          <dgm:chMax val="0"/>
          <dgm:chPref val="0"/>
        </dgm:presLayoutVars>
      </dgm:prSet>
      <dgm:spPr/>
    </dgm:pt>
    <dgm:pt modelId="{0B19B89C-A47E-4874-9D64-71474B2B62CC}" type="pres">
      <dgm:prSet presAssocID="{3B7431FE-46B4-4154-A05C-D52422230F5F}" presName="ChildAccent" presStyleLbl="solidFgAcc1" presStyleIdx="0" presStyleCnt="3"/>
      <dgm:spPr/>
    </dgm:pt>
    <dgm:pt modelId="{D81BE275-980E-48CF-81FE-2B57AC13289D}" type="pres">
      <dgm:prSet presAssocID="{3B7431FE-46B4-4154-A05C-D52422230F5F}" presName="Child" presStyleLbl="revTx" presStyleIdx="1" presStyleCnt="6">
        <dgm:presLayoutVars>
          <dgm:chMax val="0"/>
          <dgm:chPref val="0"/>
          <dgm:bulletEnabled val="1"/>
        </dgm:presLayoutVars>
      </dgm:prSet>
      <dgm:spPr/>
    </dgm:pt>
    <dgm:pt modelId="{33CD06D4-5250-40C4-BACF-1FB81E74CB7C}" type="pres">
      <dgm:prSet presAssocID="{AFF5F9CE-8ECE-4A30-AB45-B351A0EAE186}" presName="root" presStyleCnt="0">
        <dgm:presLayoutVars>
          <dgm:chMax/>
          <dgm:chPref/>
        </dgm:presLayoutVars>
      </dgm:prSet>
      <dgm:spPr/>
    </dgm:pt>
    <dgm:pt modelId="{3AEE8FE6-7DFF-4149-AAD5-183F73B63712}" type="pres">
      <dgm:prSet presAssocID="{AFF5F9CE-8ECE-4A30-AB45-B351A0EAE186}" presName="rootComposite" presStyleCnt="0">
        <dgm:presLayoutVars/>
      </dgm:prSet>
      <dgm:spPr/>
    </dgm:pt>
    <dgm:pt modelId="{EA324274-5734-466F-8B82-25CE644B97A3}" type="pres">
      <dgm:prSet presAssocID="{AFF5F9CE-8ECE-4A30-AB45-B351A0EAE186}" presName="ParentAccent" presStyleLbl="alignNode1" presStyleIdx="1" presStyleCnt="3"/>
      <dgm:spPr/>
    </dgm:pt>
    <dgm:pt modelId="{E5445CAB-A055-4A94-9E91-03B839E572F2}" type="pres">
      <dgm:prSet presAssocID="{AFF5F9CE-8ECE-4A30-AB45-B351A0EAE186}" presName="ParentSmallAccent" presStyleLbl="fgAcc1" presStyleIdx="1" presStyleCnt="3"/>
      <dgm:spPr/>
    </dgm:pt>
    <dgm:pt modelId="{964734DB-4688-45C9-84B6-3D08EF1F7C47}" type="pres">
      <dgm:prSet presAssocID="{AFF5F9CE-8ECE-4A30-AB45-B351A0EAE186}" presName="Parent" presStyleLbl="revTx" presStyleIdx="2" presStyleCnt="6">
        <dgm:presLayoutVars>
          <dgm:chMax/>
          <dgm:chPref val="4"/>
          <dgm:bulletEnabled val="1"/>
        </dgm:presLayoutVars>
      </dgm:prSet>
      <dgm:spPr/>
    </dgm:pt>
    <dgm:pt modelId="{769DFF41-D288-4EF9-86FD-A5CC876BD601}" type="pres">
      <dgm:prSet presAssocID="{AFF5F9CE-8ECE-4A30-AB45-B351A0EAE186}" presName="childShape" presStyleCnt="0">
        <dgm:presLayoutVars>
          <dgm:chMax val="0"/>
          <dgm:chPref val="0"/>
        </dgm:presLayoutVars>
      </dgm:prSet>
      <dgm:spPr/>
    </dgm:pt>
    <dgm:pt modelId="{1E03685D-EC66-46DE-8F6A-16EFF0AFEA48}" type="pres">
      <dgm:prSet presAssocID="{9D6278CA-79F9-4BD3-803A-8079C7A00E3E}" presName="childComposite" presStyleCnt="0">
        <dgm:presLayoutVars>
          <dgm:chMax val="0"/>
          <dgm:chPref val="0"/>
        </dgm:presLayoutVars>
      </dgm:prSet>
      <dgm:spPr/>
    </dgm:pt>
    <dgm:pt modelId="{3C8B04F6-EAF2-422F-A68F-8327D9F1D983}" type="pres">
      <dgm:prSet presAssocID="{9D6278CA-79F9-4BD3-803A-8079C7A00E3E}" presName="ChildAccent" presStyleLbl="solidFgAcc1" presStyleIdx="1" presStyleCnt="3"/>
      <dgm:spPr/>
    </dgm:pt>
    <dgm:pt modelId="{026F3D31-C499-4830-9EB6-B2AF6632E902}" type="pres">
      <dgm:prSet presAssocID="{9D6278CA-79F9-4BD3-803A-8079C7A00E3E}" presName="Child" presStyleLbl="revTx" presStyleIdx="3" presStyleCnt="6">
        <dgm:presLayoutVars>
          <dgm:chMax val="0"/>
          <dgm:chPref val="0"/>
          <dgm:bulletEnabled val="1"/>
        </dgm:presLayoutVars>
      </dgm:prSet>
      <dgm:spPr/>
    </dgm:pt>
    <dgm:pt modelId="{71408F77-E8E9-4036-B37F-FDDE62FE52B4}" type="pres">
      <dgm:prSet presAssocID="{521DDC0C-DC12-4D42-B3AE-36BB1C5494C9}" presName="root" presStyleCnt="0">
        <dgm:presLayoutVars>
          <dgm:chMax/>
          <dgm:chPref/>
        </dgm:presLayoutVars>
      </dgm:prSet>
      <dgm:spPr/>
    </dgm:pt>
    <dgm:pt modelId="{2CFA55EC-2CAC-49A7-B45B-885E755C7A8F}" type="pres">
      <dgm:prSet presAssocID="{521DDC0C-DC12-4D42-B3AE-36BB1C5494C9}" presName="rootComposite" presStyleCnt="0">
        <dgm:presLayoutVars/>
      </dgm:prSet>
      <dgm:spPr/>
    </dgm:pt>
    <dgm:pt modelId="{C06A8009-0772-4EA4-A522-E80090DECA32}" type="pres">
      <dgm:prSet presAssocID="{521DDC0C-DC12-4D42-B3AE-36BB1C5494C9}" presName="ParentAccent" presStyleLbl="alignNode1" presStyleIdx="2" presStyleCnt="3"/>
      <dgm:spPr/>
    </dgm:pt>
    <dgm:pt modelId="{E0C6D7CC-61B7-414D-8A81-44F81C6E30AE}" type="pres">
      <dgm:prSet presAssocID="{521DDC0C-DC12-4D42-B3AE-36BB1C5494C9}" presName="ParentSmallAccent" presStyleLbl="fgAcc1" presStyleIdx="2" presStyleCnt="3"/>
      <dgm:spPr/>
    </dgm:pt>
    <dgm:pt modelId="{BFC8B370-3E28-4CFD-9972-D599FF69713A}" type="pres">
      <dgm:prSet presAssocID="{521DDC0C-DC12-4D42-B3AE-36BB1C5494C9}" presName="Parent" presStyleLbl="revTx" presStyleIdx="4" presStyleCnt="6">
        <dgm:presLayoutVars>
          <dgm:chMax/>
          <dgm:chPref val="4"/>
          <dgm:bulletEnabled val="1"/>
        </dgm:presLayoutVars>
      </dgm:prSet>
      <dgm:spPr/>
    </dgm:pt>
    <dgm:pt modelId="{E9D8AAA3-BC70-4682-83A2-C56E78A90440}" type="pres">
      <dgm:prSet presAssocID="{521DDC0C-DC12-4D42-B3AE-36BB1C5494C9}" presName="childShape" presStyleCnt="0">
        <dgm:presLayoutVars>
          <dgm:chMax val="0"/>
          <dgm:chPref val="0"/>
        </dgm:presLayoutVars>
      </dgm:prSet>
      <dgm:spPr/>
    </dgm:pt>
    <dgm:pt modelId="{DD594656-DDA4-495D-B683-699C9B83813F}" type="pres">
      <dgm:prSet presAssocID="{D63B9891-2F2A-4CA3-8B18-E749617288D6}" presName="childComposite" presStyleCnt="0">
        <dgm:presLayoutVars>
          <dgm:chMax val="0"/>
          <dgm:chPref val="0"/>
        </dgm:presLayoutVars>
      </dgm:prSet>
      <dgm:spPr/>
    </dgm:pt>
    <dgm:pt modelId="{7037A3C9-F305-47F2-959B-A83C001973A4}" type="pres">
      <dgm:prSet presAssocID="{D63B9891-2F2A-4CA3-8B18-E749617288D6}" presName="ChildAccent" presStyleLbl="solidFgAcc1" presStyleIdx="2" presStyleCnt="3"/>
      <dgm:spPr/>
    </dgm:pt>
    <dgm:pt modelId="{41B71C06-89C8-470D-B931-F433A2F784BC}" type="pres">
      <dgm:prSet presAssocID="{D63B9891-2F2A-4CA3-8B18-E749617288D6}" presName="Child" presStyleLbl="revTx" presStyleIdx="5" presStyleCnt="6">
        <dgm:presLayoutVars>
          <dgm:chMax val="0"/>
          <dgm:chPref val="0"/>
          <dgm:bulletEnabled val="1"/>
        </dgm:presLayoutVars>
      </dgm:prSet>
      <dgm:spPr/>
    </dgm:pt>
  </dgm:ptLst>
  <dgm:cxnLst>
    <dgm:cxn modelId="{3161F002-6B0A-4BAE-A5D3-C6AB7AB8BFF2}" srcId="{AFF5F9CE-8ECE-4A30-AB45-B351A0EAE186}" destId="{9D6278CA-79F9-4BD3-803A-8079C7A00E3E}" srcOrd="0" destOrd="0" parTransId="{8856DDE3-355A-4A45-957C-36FD4A128176}" sibTransId="{C0A2431B-8E15-4C0C-B07F-7C0B4A264389}"/>
    <dgm:cxn modelId="{C37ABD08-B630-4B97-A091-A143243B19FD}" type="presOf" srcId="{9D6278CA-79F9-4BD3-803A-8079C7A00E3E}" destId="{026F3D31-C499-4830-9EB6-B2AF6632E902}" srcOrd="0" destOrd="0" presId="urn:microsoft.com/office/officeart/2008/layout/SquareAccentList"/>
    <dgm:cxn modelId="{083A2C37-5DEE-4618-83C4-92D615EF5072}" type="presOf" srcId="{C89F35AA-583F-4FA0-ADE9-8A817726A54A}" destId="{D47D84BA-522E-427A-8272-B19626AE3368}" srcOrd="0" destOrd="0" presId="urn:microsoft.com/office/officeart/2008/layout/SquareAccentList"/>
    <dgm:cxn modelId="{73B87E3C-CF07-4FFA-9D05-652114FE3A6A}" srcId="{19B84B44-7033-4E06-884B-B673E39C4524}" destId="{3B7431FE-46B4-4154-A05C-D52422230F5F}" srcOrd="0" destOrd="0" parTransId="{83C7CC48-D130-43D4-8840-80E1E293DF97}" sibTransId="{B5F15213-4CB2-4A44-ACFC-15493B5E8DD1}"/>
    <dgm:cxn modelId="{3465B43D-7E52-4BD3-813C-332BACC5A4E8}" srcId="{C89F35AA-583F-4FA0-ADE9-8A817726A54A}" destId="{19B84B44-7033-4E06-884B-B673E39C4524}" srcOrd="0" destOrd="0" parTransId="{51BAD2A7-3635-4844-A094-D699F87220D5}" sibTransId="{A10D15CD-6252-494C-9BC6-FA43A83F4E11}"/>
    <dgm:cxn modelId="{CA39F849-E7E4-4572-BD51-6DF0C2BE1AD1}" type="presOf" srcId="{521DDC0C-DC12-4D42-B3AE-36BB1C5494C9}" destId="{BFC8B370-3E28-4CFD-9972-D599FF69713A}" srcOrd="0" destOrd="0" presId="urn:microsoft.com/office/officeart/2008/layout/SquareAccentList"/>
    <dgm:cxn modelId="{5B425F72-BDD5-415F-A462-1380CD12EF50}" srcId="{C89F35AA-583F-4FA0-ADE9-8A817726A54A}" destId="{521DDC0C-DC12-4D42-B3AE-36BB1C5494C9}" srcOrd="2" destOrd="0" parTransId="{8D4E3265-A923-4AA6-BE80-A80A448EBD70}" sibTransId="{6D6718AE-837F-483E-9964-79235696DBA3}"/>
    <dgm:cxn modelId="{2330FF82-68FF-4413-96B6-94C07EAD7C94}" type="presOf" srcId="{19B84B44-7033-4E06-884B-B673E39C4524}" destId="{BA6BB34D-7F7A-446E-B6E5-972D0DA2EB6E}" srcOrd="0" destOrd="0" presId="urn:microsoft.com/office/officeart/2008/layout/SquareAccentList"/>
    <dgm:cxn modelId="{33ED0890-0071-487B-BCD6-E284D4AFF59D}" srcId="{521DDC0C-DC12-4D42-B3AE-36BB1C5494C9}" destId="{D63B9891-2F2A-4CA3-8B18-E749617288D6}" srcOrd="0" destOrd="0" parTransId="{F09C0A73-E28C-4128-8F00-3793F9234BC4}" sibTransId="{CFEA007C-DAAD-475C-82BA-5A65EAA9495D}"/>
    <dgm:cxn modelId="{04F33AD9-C4DE-451B-849F-A8EAD91131DA}" type="presOf" srcId="{3B7431FE-46B4-4154-A05C-D52422230F5F}" destId="{D81BE275-980E-48CF-81FE-2B57AC13289D}" srcOrd="0" destOrd="0" presId="urn:microsoft.com/office/officeart/2008/layout/SquareAccentList"/>
    <dgm:cxn modelId="{EB00E6DD-976B-41E3-BD73-59FEBD7A6E64}" srcId="{C89F35AA-583F-4FA0-ADE9-8A817726A54A}" destId="{AFF5F9CE-8ECE-4A30-AB45-B351A0EAE186}" srcOrd="1" destOrd="0" parTransId="{8F6BFD1B-4076-43BB-B116-913B056B342D}" sibTransId="{BD0C5BAA-861B-455B-9CBA-C3EFA3F530C0}"/>
    <dgm:cxn modelId="{5E25CAE5-CE39-4CDD-B38E-424A9338A03F}" type="presOf" srcId="{AFF5F9CE-8ECE-4A30-AB45-B351A0EAE186}" destId="{964734DB-4688-45C9-84B6-3D08EF1F7C47}" srcOrd="0" destOrd="0" presId="urn:microsoft.com/office/officeart/2008/layout/SquareAccentList"/>
    <dgm:cxn modelId="{3B545BF9-3F78-4C8D-8808-6ACC58FE5B1E}" type="presOf" srcId="{D63B9891-2F2A-4CA3-8B18-E749617288D6}" destId="{41B71C06-89C8-470D-B931-F433A2F784BC}" srcOrd="0" destOrd="0" presId="urn:microsoft.com/office/officeart/2008/layout/SquareAccentList"/>
    <dgm:cxn modelId="{D1A77AE9-2254-4C09-B355-4C858AA39598}" type="presParOf" srcId="{D47D84BA-522E-427A-8272-B19626AE3368}" destId="{96F686E9-B8AB-49AD-A1DC-FFA604FB5811}" srcOrd="0" destOrd="0" presId="urn:microsoft.com/office/officeart/2008/layout/SquareAccentList"/>
    <dgm:cxn modelId="{51EE6448-503E-4C40-BE2D-863271ADA779}" type="presParOf" srcId="{96F686E9-B8AB-49AD-A1DC-FFA604FB5811}" destId="{CBFEA144-0B9C-41C8-8D06-6A4F47733890}" srcOrd="0" destOrd="0" presId="urn:microsoft.com/office/officeart/2008/layout/SquareAccentList"/>
    <dgm:cxn modelId="{52FA7C24-CC66-497C-99E6-11D75718C2EF}" type="presParOf" srcId="{CBFEA144-0B9C-41C8-8D06-6A4F47733890}" destId="{9742734E-96EE-40C2-A8C7-D926795B18B9}" srcOrd="0" destOrd="0" presId="urn:microsoft.com/office/officeart/2008/layout/SquareAccentList"/>
    <dgm:cxn modelId="{9DEAC295-3CF5-4918-BAEE-BEF2AEADD70A}" type="presParOf" srcId="{CBFEA144-0B9C-41C8-8D06-6A4F47733890}" destId="{15B0ADFB-53F2-4979-874E-7683B2964DEA}" srcOrd="1" destOrd="0" presId="urn:microsoft.com/office/officeart/2008/layout/SquareAccentList"/>
    <dgm:cxn modelId="{3B6AC4F9-4C76-40AB-B3C5-09229E06016A}" type="presParOf" srcId="{CBFEA144-0B9C-41C8-8D06-6A4F47733890}" destId="{BA6BB34D-7F7A-446E-B6E5-972D0DA2EB6E}" srcOrd="2" destOrd="0" presId="urn:microsoft.com/office/officeart/2008/layout/SquareAccentList"/>
    <dgm:cxn modelId="{2A874F0F-901E-4527-8EC4-8E9807CED5B3}" type="presParOf" srcId="{96F686E9-B8AB-49AD-A1DC-FFA604FB5811}" destId="{76D76C42-78B8-48B3-B575-14B15801DD35}" srcOrd="1" destOrd="0" presId="urn:microsoft.com/office/officeart/2008/layout/SquareAccentList"/>
    <dgm:cxn modelId="{9E424E0C-44C6-47F7-878A-D6CD65850A3C}" type="presParOf" srcId="{76D76C42-78B8-48B3-B575-14B15801DD35}" destId="{602CEED9-B8D1-44FD-A64D-003C261A1FD2}" srcOrd="0" destOrd="0" presId="urn:microsoft.com/office/officeart/2008/layout/SquareAccentList"/>
    <dgm:cxn modelId="{645F0F00-000A-4C68-A62D-560920516DA4}" type="presParOf" srcId="{602CEED9-B8D1-44FD-A64D-003C261A1FD2}" destId="{0B19B89C-A47E-4874-9D64-71474B2B62CC}" srcOrd="0" destOrd="0" presId="urn:microsoft.com/office/officeart/2008/layout/SquareAccentList"/>
    <dgm:cxn modelId="{9303FA9F-BFC0-4835-8FEB-0E1D4B1AB8D8}" type="presParOf" srcId="{602CEED9-B8D1-44FD-A64D-003C261A1FD2}" destId="{D81BE275-980E-48CF-81FE-2B57AC13289D}" srcOrd="1" destOrd="0" presId="urn:microsoft.com/office/officeart/2008/layout/SquareAccentList"/>
    <dgm:cxn modelId="{5C33FF43-180F-4A16-879A-42D63E7F3FA1}" type="presParOf" srcId="{D47D84BA-522E-427A-8272-B19626AE3368}" destId="{33CD06D4-5250-40C4-BACF-1FB81E74CB7C}" srcOrd="1" destOrd="0" presId="urn:microsoft.com/office/officeart/2008/layout/SquareAccentList"/>
    <dgm:cxn modelId="{E87FF562-DB95-40D7-8396-AD7DFED0479E}" type="presParOf" srcId="{33CD06D4-5250-40C4-BACF-1FB81E74CB7C}" destId="{3AEE8FE6-7DFF-4149-AAD5-183F73B63712}" srcOrd="0" destOrd="0" presId="urn:microsoft.com/office/officeart/2008/layout/SquareAccentList"/>
    <dgm:cxn modelId="{7C0BE942-EA79-4087-80E5-DCF6BB963AD3}" type="presParOf" srcId="{3AEE8FE6-7DFF-4149-AAD5-183F73B63712}" destId="{EA324274-5734-466F-8B82-25CE644B97A3}" srcOrd="0" destOrd="0" presId="urn:microsoft.com/office/officeart/2008/layout/SquareAccentList"/>
    <dgm:cxn modelId="{6305B5F4-E17C-4121-9E98-6214DD15F98A}" type="presParOf" srcId="{3AEE8FE6-7DFF-4149-AAD5-183F73B63712}" destId="{E5445CAB-A055-4A94-9E91-03B839E572F2}" srcOrd="1" destOrd="0" presId="urn:microsoft.com/office/officeart/2008/layout/SquareAccentList"/>
    <dgm:cxn modelId="{0CA7D98C-574E-4F94-B9BE-C518BC61DCBF}" type="presParOf" srcId="{3AEE8FE6-7DFF-4149-AAD5-183F73B63712}" destId="{964734DB-4688-45C9-84B6-3D08EF1F7C47}" srcOrd="2" destOrd="0" presId="urn:microsoft.com/office/officeart/2008/layout/SquareAccentList"/>
    <dgm:cxn modelId="{8CB43CB2-FF64-479F-A581-ABD9DE793A57}" type="presParOf" srcId="{33CD06D4-5250-40C4-BACF-1FB81E74CB7C}" destId="{769DFF41-D288-4EF9-86FD-A5CC876BD601}" srcOrd="1" destOrd="0" presId="urn:microsoft.com/office/officeart/2008/layout/SquareAccentList"/>
    <dgm:cxn modelId="{FD6BD037-C970-4A31-9D6C-A29EB1A3B650}" type="presParOf" srcId="{769DFF41-D288-4EF9-86FD-A5CC876BD601}" destId="{1E03685D-EC66-46DE-8F6A-16EFF0AFEA48}" srcOrd="0" destOrd="0" presId="urn:microsoft.com/office/officeart/2008/layout/SquareAccentList"/>
    <dgm:cxn modelId="{C199B3CD-F67B-4BC9-B03F-45F048DC6420}" type="presParOf" srcId="{1E03685D-EC66-46DE-8F6A-16EFF0AFEA48}" destId="{3C8B04F6-EAF2-422F-A68F-8327D9F1D983}" srcOrd="0" destOrd="0" presId="urn:microsoft.com/office/officeart/2008/layout/SquareAccentList"/>
    <dgm:cxn modelId="{55E6120A-AFCB-4599-B8AF-28F21536366A}" type="presParOf" srcId="{1E03685D-EC66-46DE-8F6A-16EFF0AFEA48}" destId="{026F3D31-C499-4830-9EB6-B2AF6632E902}" srcOrd="1" destOrd="0" presId="urn:microsoft.com/office/officeart/2008/layout/SquareAccentList"/>
    <dgm:cxn modelId="{C2088682-3A73-435A-8E50-A8CBCD6637E0}" type="presParOf" srcId="{D47D84BA-522E-427A-8272-B19626AE3368}" destId="{71408F77-E8E9-4036-B37F-FDDE62FE52B4}" srcOrd="2" destOrd="0" presId="urn:microsoft.com/office/officeart/2008/layout/SquareAccentList"/>
    <dgm:cxn modelId="{5A8F6B5C-4B7E-402E-82B8-AF67EBEC18A7}" type="presParOf" srcId="{71408F77-E8E9-4036-B37F-FDDE62FE52B4}" destId="{2CFA55EC-2CAC-49A7-B45B-885E755C7A8F}" srcOrd="0" destOrd="0" presId="urn:microsoft.com/office/officeart/2008/layout/SquareAccentList"/>
    <dgm:cxn modelId="{B6EE1D66-E5A8-42D8-9455-4090CF9339EB}" type="presParOf" srcId="{2CFA55EC-2CAC-49A7-B45B-885E755C7A8F}" destId="{C06A8009-0772-4EA4-A522-E80090DECA32}" srcOrd="0" destOrd="0" presId="urn:microsoft.com/office/officeart/2008/layout/SquareAccentList"/>
    <dgm:cxn modelId="{ED1A7154-965F-4142-8229-B291CCF1F9E7}" type="presParOf" srcId="{2CFA55EC-2CAC-49A7-B45B-885E755C7A8F}" destId="{E0C6D7CC-61B7-414D-8A81-44F81C6E30AE}" srcOrd="1" destOrd="0" presId="urn:microsoft.com/office/officeart/2008/layout/SquareAccentList"/>
    <dgm:cxn modelId="{16288896-81AB-4776-BBD7-5EB5D3A356A2}" type="presParOf" srcId="{2CFA55EC-2CAC-49A7-B45B-885E755C7A8F}" destId="{BFC8B370-3E28-4CFD-9972-D599FF69713A}" srcOrd="2" destOrd="0" presId="urn:microsoft.com/office/officeart/2008/layout/SquareAccentList"/>
    <dgm:cxn modelId="{896B9001-BDB3-4DD6-A59B-D4FF0488A5D4}" type="presParOf" srcId="{71408F77-E8E9-4036-B37F-FDDE62FE52B4}" destId="{E9D8AAA3-BC70-4682-83A2-C56E78A90440}" srcOrd="1" destOrd="0" presId="urn:microsoft.com/office/officeart/2008/layout/SquareAccentList"/>
    <dgm:cxn modelId="{D5822764-DC18-4792-9457-C22C2AE68A88}" type="presParOf" srcId="{E9D8AAA3-BC70-4682-83A2-C56E78A90440}" destId="{DD594656-DDA4-495D-B683-699C9B83813F}" srcOrd="0" destOrd="0" presId="urn:microsoft.com/office/officeart/2008/layout/SquareAccentList"/>
    <dgm:cxn modelId="{B95D1839-DE28-4EC0-8AC3-877828506513}" type="presParOf" srcId="{DD594656-DDA4-495D-B683-699C9B83813F}" destId="{7037A3C9-F305-47F2-959B-A83C001973A4}" srcOrd="0" destOrd="0" presId="urn:microsoft.com/office/officeart/2008/layout/SquareAccentList"/>
    <dgm:cxn modelId="{16642F7B-2AAB-4D6A-A167-8A4D52FFBC03}" type="presParOf" srcId="{DD594656-DDA4-495D-B683-699C9B83813F}" destId="{41B71C06-89C8-470D-B931-F433A2F784BC}" srcOrd="1" destOrd="0" presId="urn:microsoft.com/office/officeart/2008/layout/Squa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66C2B4-1193-4B43-98DB-714E51FFD2D1}" type="doc">
      <dgm:prSet loTypeId="urn:diagrams.loki3.com/VaryingWidthList" loCatId="list" qsTypeId="urn:microsoft.com/office/officeart/2005/8/quickstyle/simple1" qsCatId="simple" csTypeId="urn:microsoft.com/office/officeart/2005/8/colors/accent1_2" csCatId="accent1" phldr="1"/>
      <dgm:spPr/>
    </dgm:pt>
    <dgm:pt modelId="{3B7E388D-AA80-4567-BDEB-5CFBF91E5CF9}">
      <dgm:prSet phldrT="[Text]" custT="1"/>
      <dgm:spPr/>
      <dgm:t>
        <a:bodyPr/>
        <a:lstStyle/>
        <a:p>
          <a:r>
            <a:rPr lang="en-US" sz="2400" dirty="0"/>
            <a:t>Knowledge transfer</a:t>
          </a:r>
        </a:p>
      </dgm:t>
    </dgm:pt>
    <dgm:pt modelId="{39C40265-6EA2-418A-848C-6666728C9593}" type="parTrans" cxnId="{0CF474A7-4B9F-4321-B741-97AFEE0AFBB5}">
      <dgm:prSet/>
      <dgm:spPr/>
      <dgm:t>
        <a:bodyPr/>
        <a:lstStyle/>
        <a:p>
          <a:endParaRPr lang="en-US"/>
        </a:p>
      </dgm:t>
    </dgm:pt>
    <dgm:pt modelId="{445CA7DA-D1FF-4ED6-96A3-E75C8E3E52F2}" type="sibTrans" cxnId="{0CF474A7-4B9F-4321-B741-97AFEE0AFBB5}">
      <dgm:prSet/>
      <dgm:spPr/>
      <dgm:t>
        <a:bodyPr/>
        <a:lstStyle/>
        <a:p>
          <a:endParaRPr lang="en-US"/>
        </a:p>
      </dgm:t>
    </dgm:pt>
    <dgm:pt modelId="{9F9EB58C-CDBA-4E24-AFED-C383FA00225F}">
      <dgm:prSet phldrT="[Text]" custT="1"/>
      <dgm:spPr/>
      <dgm:t>
        <a:bodyPr/>
        <a:lstStyle/>
        <a:p>
          <a:r>
            <a:rPr lang="en-US" sz="2400" dirty="0"/>
            <a:t>Collaboration</a:t>
          </a:r>
        </a:p>
      </dgm:t>
    </dgm:pt>
    <dgm:pt modelId="{4AD1C17F-B72B-401E-8FA3-6EC3D2FB37F5}" type="parTrans" cxnId="{5DE9F8B5-18E4-4BEA-A09E-3A1ABF9A8540}">
      <dgm:prSet/>
      <dgm:spPr/>
      <dgm:t>
        <a:bodyPr/>
        <a:lstStyle/>
        <a:p>
          <a:endParaRPr lang="en-US"/>
        </a:p>
      </dgm:t>
    </dgm:pt>
    <dgm:pt modelId="{D1A0F6D8-2856-4ED8-ADE5-A025DC0190CF}" type="sibTrans" cxnId="{5DE9F8B5-18E4-4BEA-A09E-3A1ABF9A8540}">
      <dgm:prSet/>
      <dgm:spPr/>
      <dgm:t>
        <a:bodyPr/>
        <a:lstStyle/>
        <a:p>
          <a:endParaRPr lang="en-US"/>
        </a:p>
      </dgm:t>
    </dgm:pt>
    <dgm:pt modelId="{DAADAD6C-D29D-4B39-A6F5-7A2188610FB1}">
      <dgm:prSet phldrT="[Text]" custT="1"/>
      <dgm:spPr/>
      <dgm:t>
        <a:bodyPr/>
        <a:lstStyle/>
        <a:p>
          <a:r>
            <a:rPr lang="en-US" sz="2400" dirty="0"/>
            <a:t>Resilience</a:t>
          </a:r>
        </a:p>
      </dgm:t>
    </dgm:pt>
    <dgm:pt modelId="{D4B8812F-AA4C-47BB-8F49-A865D22BCFEB}" type="parTrans" cxnId="{34AF6C25-6E62-4B28-83FA-957DB77D28F8}">
      <dgm:prSet/>
      <dgm:spPr/>
      <dgm:t>
        <a:bodyPr/>
        <a:lstStyle/>
        <a:p>
          <a:endParaRPr lang="en-US"/>
        </a:p>
      </dgm:t>
    </dgm:pt>
    <dgm:pt modelId="{3430E85D-4E8E-46E8-A79E-97A889514FBE}" type="sibTrans" cxnId="{34AF6C25-6E62-4B28-83FA-957DB77D28F8}">
      <dgm:prSet/>
      <dgm:spPr/>
      <dgm:t>
        <a:bodyPr/>
        <a:lstStyle/>
        <a:p>
          <a:endParaRPr lang="en-US"/>
        </a:p>
      </dgm:t>
    </dgm:pt>
    <dgm:pt modelId="{0088907F-B030-4CED-8E01-D11D580EAE8E}" type="pres">
      <dgm:prSet presAssocID="{5D66C2B4-1193-4B43-98DB-714E51FFD2D1}" presName="Name0" presStyleCnt="0">
        <dgm:presLayoutVars>
          <dgm:resizeHandles/>
        </dgm:presLayoutVars>
      </dgm:prSet>
      <dgm:spPr/>
    </dgm:pt>
    <dgm:pt modelId="{2BED78E3-37C8-4238-B5AC-196489A9EA7F}" type="pres">
      <dgm:prSet presAssocID="{3B7E388D-AA80-4567-BDEB-5CFBF91E5CF9}" presName="text" presStyleLbl="node1" presStyleIdx="0" presStyleCnt="3">
        <dgm:presLayoutVars>
          <dgm:bulletEnabled val="1"/>
        </dgm:presLayoutVars>
      </dgm:prSet>
      <dgm:spPr/>
    </dgm:pt>
    <dgm:pt modelId="{0FA6A200-619F-4DAD-8876-A0E8C9A51161}" type="pres">
      <dgm:prSet presAssocID="{445CA7DA-D1FF-4ED6-96A3-E75C8E3E52F2}" presName="space" presStyleCnt="0"/>
      <dgm:spPr/>
    </dgm:pt>
    <dgm:pt modelId="{004D2362-8E77-4309-B529-3181A9E9A777}" type="pres">
      <dgm:prSet presAssocID="{9F9EB58C-CDBA-4E24-AFED-C383FA00225F}" presName="text" presStyleLbl="node1" presStyleIdx="1" presStyleCnt="3">
        <dgm:presLayoutVars>
          <dgm:bulletEnabled val="1"/>
        </dgm:presLayoutVars>
      </dgm:prSet>
      <dgm:spPr/>
    </dgm:pt>
    <dgm:pt modelId="{A49EBB2E-D61C-4657-9F4E-B66E4EFAF8DF}" type="pres">
      <dgm:prSet presAssocID="{D1A0F6D8-2856-4ED8-ADE5-A025DC0190CF}" presName="space" presStyleCnt="0"/>
      <dgm:spPr/>
    </dgm:pt>
    <dgm:pt modelId="{8551C18B-DCFC-482C-AFC8-4646EADD9F02}" type="pres">
      <dgm:prSet presAssocID="{DAADAD6C-D29D-4B39-A6F5-7A2188610FB1}" presName="text" presStyleLbl="node1" presStyleIdx="2" presStyleCnt="3">
        <dgm:presLayoutVars>
          <dgm:bulletEnabled val="1"/>
        </dgm:presLayoutVars>
      </dgm:prSet>
      <dgm:spPr/>
    </dgm:pt>
  </dgm:ptLst>
  <dgm:cxnLst>
    <dgm:cxn modelId="{827D0F20-78A9-4CC5-8C90-557F6B58FC19}" type="presOf" srcId="{5D66C2B4-1193-4B43-98DB-714E51FFD2D1}" destId="{0088907F-B030-4CED-8E01-D11D580EAE8E}" srcOrd="0" destOrd="0" presId="urn:diagrams.loki3.com/VaryingWidthList"/>
    <dgm:cxn modelId="{34AF6C25-6E62-4B28-83FA-957DB77D28F8}" srcId="{5D66C2B4-1193-4B43-98DB-714E51FFD2D1}" destId="{DAADAD6C-D29D-4B39-A6F5-7A2188610FB1}" srcOrd="2" destOrd="0" parTransId="{D4B8812F-AA4C-47BB-8F49-A865D22BCFEB}" sibTransId="{3430E85D-4E8E-46E8-A79E-97A889514FBE}"/>
    <dgm:cxn modelId="{4F05B953-3175-4E94-AF77-1869018DA4D5}" type="presOf" srcId="{3B7E388D-AA80-4567-BDEB-5CFBF91E5CF9}" destId="{2BED78E3-37C8-4238-B5AC-196489A9EA7F}" srcOrd="0" destOrd="0" presId="urn:diagrams.loki3.com/VaryingWidthList"/>
    <dgm:cxn modelId="{D5B9547E-796A-4550-AA5A-D8F139F8F55F}" type="presOf" srcId="{9F9EB58C-CDBA-4E24-AFED-C383FA00225F}" destId="{004D2362-8E77-4309-B529-3181A9E9A777}" srcOrd="0" destOrd="0" presId="urn:diagrams.loki3.com/VaryingWidthList"/>
    <dgm:cxn modelId="{0CF474A7-4B9F-4321-B741-97AFEE0AFBB5}" srcId="{5D66C2B4-1193-4B43-98DB-714E51FFD2D1}" destId="{3B7E388D-AA80-4567-BDEB-5CFBF91E5CF9}" srcOrd="0" destOrd="0" parTransId="{39C40265-6EA2-418A-848C-6666728C9593}" sibTransId="{445CA7DA-D1FF-4ED6-96A3-E75C8E3E52F2}"/>
    <dgm:cxn modelId="{22C46BA8-21A0-4479-A7CC-1F49204A3469}" type="presOf" srcId="{DAADAD6C-D29D-4B39-A6F5-7A2188610FB1}" destId="{8551C18B-DCFC-482C-AFC8-4646EADD9F02}" srcOrd="0" destOrd="0" presId="urn:diagrams.loki3.com/VaryingWidthList"/>
    <dgm:cxn modelId="{5DE9F8B5-18E4-4BEA-A09E-3A1ABF9A8540}" srcId="{5D66C2B4-1193-4B43-98DB-714E51FFD2D1}" destId="{9F9EB58C-CDBA-4E24-AFED-C383FA00225F}" srcOrd="1" destOrd="0" parTransId="{4AD1C17F-B72B-401E-8FA3-6EC3D2FB37F5}" sibTransId="{D1A0F6D8-2856-4ED8-ADE5-A025DC0190CF}"/>
    <dgm:cxn modelId="{B1061FB8-1D08-4410-BA2E-F40CAEBFD4CF}" type="presParOf" srcId="{0088907F-B030-4CED-8E01-D11D580EAE8E}" destId="{2BED78E3-37C8-4238-B5AC-196489A9EA7F}" srcOrd="0" destOrd="0" presId="urn:diagrams.loki3.com/VaryingWidthList"/>
    <dgm:cxn modelId="{298C7D63-808B-41DB-BA95-6A5A7729498A}" type="presParOf" srcId="{0088907F-B030-4CED-8E01-D11D580EAE8E}" destId="{0FA6A200-619F-4DAD-8876-A0E8C9A51161}" srcOrd="1" destOrd="0" presId="urn:diagrams.loki3.com/VaryingWidthList"/>
    <dgm:cxn modelId="{34C5C221-BAAF-43CE-B7C6-86C33A606D59}" type="presParOf" srcId="{0088907F-B030-4CED-8E01-D11D580EAE8E}" destId="{004D2362-8E77-4309-B529-3181A9E9A777}" srcOrd="2" destOrd="0" presId="urn:diagrams.loki3.com/VaryingWidthList"/>
    <dgm:cxn modelId="{360922CE-D5F6-44D5-89A6-7E271EF6E024}" type="presParOf" srcId="{0088907F-B030-4CED-8E01-D11D580EAE8E}" destId="{A49EBB2E-D61C-4657-9F4E-B66E4EFAF8DF}" srcOrd="3" destOrd="0" presId="urn:diagrams.loki3.com/VaryingWidthList"/>
    <dgm:cxn modelId="{6AED8D70-BBAE-41CC-BB64-4737E88216E1}" type="presParOf" srcId="{0088907F-B030-4CED-8E01-D11D580EAE8E}" destId="{8551C18B-DCFC-482C-AFC8-4646EADD9F02}" srcOrd="4"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42734E-96EE-40C2-A8C7-D926795B18B9}">
      <dsp:nvSpPr>
        <dsp:cNvPr id="0" name=""/>
        <dsp:cNvSpPr/>
      </dsp:nvSpPr>
      <dsp:spPr>
        <a:xfrm>
          <a:off x="1335" y="248528"/>
          <a:ext cx="1175946" cy="138346"/>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B0ADFB-53F2-4979-874E-7683B2964DEA}">
      <dsp:nvSpPr>
        <dsp:cNvPr id="0" name=""/>
        <dsp:cNvSpPr/>
      </dsp:nvSpPr>
      <dsp:spPr>
        <a:xfrm>
          <a:off x="1335" y="300486"/>
          <a:ext cx="86389" cy="86389"/>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6BB34D-7F7A-446E-B6E5-972D0DA2EB6E}">
      <dsp:nvSpPr>
        <dsp:cNvPr id="0" name=""/>
        <dsp:cNvSpPr/>
      </dsp:nvSpPr>
      <dsp:spPr>
        <a:xfrm>
          <a:off x="1335" y="0"/>
          <a:ext cx="1175946" cy="248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0160" rIns="15240" bIns="10160" numCol="1" spcCol="1270" anchor="ctr" anchorCtr="0">
          <a:noAutofit/>
        </a:bodyPr>
        <a:lstStyle/>
        <a:p>
          <a:pPr marL="0" lvl="0" indent="0" algn="l" defTabSz="355600">
            <a:lnSpc>
              <a:spcPct val="90000"/>
            </a:lnSpc>
            <a:spcBef>
              <a:spcPct val="0"/>
            </a:spcBef>
            <a:spcAft>
              <a:spcPct val="35000"/>
            </a:spcAft>
            <a:buNone/>
          </a:pPr>
          <a:r>
            <a:rPr lang="en-US" sz="800" kern="1200" dirty="0"/>
            <a:t>High job satisfaction</a:t>
          </a:r>
        </a:p>
      </dsp:txBody>
      <dsp:txXfrm>
        <a:off x="1335" y="0"/>
        <a:ext cx="1175946" cy="248528"/>
      </dsp:txXfrm>
    </dsp:sp>
    <dsp:sp modelId="{0B19B89C-A47E-4874-9D64-71474B2B62CC}">
      <dsp:nvSpPr>
        <dsp:cNvPr id="0" name=""/>
        <dsp:cNvSpPr/>
      </dsp:nvSpPr>
      <dsp:spPr>
        <a:xfrm>
          <a:off x="1335" y="501856"/>
          <a:ext cx="86387" cy="86387"/>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1BE275-980E-48CF-81FE-2B57AC13289D}">
      <dsp:nvSpPr>
        <dsp:cNvPr id="0" name=""/>
        <dsp:cNvSpPr/>
      </dsp:nvSpPr>
      <dsp:spPr>
        <a:xfrm>
          <a:off x="83651" y="444365"/>
          <a:ext cx="1093629" cy="201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896" tIns="56896" rIns="56896" bIns="56896" numCol="1" spcCol="1270" anchor="ctr" anchorCtr="0">
          <a:noAutofit/>
        </a:bodyPr>
        <a:lstStyle/>
        <a:p>
          <a:pPr marL="0" lvl="0" indent="0" algn="l" defTabSz="355600">
            <a:lnSpc>
              <a:spcPct val="90000"/>
            </a:lnSpc>
            <a:spcBef>
              <a:spcPct val="0"/>
            </a:spcBef>
            <a:spcAft>
              <a:spcPct val="35000"/>
            </a:spcAft>
            <a:buNone/>
          </a:pPr>
          <a:r>
            <a:rPr lang="en-US" sz="800" kern="1200" dirty="0"/>
            <a:t>Reduced turnover rates</a:t>
          </a:r>
        </a:p>
      </dsp:txBody>
      <dsp:txXfrm>
        <a:off x="83651" y="444365"/>
        <a:ext cx="1093629" cy="201368"/>
      </dsp:txXfrm>
    </dsp:sp>
    <dsp:sp modelId="{EA324274-5734-466F-8B82-25CE644B97A3}">
      <dsp:nvSpPr>
        <dsp:cNvPr id="0" name=""/>
        <dsp:cNvSpPr/>
      </dsp:nvSpPr>
      <dsp:spPr>
        <a:xfrm>
          <a:off x="1236078" y="248528"/>
          <a:ext cx="1175946" cy="138346"/>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445CAB-A055-4A94-9E91-03B839E572F2}">
      <dsp:nvSpPr>
        <dsp:cNvPr id="0" name=""/>
        <dsp:cNvSpPr/>
      </dsp:nvSpPr>
      <dsp:spPr>
        <a:xfrm>
          <a:off x="1236078" y="300486"/>
          <a:ext cx="86389" cy="86389"/>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4734DB-4688-45C9-84B6-3D08EF1F7C47}">
      <dsp:nvSpPr>
        <dsp:cNvPr id="0" name=""/>
        <dsp:cNvSpPr/>
      </dsp:nvSpPr>
      <dsp:spPr>
        <a:xfrm>
          <a:off x="1236078" y="0"/>
          <a:ext cx="1175946" cy="248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0160" rIns="15240" bIns="10160" numCol="1" spcCol="1270" anchor="ctr" anchorCtr="0">
          <a:noAutofit/>
        </a:bodyPr>
        <a:lstStyle/>
        <a:p>
          <a:pPr marL="0" lvl="0" indent="0" algn="l" defTabSz="355600">
            <a:lnSpc>
              <a:spcPct val="90000"/>
            </a:lnSpc>
            <a:spcBef>
              <a:spcPct val="0"/>
            </a:spcBef>
            <a:spcAft>
              <a:spcPct val="35000"/>
            </a:spcAft>
            <a:buNone/>
          </a:pPr>
          <a:r>
            <a:rPr lang="en-US" sz="800" kern="1200" dirty="0"/>
            <a:t>Supportive environment</a:t>
          </a:r>
        </a:p>
      </dsp:txBody>
      <dsp:txXfrm>
        <a:off x="1236078" y="0"/>
        <a:ext cx="1175946" cy="248528"/>
      </dsp:txXfrm>
    </dsp:sp>
    <dsp:sp modelId="{3C8B04F6-EAF2-422F-A68F-8327D9F1D983}">
      <dsp:nvSpPr>
        <dsp:cNvPr id="0" name=""/>
        <dsp:cNvSpPr/>
      </dsp:nvSpPr>
      <dsp:spPr>
        <a:xfrm>
          <a:off x="1236078" y="501856"/>
          <a:ext cx="86387" cy="86387"/>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26F3D31-C499-4830-9EB6-B2AF6632E902}">
      <dsp:nvSpPr>
        <dsp:cNvPr id="0" name=""/>
        <dsp:cNvSpPr/>
      </dsp:nvSpPr>
      <dsp:spPr>
        <a:xfrm>
          <a:off x="1318395" y="444365"/>
          <a:ext cx="1093629" cy="201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896" tIns="56896" rIns="56896" bIns="56896" numCol="1" spcCol="1270" anchor="ctr" anchorCtr="0">
          <a:noAutofit/>
        </a:bodyPr>
        <a:lstStyle/>
        <a:p>
          <a:pPr marL="0" lvl="0" indent="0" algn="l" defTabSz="355600">
            <a:lnSpc>
              <a:spcPct val="90000"/>
            </a:lnSpc>
            <a:spcBef>
              <a:spcPct val="0"/>
            </a:spcBef>
            <a:spcAft>
              <a:spcPct val="35000"/>
            </a:spcAft>
            <a:buNone/>
          </a:pPr>
          <a:r>
            <a:rPr lang="en-US" sz="800" kern="1200" dirty="0"/>
            <a:t>Encourages workplace commitment</a:t>
          </a:r>
        </a:p>
      </dsp:txBody>
      <dsp:txXfrm>
        <a:off x="1318395" y="444365"/>
        <a:ext cx="1093629" cy="201368"/>
      </dsp:txXfrm>
    </dsp:sp>
    <dsp:sp modelId="{C06A8009-0772-4EA4-A522-E80090DECA32}">
      <dsp:nvSpPr>
        <dsp:cNvPr id="0" name=""/>
        <dsp:cNvSpPr/>
      </dsp:nvSpPr>
      <dsp:spPr>
        <a:xfrm>
          <a:off x="2470822" y="248528"/>
          <a:ext cx="1175946" cy="138346"/>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C6D7CC-61B7-414D-8A81-44F81C6E30AE}">
      <dsp:nvSpPr>
        <dsp:cNvPr id="0" name=""/>
        <dsp:cNvSpPr/>
      </dsp:nvSpPr>
      <dsp:spPr>
        <a:xfrm>
          <a:off x="2470822" y="300486"/>
          <a:ext cx="86389" cy="86389"/>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C8B370-3E28-4CFD-9972-D599FF69713A}">
      <dsp:nvSpPr>
        <dsp:cNvPr id="0" name=""/>
        <dsp:cNvSpPr/>
      </dsp:nvSpPr>
      <dsp:spPr>
        <a:xfrm>
          <a:off x="2470822" y="0"/>
          <a:ext cx="1175946" cy="248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0160" rIns="15240" bIns="10160" numCol="1" spcCol="1270" anchor="ctr" anchorCtr="0">
          <a:noAutofit/>
        </a:bodyPr>
        <a:lstStyle/>
        <a:p>
          <a:pPr marL="0" lvl="0" indent="0" algn="l" defTabSz="355600">
            <a:lnSpc>
              <a:spcPct val="90000"/>
            </a:lnSpc>
            <a:spcBef>
              <a:spcPct val="0"/>
            </a:spcBef>
            <a:spcAft>
              <a:spcPct val="35000"/>
            </a:spcAft>
            <a:buNone/>
          </a:pPr>
          <a:r>
            <a:rPr lang="en-US" sz="800" kern="1200" dirty="0"/>
            <a:t>Enhances </a:t>
          </a:r>
          <a:r>
            <a:rPr lang="en-US" sz="800" kern="1200" dirty="0" err="1"/>
            <a:t>Opprotunities</a:t>
          </a:r>
          <a:endParaRPr lang="en-US" sz="800" kern="1200" dirty="0"/>
        </a:p>
      </dsp:txBody>
      <dsp:txXfrm>
        <a:off x="2470822" y="0"/>
        <a:ext cx="1175946" cy="248528"/>
      </dsp:txXfrm>
    </dsp:sp>
    <dsp:sp modelId="{7037A3C9-F305-47F2-959B-A83C001973A4}">
      <dsp:nvSpPr>
        <dsp:cNvPr id="0" name=""/>
        <dsp:cNvSpPr/>
      </dsp:nvSpPr>
      <dsp:spPr>
        <a:xfrm>
          <a:off x="2470822" y="501856"/>
          <a:ext cx="86387" cy="86387"/>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B71C06-89C8-470D-B931-F433A2F784BC}">
      <dsp:nvSpPr>
        <dsp:cNvPr id="0" name=""/>
        <dsp:cNvSpPr/>
      </dsp:nvSpPr>
      <dsp:spPr>
        <a:xfrm>
          <a:off x="2553138" y="444365"/>
          <a:ext cx="1093629" cy="201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896" tIns="56896" rIns="56896" bIns="56896" numCol="1" spcCol="1270" anchor="ctr" anchorCtr="0">
          <a:noAutofit/>
        </a:bodyPr>
        <a:lstStyle/>
        <a:p>
          <a:pPr marL="0" lvl="0" indent="0" algn="l" defTabSz="355600">
            <a:lnSpc>
              <a:spcPct val="90000"/>
            </a:lnSpc>
            <a:spcBef>
              <a:spcPct val="0"/>
            </a:spcBef>
            <a:spcAft>
              <a:spcPct val="35000"/>
            </a:spcAft>
            <a:buNone/>
          </a:pPr>
          <a:r>
            <a:rPr lang="en-US" sz="800" kern="1200" dirty="0"/>
            <a:t>Career advancements</a:t>
          </a:r>
        </a:p>
      </dsp:txBody>
      <dsp:txXfrm>
        <a:off x="2553138" y="444365"/>
        <a:ext cx="1093629" cy="2013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ED78E3-37C8-4238-B5AC-196489A9EA7F}">
      <dsp:nvSpPr>
        <dsp:cNvPr id="0" name=""/>
        <dsp:cNvSpPr/>
      </dsp:nvSpPr>
      <dsp:spPr>
        <a:xfrm>
          <a:off x="817810" y="1398"/>
          <a:ext cx="1845000" cy="92303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066800">
            <a:lnSpc>
              <a:spcPct val="90000"/>
            </a:lnSpc>
            <a:spcBef>
              <a:spcPct val="0"/>
            </a:spcBef>
            <a:spcAft>
              <a:spcPct val="35000"/>
            </a:spcAft>
            <a:buNone/>
          </a:pPr>
          <a:r>
            <a:rPr lang="en-US" sz="2400" kern="1200" dirty="0"/>
            <a:t>Knowledge transfer</a:t>
          </a:r>
        </a:p>
      </dsp:txBody>
      <dsp:txXfrm>
        <a:off x="817810" y="1398"/>
        <a:ext cx="1845000" cy="923030"/>
      </dsp:txXfrm>
    </dsp:sp>
    <dsp:sp modelId="{004D2362-8E77-4309-B529-3181A9E9A777}">
      <dsp:nvSpPr>
        <dsp:cNvPr id="0" name=""/>
        <dsp:cNvSpPr/>
      </dsp:nvSpPr>
      <dsp:spPr>
        <a:xfrm>
          <a:off x="660310" y="970580"/>
          <a:ext cx="2160000" cy="92303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066800">
            <a:lnSpc>
              <a:spcPct val="90000"/>
            </a:lnSpc>
            <a:spcBef>
              <a:spcPct val="0"/>
            </a:spcBef>
            <a:spcAft>
              <a:spcPct val="35000"/>
            </a:spcAft>
            <a:buNone/>
          </a:pPr>
          <a:r>
            <a:rPr lang="en-US" sz="2400" kern="1200" dirty="0"/>
            <a:t>Collaboration</a:t>
          </a:r>
        </a:p>
      </dsp:txBody>
      <dsp:txXfrm>
        <a:off x="660310" y="970580"/>
        <a:ext cx="2160000" cy="923030"/>
      </dsp:txXfrm>
    </dsp:sp>
    <dsp:sp modelId="{8551C18B-DCFC-482C-AFC8-4646EADD9F02}">
      <dsp:nvSpPr>
        <dsp:cNvPr id="0" name=""/>
        <dsp:cNvSpPr/>
      </dsp:nvSpPr>
      <dsp:spPr>
        <a:xfrm>
          <a:off x="930310" y="1939762"/>
          <a:ext cx="1620000" cy="92303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066800">
            <a:lnSpc>
              <a:spcPct val="90000"/>
            </a:lnSpc>
            <a:spcBef>
              <a:spcPct val="0"/>
            </a:spcBef>
            <a:spcAft>
              <a:spcPct val="35000"/>
            </a:spcAft>
            <a:buNone/>
          </a:pPr>
          <a:r>
            <a:rPr lang="en-US" sz="2400" kern="1200" dirty="0"/>
            <a:t>Resilience</a:t>
          </a:r>
        </a:p>
      </dsp:txBody>
      <dsp:txXfrm>
        <a:off x="930310" y="1939762"/>
        <a:ext cx="1620000" cy="923030"/>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E5A584-3D40-48D0-A561-A31C4FFBB339}" type="datetimeFigureOut">
              <a:rPr lang="en-US" smtClean="0"/>
              <a:t>2/11/2025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0E90CA-0ADD-42BB-A29A-8D7602ADDCD7}" type="slidenum">
              <a:rPr lang="en-US" smtClean="0"/>
              <a:t>‹#›</a:t>
            </a:fld>
            <a:endParaRPr lang="en-US"/>
          </a:p>
        </p:txBody>
      </p:sp>
    </p:spTree>
    <p:extLst>
      <p:ext uri="{BB962C8B-B14F-4D97-AF65-F5344CB8AC3E}">
        <p14:creationId xmlns:p14="http://schemas.microsoft.com/office/powerpoint/2010/main" val="3506891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and welcome to the presentation which will explore the role of the DNP-prepared nurse as a mentor. The presentation will discuss the impact of mentorship on the healthcare system, professional development and nursing retention. </a:t>
            </a:r>
          </a:p>
        </p:txBody>
      </p:sp>
      <p:sp>
        <p:nvSpPr>
          <p:cNvPr id="4" name="Slide Number Placeholder 3"/>
          <p:cNvSpPr>
            <a:spLocks noGrp="1"/>
          </p:cNvSpPr>
          <p:nvPr>
            <p:ph type="sldNum" sz="quarter" idx="5"/>
          </p:nvPr>
        </p:nvSpPr>
        <p:spPr/>
        <p:txBody>
          <a:bodyPr/>
          <a:lstStyle/>
          <a:p>
            <a:fld id="{1C0E90CA-0ADD-42BB-A29A-8D7602ADDCD7}" type="slidenum">
              <a:rPr lang="en-US" smtClean="0"/>
              <a:t>1</a:t>
            </a:fld>
            <a:endParaRPr lang="en-US"/>
          </a:p>
        </p:txBody>
      </p:sp>
    </p:spTree>
    <p:extLst>
      <p:ext uri="{BB962C8B-B14F-4D97-AF65-F5344CB8AC3E}">
        <p14:creationId xmlns:p14="http://schemas.microsoft.com/office/powerpoint/2010/main" val="22613360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Mentoring other nurses matters as it demonstrates collaborative efforts towards knowledge sharing for better support and increased motivation (</a:t>
            </a:r>
            <a:r>
              <a:rPr lang="en-US" b="0" i="0" dirty="0">
                <a:solidFill>
                  <a:srgbClr val="222222"/>
                </a:solidFill>
                <a:effectLst/>
                <a:latin typeface="Arial" panose="020B0604020202020204" pitchFamily="34" charset="0"/>
              </a:rPr>
              <a:t>Voss et al., 2022</a:t>
            </a:r>
            <a:r>
              <a:rPr lang="en-US" dirty="0"/>
              <a:t>). Additionally, mentorship matters since it is crucial for professional growth, and enhances patient safety. According to </a:t>
            </a:r>
            <a:r>
              <a:rPr lang="en-US" b="0" i="0" dirty="0">
                <a:solidFill>
                  <a:srgbClr val="222222"/>
                </a:solidFill>
                <a:effectLst/>
                <a:latin typeface="Arial" panose="020B0604020202020204" pitchFamily="34" charset="0"/>
              </a:rPr>
              <a:t>Wynn et al. </a:t>
            </a:r>
            <a:r>
              <a:rPr lang="en-US" dirty="0"/>
              <a:t>(2021), mentorship also enhances communication skills and decreases nurse burnout hence improving job satisfaction. </a:t>
            </a:r>
          </a:p>
        </p:txBody>
      </p:sp>
      <p:sp>
        <p:nvSpPr>
          <p:cNvPr id="4" name="Slide Number Placeholder 3"/>
          <p:cNvSpPr>
            <a:spLocks noGrp="1"/>
          </p:cNvSpPr>
          <p:nvPr>
            <p:ph type="sldNum" sz="quarter" idx="5"/>
          </p:nvPr>
        </p:nvSpPr>
        <p:spPr/>
        <p:txBody>
          <a:bodyPr/>
          <a:lstStyle/>
          <a:p>
            <a:fld id="{1C0E90CA-0ADD-42BB-A29A-8D7602ADDCD7}" type="slidenum">
              <a:rPr lang="en-US" smtClean="0"/>
              <a:t>10</a:t>
            </a:fld>
            <a:endParaRPr lang="en-US"/>
          </a:p>
        </p:txBody>
      </p:sp>
    </p:spTree>
    <p:extLst>
      <p:ext uri="{BB962C8B-B14F-4D97-AF65-F5344CB8AC3E}">
        <p14:creationId xmlns:p14="http://schemas.microsoft.com/office/powerpoint/2010/main" val="2444681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presentation has defined mentorship and addressed its essence in the current healthcare system. Given the need to understand the concept of mentorship, the presentation has outlined benefits mentorship to the mentee, mentor and organization to gain a deeper understanding of how and why mentorship programs should be included in healthcare organizations. Ultimately, mentorship can be considered as a strategic approach towards strengthening healthcare leadership and system by equipping nurses with knowledge and understanding regarding navigating challenges and addressing healthcare concerns.</a:t>
            </a:r>
          </a:p>
        </p:txBody>
      </p:sp>
      <p:sp>
        <p:nvSpPr>
          <p:cNvPr id="4" name="Slide Number Placeholder 3"/>
          <p:cNvSpPr>
            <a:spLocks noGrp="1"/>
          </p:cNvSpPr>
          <p:nvPr>
            <p:ph type="sldNum" sz="quarter" idx="5"/>
          </p:nvPr>
        </p:nvSpPr>
        <p:spPr/>
        <p:txBody>
          <a:bodyPr/>
          <a:lstStyle/>
          <a:p>
            <a:fld id="{1C0E90CA-0ADD-42BB-A29A-8D7602ADDCD7}" type="slidenum">
              <a:rPr lang="en-US" smtClean="0"/>
              <a:t>11</a:t>
            </a:fld>
            <a:endParaRPr lang="en-US"/>
          </a:p>
        </p:txBody>
      </p:sp>
    </p:spTree>
    <p:extLst>
      <p:ext uri="{BB962C8B-B14F-4D97-AF65-F5344CB8AC3E}">
        <p14:creationId xmlns:p14="http://schemas.microsoft.com/office/powerpoint/2010/main" val="3817636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objectives of the presentation based on the selected topic outline the major points or topics for discussion throughout the presentation. The first step is to define mentorship to understand the concept before delving into its constructs. This is because mentorship plays a crucial role in leadership development and career growth among others. The presentation will also focus on discussing the DNP’s role as a mentor, in addition to examining the influence of mentorship on nurse retention, professional development and satisfaction. Such a step will help to evaluate professional benefits associated with mentorship and ultimately determine the essence of mentorship in healthcare. </a:t>
            </a:r>
          </a:p>
        </p:txBody>
      </p:sp>
      <p:sp>
        <p:nvSpPr>
          <p:cNvPr id="4" name="Slide Number Placeholder 3"/>
          <p:cNvSpPr>
            <a:spLocks noGrp="1"/>
          </p:cNvSpPr>
          <p:nvPr>
            <p:ph type="sldNum" sz="quarter" idx="5"/>
          </p:nvPr>
        </p:nvSpPr>
        <p:spPr/>
        <p:txBody>
          <a:bodyPr/>
          <a:lstStyle/>
          <a:p>
            <a:fld id="{1C0E90CA-0ADD-42BB-A29A-8D7602ADDCD7}" type="slidenum">
              <a:rPr lang="en-US" smtClean="0"/>
              <a:t>2</a:t>
            </a:fld>
            <a:endParaRPr lang="en-US"/>
          </a:p>
        </p:txBody>
      </p:sp>
    </p:spTree>
    <p:extLst>
      <p:ext uri="{BB962C8B-B14F-4D97-AF65-F5344CB8AC3E}">
        <p14:creationId xmlns:p14="http://schemas.microsoft.com/office/powerpoint/2010/main" val="373351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Mentorship can be defined as a structured professional relationship where nurses support and guide others (</a:t>
            </a:r>
            <a:r>
              <a:rPr lang="en-US" b="0" i="0" dirty="0">
                <a:solidFill>
                  <a:srgbClr val="222222"/>
                </a:solidFill>
                <a:effectLst/>
                <a:latin typeface="Arial" panose="020B0604020202020204" pitchFamily="34" charset="0"/>
              </a:rPr>
              <a:t>Mínguez Moreno et al., 2023)</a:t>
            </a:r>
            <a:r>
              <a:rPr lang="en-US" dirty="0"/>
              <a:t>. Qualified and experienced nurses mentor other nurses towards fostering skill and career growth while encouraging learning and Knowledge sharing. This means that mentors share knowledge to support continuous learning, enhance professional accountability and strengthen leadership and decision-making (</a:t>
            </a:r>
            <a:r>
              <a:rPr lang="en-US" b="0" i="0" dirty="0">
                <a:solidFill>
                  <a:srgbClr val="222222"/>
                </a:solidFill>
                <a:effectLst/>
                <a:latin typeface="Arial" panose="020B0604020202020204" pitchFamily="34" charset="0"/>
              </a:rPr>
              <a:t>Wang et al., 2024</a:t>
            </a:r>
            <a:r>
              <a:rPr lang="en-US" dirty="0"/>
              <a:t>). For this reason, mentees gain knowledge that allow them to navigate through the complex health system hence improving their competence. </a:t>
            </a:r>
          </a:p>
        </p:txBody>
      </p:sp>
      <p:sp>
        <p:nvSpPr>
          <p:cNvPr id="4" name="Slide Number Placeholder 3"/>
          <p:cNvSpPr>
            <a:spLocks noGrp="1"/>
          </p:cNvSpPr>
          <p:nvPr>
            <p:ph type="sldNum" sz="quarter" idx="5"/>
          </p:nvPr>
        </p:nvSpPr>
        <p:spPr/>
        <p:txBody>
          <a:bodyPr/>
          <a:lstStyle/>
          <a:p>
            <a:fld id="{1C0E90CA-0ADD-42BB-A29A-8D7602ADDCD7}" type="slidenum">
              <a:rPr lang="en-US" smtClean="0"/>
              <a:t>3</a:t>
            </a:fld>
            <a:endParaRPr lang="en-US"/>
          </a:p>
        </p:txBody>
      </p:sp>
    </p:spTree>
    <p:extLst>
      <p:ext uri="{BB962C8B-B14F-4D97-AF65-F5344CB8AC3E}">
        <p14:creationId xmlns:p14="http://schemas.microsoft.com/office/powerpoint/2010/main" val="337121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Mentorship is accompanied by various benefits from a broad viewpoint which includes improving job satisfaction levels, reducing nurse turnover rates and encouraging workplace commitment. Consequently, nurses can handle stressful environments by applying the concepts learned from their mentors, an action that creates a supportive environment. This also encourages workplace commitment given that nurses feel a sense of belonging due to the supportive nature associated with mentorship (</a:t>
            </a:r>
            <a:r>
              <a:rPr lang="en-US" b="0" i="0" dirty="0">
                <a:solidFill>
                  <a:srgbClr val="222222"/>
                </a:solidFill>
                <a:effectLst/>
                <a:latin typeface="Arial" panose="020B0604020202020204" pitchFamily="34" charset="0"/>
              </a:rPr>
              <a:t>Gong et al., 2022</a:t>
            </a:r>
            <a:r>
              <a:rPr lang="en-US" dirty="0"/>
              <a:t>). </a:t>
            </a:r>
          </a:p>
        </p:txBody>
      </p:sp>
      <p:sp>
        <p:nvSpPr>
          <p:cNvPr id="4" name="Slide Number Placeholder 3"/>
          <p:cNvSpPr>
            <a:spLocks noGrp="1"/>
          </p:cNvSpPr>
          <p:nvPr>
            <p:ph type="sldNum" sz="quarter" idx="5"/>
          </p:nvPr>
        </p:nvSpPr>
        <p:spPr/>
        <p:txBody>
          <a:bodyPr/>
          <a:lstStyle/>
          <a:p>
            <a:fld id="{1C0E90CA-0ADD-42BB-A29A-8D7602ADDCD7}" type="slidenum">
              <a:rPr lang="en-US" smtClean="0"/>
              <a:t>4</a:t>
            </a:fld>
            <a:endParaRPr lang="en-US"/>
          </a:p>
        </p:txBody>
      </p:sp>
    </p:spTree>
    <p:extLst>
      <p:ext uri="{BB962C8B-B14F-4D97-AF65-F5344CB8AC3E}">
        <p14:creationId xmlns:p14="http://schemas.microsoft.com/office/powerpoint/2010/main" val="59082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benefits associated with mentorship is that it strengthens evidence-based nursing skills since most mentors focus on the portent issues in nursing such as upholding evidence-based practices. Learning about the essence of employing EBP practice enhances confidence and resilience in addition to promoting a culture of continuous learning and encouraging career progression (</a:t>
            </a:r>
            <a:r>
              <a:rPr lang="en-US" b="0" i="0" dirty="0">
                <a:solidFill>
                  <a:srgbClr val="222222"/>
                </a:solidFill>
                <a:effectLst/>
                <a:latin typeface="Arial" panose="020B0604020202020204" pitchFamily="34" charset="0"/>
              </a:rPr>
              <a:t>Gularte-Rinaldo et al., 2023)</a:t>
            </a:r>
            <a:r>
              <a:rPr lang="en-US" dirty="0"/>
              <a:t>. Therefore, mentees gain adaptability in nursing practice hence emerging competent to handle patient and organizational needs.</a:t>
            </a:r>
          </a:p>
        </p:txBody>
      </p:sp>
      <p:sp>
        <p:nvSpPr>
          <p:cNvPr id="4" name="Slide Number Placeholder 3"/>
          <p:cNvSpPr>
            <a:spLocks noGrp="1"/>
          </p:cNvSpPr>
          <p:nvPr>
            <p:ph type="sldNum" sz="quarter" idx="5"/>
          </p:nvPr>
        </p:nvSpPr>
        <p:spPr/>
        <p:txBody>
          <a:bodyPr/>
          <a:lstStyle/>
          <a:p>
            <a:fld id="{1C0E90CA-0ADD-42BB-A29A-8D7602ADDCD7}" type="slidenum">
              <a:rPr lang="en-US" smtClean="0"/>
              <a:t>5</a:t>
            </a:fld>
            <a:endParaRPr lang="en-US"/>
          </a:p>
        </p:txBody>
      </p:sp>
    </p:spTree>
    <p:extLst>
      <p:ext uri="{BB962C8B-B14F-4D97-AF65-F5344CB8AC3E}">
        <p14:creationId xmlns:p14="http://schemas.microsoft.com/office/powerpoint/2010/main" val="24704088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Mentorship benefits mentees in various ways such as equipping them with the ability to solve problems. This means that addressing issues such as ethical dilemmas at the workplace will be simpler due to the confidence and problem-solving skills gained from the mentorship program (</a:t>
            </a:r>
            <a:r>
              <a:rPr lang="en-US" b="0" i="0" dirty="0">
                <a:solidFill>
                  <a:srgbClr val="222222"/>
                </a:solidFill>
                <a:effectLst/>
                <a:latin typeface="Arial" panose="020B0604020202020204" pitchFamily="34" charset="0"/>
              </a:rPr>
              <a:t>Nunan et al., 2023</a:t>
            </a:r>
            <a:r>
              <a:rPr lang="en-US" dirty="0"/>
              <a:t>). Consequently, mentees will further develop their career from gaining clinical experience from mentorship.</a:t>
            </a:r>
          </a:p>
        </p:txBody>
      </p:sp>
      <p:sp>
        <p:nvSpPr>
          <p:cNvPr id="4" name="Slide Number Placeholder 3"/>
          <p:cNvSpPr>
            <a:spLocks noGrp="1"/>
          </p:cNvSpPr>
          <p:nvPr>
            <p:ph type="sldNum" sz="quarter" idx="5"/>
          </p:nvPr>
        </p:nvSpPr>
        <p:spPr/>
        <p:txBody>
          <a:bodyPr/>
          <a:lstStyle/>
          <a:p>
            <a:fld id="{1C0E90CA-0ADD-42BB-A29A-8D7602ADDCD7}" type="slidenum">
              <a:rPr lang="en-US" smtClean="0"/>
              <a:t>6</a:t>
            </a:fld>
            <a:endParaRPr lang="en-US"/>
          </a:p>
        </p:txBody>
      </p:sp>
    </p:spTree>
    <p:extLst>
      <p:ext uri="{BB962C8B-B14F-4D97-AF65-F5344CB8AC3E}">
        <p14:creationId xmlns:p14="http://schemas.microsoft.com/office/powerpoint/2010/main" val="1066389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mentorship could be perceived as beneficial to mentees, mentors also benefit through further development of their skills as they continue sharing new knowledge. Leadership skills are also developed during mentorship where nurses continue building their confidence as they guide mentees into achieving best practices in healthcare (</a:t>
            </a:r>
            <a:r>
              <a:rPr lang="en-US" b="0" i="0" dirty="0">
                <a:solidFill>
                  <a:srgbClr val="222222"/>
                </a:solidFill>
                <a:effectLst/>
                <a:latin typeface="Arial" panose="020B0604020202020204" pitchFamily="34" charset="0"/>
              </a:rPr>
              <a:t>Xu et al., 2021</a:t>
            </a:r>
            <a:r>
              <a:rPr lang="en-US" dirty="0"/>
              <a:t>). On the other hand, most mentors build and leave a legacy over time due to the impact they cause on mentees, by empowering them to work towards achieving their intended goals.  For this reason, professional fulfillment is achieved once mentees begin to demonstrate competency in their practice. </a:t>
            </a:r>
          </a:p>
        </p:txBody>
      </p:sp>
      <p:sp>
        <p:nvSpPr>
          <p:cNvPr id="4" name="Slide Number Placeholder 3"/>
          <p:cNvSpPr>
            <a:spLocks noGrp="1"/>
          </p:cNvSpPr>
          <p:nvPr>
            <p:ph type="sldNum" sz="quarter" idx="5"/>
          </p:nvPr>
        </p:nvSpPr>
        <p:spPr/>
        <p:txBody>
          <a:bodyPr/>
          <a:lstStyle/>
          <a:p>
            <a:fld id="{1C0E90CA-0ADD-42BB-A29A-8D7602ADDCD7}" type="slidenum">
              <a:rPr lang="en-US" smtClean="0"/>
              <a:t>7</a:t>
            </a:fld>
            <a:endParaRPr lang="en-US"/>
          </a:p>
        </p:txBody>
      </p:sp>
    </p:spTree>
    <p:extLst>
      <p:ext uri="{BB962C8B-B14F-4D97-AF65-F5344CB8AC3E}">
        <p14:creationId xmlns:p14="http://schemas.microsoft.com/office/powerpoint/2010/main" val="1342247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 to mentors and mentees, the organization also benefits and is impacted by mentorship where creating awareness and supporting mentees about potential challenges experienced increases staff engagement and improves the workplace culture. Organizations also benefits from mentorship since passing on the tradition, value and purpose of an organization through the mentor’s guidance increases a sense of identity with the organization (</a:t>
            </a:r>
            <a:r>
              <a:rPr lang="en-US" b="0" i="0" dirty="0">
                <a:solidFill>
                  <a:srgbClr val="222222"/>
                </a:solidFill>
                <a:effectLst/>
                <a:latin typeface="Arial" panose="020B0604020202020204" pitchFamily="34" charset="0"/>
              </a:rPr>
              <a:t>Gong et al., 2022</a:t>
            </a:r>
            <a:r>
              <a:rPr lang="en-US" dirty="0"/>
              <a:t>). Ultimately, mentorship also proves beneficial to the organization due to increased staff engagement, reduced employee turnover rates and an improved workplace culture. </a:t>
            </a:r>
          </a:p>
        </p:txBody>
      </p:sp>
      <p:sp>
        <p:nvSpPr>
          <p:cNvPr id="4" name="Slide Number Placeholder 3"/>
          <p:cNvSpPr>
            <a:spLocks noGrp="1"/>
          </p:cNvSpPr>
          <p:nvPr>
            <p:ph type="sldNum" sz="quarter" idx="5"/>
          </p:nvPr>
        </p:nvSpPr>
        <p:spPr/>
        <p:txBody>
          <a:bodyPr/>
          <a:lstStyle/>
          <a:p>
            <a:fld id="{1C0E90CA-0ADD-42BB-A29A-8D7602ADDCD7}" type="slidenum">
              <a:rPr lang="en-US" smtClean="0"/>
              <a:t>8</a:t>
            </a:fld>
            <a:endParaRPr lang="en-US"/>
          </a:p>
        </p:txBody>
      </p:sp>
    </p:spTree>
    <p:extLst>
      <p:ext uri="{BB962C8B-B14F-4D97-AF65-F5344CB8AC3E}">
        <p14:creationId xmlns:p14="http://schemas.microsoft.com/office/powerpoint/2010/main" val="31944799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Mentorship is crucial in the current healthcare system as it improves recruitment and retention and facilitates knowledge transfer thereby contributing to a culture of growth and continuous learning (</a:t>
            </a:r>
            <a:r>
              <a:rPr lang="en-US" b="0" i="0" dirty="0">
                <a:solidFill>
                  <a:srgbClr val="222222"/>
                </a:solidFill>
                <a:effectLst/>
                <a:latin typeface="Arial" panose="020B0604020202020204" pitchFamily="34" charset="0"/>
              </a:rPr>
              <a:t>Teo et al., 2024</a:t>
            </a:r>
            <a:r>
              <a:rPr lang="en-US" dirty="0"/>
              <a:t>). On the other hand, mentoring in healthcare today is important as it encourages collaboration where mentors and mentees come together to address specific issues of concern hence upholding quality care and patient outcomes. Such an action also enhances resilience among nurses as they understand the dynamics of healthcare and have been prepared to handle potential challenges. Therefore, the process of mentorship is repeated and facilitates the transfer of knowledge to ensure continuity in improvement.</a:t>
            </a:r>
          </a:p>
        </p:txBody>
      </p:sp>
      <p:sp>
        <p:nvSpPr>
          <p:cNvPr id="4" name="Slide Number Placeholder 3"/>
          <p:cNvSpPr>
            <a:spLocks noGrp="1"/>
          </p:cNvSpPr>
          <p:nvPr>
            <p:ph type="sldNum" sz="quarter" idx="5"/>
          </p:nvPr>
        </p:nvSpPr>
        <p:spPr/>
        <p:txBody>
          <a:bodyPr/>
          <a:lstStyle/>
          <a:p>
            <a:fld id="{1C0E90CA-0ADD-42BB-A29A-8D7602ADDCD7}" type="slidenum">
              <a:rPr lang="en-US" smtClean="0"/>
              <a:t>9</a:t>
            </a:fld>
            <a:endParaRPr lang="en-US"/>
          </a:p>
        </p:txBody>
      </p:sp>
    </p:spTree>
    <p:extLst>
      <p:ext uri="{BB962C8B-B14F-4D97-AF65-F5344CB8AC3E}">
        <p14:creationId xmlns:p14="http://schemas.microsoft.com/office/powerpoint/2010/main" val="30027529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46334AB-3F8A-491B-9809-D7746101CC63}" type="datetimeFigureOut">
              <a:rPr lang="en-US" smtClean="0"/>
              <a:t>2/11/2025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26011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6334AB-3F8A-491B-9809-D7746101CC63}"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3315679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46334AB-3F8A-491B-9809-D7746101CC63}"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2979981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46334AB-3F8A-491B-9809-D7746101CC63}"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3517604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6334AB-3F8A-491B-9809-D7746101CC63}"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30033823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46334AB-3F8A-491B-9809-D7746101CC63}" type="datetimeFigureOut">
              <a:rPr lang="en-US" smtClean="0"/>
              <a:t>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4284119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46334AB-3F8A-491B-9809-D7746101CC63}" type="datetimeFigureOut">
              <a:rPr lang="en-US" smtClean="0"/>
              <a:t>2/11/2025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201094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46334AB-3F8A-491B-9809-D7746101CC63}"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1001332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46334AB-3F8A-491B-9809-D7746101CC63}"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3370314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334AB-3F8A-491B-9809-D7746101CC63}"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2652310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6334AB-3F8A-491B-9809-D7746101CC63}"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1513208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6334AB-3F8A-491B-9809-D7746101CC63}"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3457905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6334AB-3F8A-491B-9809-D7746101CC63}" type="datetimeFigureOut">
              <a:rPr lang="en-US" smtClean="0"/>
              <a:t>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3530496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46334AB-3F8A-491B-9809-D7746101CC63}" type="datetimeFigureOut">
              <a:rPr lang="en-US" smtClean="0"/>
              <a:t>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1099493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6334AB-3F8A-491B-9809-D7746101CC63}" type="datetimeFigureOut">
              <a:rPr lang="en-US" smtClean="0"/>
              <a:t>2/11/2025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2645885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6334AB-3F8A-491B-9809-D7746101CC63}"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1983677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6334AB-3F8A-491B-9809-D7746101CC63}"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D05B13D-5760-437F-AE08-AAD4FD5EBC5C}" type="slidenum">
              <a:rPr lang="en-US" smtClean="0"/>
              <a:t>‹#›</a:t>
            </a:fld>
            <a:endParaRPr lang="en-US"/>
          </a:p>
        </p:txBody>
      </p:sp>
    </p:spTree>
    <p:extLst>
      <p:ext uri="{BB962C8B-B14F-4D97-AF65-F5344CB8AC3E}">
        <p14:creationId xmlns:p14="http://schemas.microsoft.com/office/powerpoint/2010/main" val="804120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46334AB-3F8A-491B-9809-D7746101CC63}" type="datetimeFigureOut">
              <a:rPr lang="en-US" smtClean="0"/>
              <a:t>2/11/2025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D05B13D-5760-437F-AE08-AAD4FD5EBC5C}" type="slidenum">
              <a:rPr lang="en-US" smtClean="0"/>
              <a:t>‹#›</a:t>
            </a:fld>
            <a:endParaRPr lang="en-US"/>
          </a:p>
        </p:txBody>
      </p:sp>
    </p:spTree>
    <p:extLst>
      <p:ext uri="{BB962C8B-B14F-4D97-AF65-F5344CB8AC3E}">
        <p14:creationId xmlns:p14="http://schemas.microsoft.com/office/powerpoint/2010/main" val="3512170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doi.org/10.1186/s12912-024-01757-8" TargetMode="External"/><Relationship Id="rId3" Type="http://schemas.openxmlformats.org/officeDocument/2006/relationships/hyperlink" Target="https://doi.org/10.1016/j.mnl.2022.07.003" TargetMode="External"/><Relationship Id="rId7" Type="http://schemas.openxmlformats.org/officeDocument/2006/relationships/hyperlink" Target="https://doi.org/10.1016/j.mnl.2022.01.003" TargetMode="External"/><Relationship Id="rId2" Type="http://schemas.openxmlformats.org/officeDocument/2006/relationships/hyperlink" Target="https://doi.org/10.3390/ijerph192013362" TargetMode="External"/><Relationship Id="rId1" Type="http://schemas.openxmlformats.org/officeDocument/2006/relationships/slideLayout" Target="../slideLayouts/slideLayout2.xml"/><Relationship Id="rId6" Type="http://schemas.openxmlformats.org/officeDocument/2006/relationships/hyperlink" Target="https://doi.org/10.1186/s12909-024-05707-5" TargetMode="External"/><Relationship Id="rId5" Type="http://schemas.openxmlformats.org/officeDocument/2006/relationships/hyperlink" Target="https://doi.org/10.4102/sajip.v49i0.2067" TargetMode="External"/><Relationship Id="rId10" Type="http://schemas.openxmlformats.org/officeDocument/2006/relationships/hyperlink" Target="https://doi.org/10.3389/fpsyg.2021.741139" TargetMode="External"/><Relationship Id="rId4" Type="http://schemas.openxmlformats.org/officeDocument/2006/relationships/hyperlink" Target="https://doi.org/10.3390/healthcare11162302" TargetMode="External"/><Relationship Id="rId9" Type="http://schemas.openxmlformats.org/officeDocument/2006/relationships/hyperlink" Target="https://doi.org/10.4236/ojn.2021.11402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E9553-8BC6-7D60-63F4-80A10BE162F0}"/>
              </a:ext>
            </a:extLst>
          </p:cNvPr>
          <p:cNvSpPr>
            <a:spLocks noGrp="1"/>
          </p:cNvSpPr>
          <p:nvPr>
            <p:ph type="ctrTitle"/>
          </p:nvPr>
        </p:nvSpPr>
        <p:spPr>
          <a:xfrm>
            <a:off x="1154955" y="858129"/>
            <a:ext cx="8825658" cy="2570871"/>
          </a:xfrm>
        </p:spPr>
        <p:txBody>
          <a:bodyPr/>
          <a:lstStyle/>
          <a:p>
            <a:r>
              <a:rPr lang="en-US" dirty="0"/>
              <a:t>THE ROLE OF THE DNP PREPARED NURSE AS A MENTOR</a:t>
            </a:r>
          </a:p>
        </p:txBody>
      </p:sp>
      <p:sp>
        <p:nvSpPr>
          <p:cNvPr id="3" name="Subtitle 2">
            <a:extLst>
              <a:ext uri="{FF2B5EF4-FFF2-40B4-BE49-F238E27FC236}">
                <a16:creationId xmlns:a16="http://schemas.microsoft.com/office/drawing/2014/main" id="{5DB968BD-3A8B-E5AB-2C76-0204F51330D0}"/>
              </a:ext>
            </a:extLst>
          </p:cNvPr>
          <p:cNvSpPr>
            <a:spLocks noGrp="1"/>
          </p:cNvSpPr>
          <p:nvPr>
            <p:ph type="subTitle" idx="1"/>
          </p:nvPr>
        </p:nvSpPr>
        <p:spPr>
          <a:xfrm>
            <a:off x="1154955" y="3657600"/>
            <a:ext cx="8825658" cy="1981200"/>
          </a:xfrm>
        </p:spPr>
        <p:txBody>
          <a:bodyPr/>
          <a:lstStyle/>
          <a:p>
            <a:r>
              <a:rPr lang="en-US" dirty="0"/>
              <a:t>Name</a:t>
            </a:r>
          </a:p>
          <a:p>
            <a:r>
              <a:rPr lang="en-US" dirty="0"/>
              <a:t>Chamberlain university college of nursing</a:t>
            </a:r>
          </a:p>
          <a:p>
            <a:r>
              <a:rPr lang="en-US" dirty="0"/>
              <a:t>COURSE NAME AND NUMBER</a:t>
            </a:r>
          </a:p>
          <a:p>
            <a:r>
              <a:rPr lang="en-US" dirty="0"/>
              <a:t>SESSION, MONTH, YEAR </a:t>
            </a:r>
          </a:p>
        </p:txBody>
      </p:sp>
    </p:spTree>
    <p:extLst>
      <p:ext uri="{BB962C8B-B14F-4D97-AF65-F5344CB8AC3E}">
        <p14:creationId xmlns:p14="http://schemas.microsoft.com/office/powerpoint/2010/main" val="3525170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DA2CD-EBF8-5AB9-EE3E-22AAD96260BE}"/>
              </a:ext>
            </a:extLst>
          </p:cNvPr>
          <p:cNvSpPr>
            <a:spLocks noGrp="1"/>
          </p:cNvSpPr>
          <p:nvPr>
            <p:ph type="title"/>
          </p:nvPr>
        </p:nvSpPr>
        <p:spPr/>
        <p:txBody>
          <a:bodyPr/>
          <a:lstStyle/>
          <a:p>
            <a:r>
              <a:rPr lang="en-US" dirty="0"/>
              <a:t>WHY MENTORING MATTERS</a:t>
            </a:r>
          </a:p>
        </p:txBody>
      </p:sp>
      <p:sp>
        <p:nvSpPr>
          <p:cNvPr id="3" name="Content Placeholder 2">
            <a:extLst>
              <a:ext uri="{FF2B5EF4-FFF2-40B4-BE49-F238E27FC236}">
                <a16:creationId xmlns:a16="http://schemas.microsoft.com/office/drawing/2014/main" id="{E9EB45AF-77EE-ABE1-5775-132B015255AB}"/>
              </a:ext>
            </a:extLst>
          </p:cNvPr>
          <p:cNvSpPr>
            <a:spLocks noGrp="1"/>
          </p:cNvSpPr>
          <p:nvPr>
            <p:ph idx="1"/>
          </p:nvPr>
        </p:nvSpPr>
        <p:spPr/>
        <p:txBody>
          <a:bodyPr/>
          <a:lstStyle/>
          <a:p>
            <a:r>
              <a:rPr lang="en-US" dirty="0"/>
              <a:t>Enhances patient safety</a:t>
            </a:r>
          </a:p>
          <a:p>
            <a:r>
              <a:rPr lang="en-US" dirty="0"/>
              <a:t>Crucial for professional growth</a:t>
            </a:r>
          </a:p>
          <a:p>
            <a:r>
              <a:rPr lang="en-US" dirty="0"/>
              <a:t>Improves job satisfaction</a:t>
            </a:r>
          </a:p>
          <a:p>
            <a:r>
              <a:rPr lang="en-US" dirty="0"/>
              <a:t>Enhances communication skills</a:t>
            </a:r>
          </a:p>
          <a:p>
            <a:r>
              <a:rPr lang="en-US" dirty="0"/>
              <a:t>Strengthens healthcare workforce </a:t>
            </a:r>
          </a:p>
        </p:txBody>
      </p:sp>
    </p:spTree>
    <p:extLst>
      <p:ext uri="{BB962C8B-B14F-4D97-AF65-F5344CB8AC3E}">
        <p14:creationId xmlns:p14="http://schemas.microsoft.com/office/powerpoint/2010/main" val="1723696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D3BC9-CE9F-8631-6034-BA510837808C}"/>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3D2B9C61-B1B8-2CE9-DE45-FC138F9166EF}"/>
              </a:ext>
            </a:extLst>
          </p:cNvPr>
          <p:cNvSpPr>
            <a:spLocks noGrp="1"/>
          </p:cNvSpPr>
          <p:nvPr>
            <p:ph idx="1"/>
          </p:nvPr>
        </p:nvSpPr>
        <p:spPr/>
        <p:txBody>
          <a:bodyPr/>
          <a:lstStyle/>
          <a:p>
            <a:r>
              <a:rPr lang="en-US" dirty="0"/>
              <a:t>Mentorship;</a:t>
            </a:r>
          </a:p>
          <a:p>
            <a:r>
              <a:rPr lang="en-US" dirty="0"/>
              <a:t>Encourages professional collaboration</a:t>
            </a:r>
          </a:p>
          <a:p>
            <a:r>
              <a:rPr lang="en-US" dirty="0"/>
              <a:t>Improves patient outcomes</a:t>
            </a:r>
          </a:p>
          <a:p>
            <a:r>
              <a:rPr lang="en-US" dirty="0"/>
              <a:t>Supports career development</a:t>
            </a:r>
          </a:p>
          <a:p>
            <a:r>
              <a:rPr lang="en-US" dirty="0"/>
              <a:t>Essential for nurse retention</a:t>
            </a:r>
          </a:p>
          <a:p>
            <a:r>
              <a:rPr lang="en-US" dirty="0"/>
              <a:t>Strengthens healthcare leadership</a:t>
            </a:r>
          </a:p>
        </p:txBody>
      </p:sp>
    </p:spTree>
    <p:extLst>
      <p:ext uri="{BB962C8B-B14F-4D97-AF65-F5344CB8AC3E}">
        <p14:creationId xmlns:p14="http://schemas.microsoft.com/office/powerpoint/2010/main" val="67002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6933E-3BCB-C77C-FA1D-CB3C2D80E9B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2D8C6DA8-0D7B-CFD1-9A71-25C54861BF2E}"/>
              </a:ext>
            </a:extLst>
          </p:cNvPr>
          <p:cNvSpPr>
            <a:spLocks noGrp="1"/>
          </p:cNvSpPr>
          <p:nvPr>
            <p:ph idx="1"/>
          </p:nvPr>
        </p:nvSpPr>
        <p:spPr>
          <a:xfrm>
            <a:off x="1154954" y="2359742"/>
            <a:ext cx="8825659" cy="4498258"/>
          </a:xfrm>
        </p:spPr>
        <p:txBody>
          <a:bodyPr>
            <a:normAutofit fontScale="62500" lnSpcReduction="20000"/>
          </a:bodyPr>
          <a:lstStyle/>
          <a:p>
            <a:r>
              <a:rPr lang="en-US" b="0" i="0" dirty="0">
                <a:solidFill>
                  <a:srgbClr val="222222"/>
                </a:solidFill>
                <a:effectLst/>
                <a:latin typeface="Arial" panose="020B0604020202020204" pitchFamily="34" charset="0"/>
              </a:rPr>
              <a:t>Gong, Z., Van </a:t>
            </a:r>
            <a:r>
              <a:rPr lang="en-US" b="0" i="0" dirty="0" err="1">
                <a:solidFill>
                  <a:srgbClr val="222222"/>
                </a:solidFill>
                <a:effectLst/>
                <a:latin typeface="Arial" panose="020B0604020202020204" pitchFamily="34" charset="0"/>
              </a:rPr>
              <a:t>Swol</a:t>
            </a:r>
            <a:r>
              <a:rPr lang="en-US" b="0" i="0" dirty="0">
                <a:solidFill>
                  <a:srgbClr val="222222"/>
                </a:solidFill>
                <a:effectLst/>
                <a:latin typeface="Arial" panose="020B0604020202020204" pitchFamily="34" charset="0"/>
              </a:rPr>
              <a:t>, L. M., &amp; Wang, X. (2022). Study on the relationship between nurses’ mentoring relationship and organizational commitment. </a:t>
            </a:r>
            <a:r>
              <a:rPr lang="en-US" b="0" i="1" dirty="0">
                <a:solidFill>
                  <a:srgbClr val="222222"/>
                </a:solidFill>
                <a:effectLst/>
                <a:latin typeface="Arial" panose="020B0604020202020204" pitchFamily="34" charset="0"/>
              </a:rPr>
              <a:t>International journal of environmental research and public health</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19</a:t>
            </a:r>
            <a:r>
              <a:rPr lang="en-US" b="0" i="0" dirty="0">
                <a:solidFill>
                  <a:srgbClr val="222222"/>
                </a:solidFill>
                <a:effectLst/>
                <a:latin typeface="Arial" panose="020B0604020202020204" pitchFamily="34" charset="0"/>
              </a:rPr>
              <a:t>(20), 13362. </a:t>
            </a:r>
            <a:r>
              <a:rPr lang="en-US" b="0" i="0" dirty="0">
                <a:solidFill>
                  <a:srgbClr val="222222"/>
                </a:solidFill>
                <a:effectLst/>
                <a:latin typeface="Arial" panose="020B0604020202020204" pitchFamily="34" charset="0"/>
                <a:hlinkClick r:id="rId2"/>
              </a:rPr>
              <a:t>https://doi.org/10.3390/ijerph192013362</a:t>
            </a:r>
            <a:r>
              <a:rPr lang="en-US" b="0" i="0" dirty="0">
                <a:solidFill>
                  <a:srgbClr val="222222"/>
                </a:solidFill>
                <a:effectLst/>
                <a:latin typeface="Arial" panose="020B0604020202020204" pitchFamily="34" charset="0"/>
              </a:rPr>
              <a:t> </a:t>
            </a:r>
          </a:p>
          <a:p>
            <a:r>
              <a:rPr lang="en-US" b="0" i="0" dirty="0">
                <a:solidFill>
                  <a:srgbClr val="222222"/>
                </a:solidFill>
                <a:effectLst/>
                <a:latin typeface="Arial" panose="020B0604020202020204" pitchFamily="34" charset="0"/>
              </a:rPr>
              <a:t>Gularte-Rinaldo, J., Baumgardner, R., Tilton, T., &amp; </a:t>
            </a:r>
            <a:r>
              <a:rPr lang="en-US" b="0" i="0" dirty="0" err="1">
                <a:solidFill>
                  <a:srgbClr val="222222"/>
                </a:solidFill>
                <a:effectLst/>
                <a:latin typeface="Arial" panose="020B0604020202020204" pitchFamily="34" charset="0"/>
              </a:rPr>
              <a:t>Brailoff</a:t>
            </a:r>
            <a:r>
              <a:rPr lang="en-US" b="0" i="0" dirty="0">
                <a:solidFill>
                  <a:srgbClr val="222222"/>
                </a:solidFill>
                <a:effectLst/>
                <a:latin typeface="Arial" panose="020B0604020202020204" pitchFamily="34" charset="0"/>
              </a:rPr>
              <a:t>, V. (2023). Mentorship respect study: a nurse Mentorship program’s impact on transition to practice and decision to remain in nursing for newly graduated nurses. </a:t>
            </a:r>
            <a:r>
              <a:rPr lang="en-US" b="0" i="1" dirty="0">
                <a:solidFill>
                  <a:srgbClr val="222222"/>
                </a:solidFill>
                <a:effectLst/>
                <a:latin typeface="Arial" panose="020B0604020202020204" pitchFamily="34" charset="0"/>
              </a:rPr>
              <a:t>Nurse Leader</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21</a:t>
            </a:r>
            <a:r>
              <a:rPr lang="en-US" b="0" i="0" dirty="0">
                <a:solidFill>
                  <a:srgbClr val="222222"/>
                </a:solidFill>
                <a:effectLst/>
                <a:latin typeface="Arial" panose="020B0604020202020204" pitchFamily="34" charset="0"/>
              </a:rPr>
              <a:t>(2), 262-267. </a:t>
            </a:r>
            <a:r>
              <a:rPr lang="en-US" b="0" i="0" dirty="0">
                <a:solidFill>
                  <a:srgbClr val="222222"/>
                </a:solidFill>
                <a:effectLst/>
                <a:latin typeface="Arial" panose="020B0604020202020204" pitchFamily="34" charset="0"/>
                <a:hlinkClick r:id="rId3"/>
              </a:rPr>
              <a:t>https://doi.org/10.1016/j.mnl.2022.07.003</a:t>
            </a:r>
            <a:r>
              <a:rPr lang="en-US" b="0" i="0" dirty="0">
                <a:solidFill>
                  <a:srgbClr val="222222"/>
                </a:solidFill>
                <a:effectLst/>
                <a:latin typeface="Arial" panose="020B0604020202020204" pitchFamily="34" charset="0"/>
              </a:rPr>
              <a:t> </a:t>
            </a:r>
          </a:p>
          <a:p>
            <a:r>
              <a:rPr lang="en-US" b="0" i="0" dirty="0">
                <a:solidFill>
                  <a:srgbClr val="222222"/>
                </a:solidFill>
                <a:effectLst/>
                <a:latin typeface="Arial" panose="020B0604020202020204" pitchFamily="34" charset="0"/>
              </a:rPr>
              <a:t>Mínguez Moreno, I., González de la Cuesta, D., </a:t>
            </a:r>
            <a:r>
              <a:rPr lang="en-US" b="0" i="0" dirty="0" err="1">
                <a:solidFill>
                  <a:srgbClr val="222222"/>
                </a:solidFill>
                <a:effectLst/>
                <a:latin typeface="Arial" panose="020B0604020202020204" pitchFamily="34" charset="0"/>
              </a:rPr>
              <a:t>Barrado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Narvión</a:t>
            </a:r>
            <a:r>
              <a:rPr lang="en-US" b="0" i="0" dirty="0">
                <a:solidFill>
                  <a:srgbClr val="222222"/>
                </a:solidFill>
                <a:effectLst/>
                <a:latin typeface="Arial" panose="020B0604020202020204" pitchFamily="34" charset="0"/>
              </a:rPr>
              <a:t>, M. J., </a:t>
            </a:r>
            <a:r>
              <a:rPr lang="en-US" b="0" i="0" dirty="0" err="1">
                <a:solidFill>
                  <a:srgbClr val="222222"/>
                </a:solidFill>
                <a:effectLst/>
                <a:latin typeface="Arial" panose="020B0604020202020204" pitchFamily="34" charset="0"/>
              </a:rPr>
              <a:t>Arnaldos</a:t>
            </a:r>
            <a:r>
              <a:rPr lang="en-US" b="0" i="0" dirty="0">
                <a:solidFill>
                  <a:srgbClr val="222222"/>
                </a:solidFill>
                <a:effectLst/>
                <a:latin typeface="Arial" panose="020B0604020202020204" pitchFamily="34" charset="0"/>
              </a:rPr>
              <a:t> Esteban, M., &amp; González </a:t>
            </a:r>
            <a:r>
              <a:rPr lang="en-US" b="0" i="0" dirty="0" err="1">
                <a:solidFill>
                  <a:srgbClr val="222222"/>
                </a:solidFill>
                <a:effectLst/>
                <a:latin typeface="Arial" panose="020B0604020202020204" pitchFamily="34" charset="0"/>
              </a:rPr>
              <a:t>Cantalejo</a:t>
            </a:r>
            <a:r>
              <a:rPr lang="en-US" b="0" i="0" dirty="0">
                <a:solidFill>
                  <a:srgbClr val="222222"/>
                </a:solidFill>
                <a:effectLst/>
                <a:latin typeface="Arial" panose="020B0604020202020204" pitchFamily="34" charset="0"/>
              </a:rPr>
              <a:t>, M. (2023, August). Nurse Mentoring: A Scoping Review. In </a:t>
            </a:r>
            <a:r>
              <a:rPr lang="en-US" b="0" i="1" dirty="0">
                <a:solidFill>
                  <a:srgbClr val="222222"/>
                </a:solidFill>
                <a:effectLst/>
                <a:latin typeface="Arial" panose="020B0604020202020204" pitchFamily="34" charset="0"/>
              </a:rPr>
              <a:t>Healthcare</a:t>
            </a:r>
            <a:r>
              <a:rPr lang="en-US" b="0" i="0" dirty="0">
                <a:solidFill>
                  <a:srgbClr val="222222"/>
                </a:solidFill>
                <a:effectLst/>
                <a:latin typeface="Arial" panose="020B0604020202020204" pitchFamily="34" charset="0"/>
              </a:rPr>
              <a:t> (Vol. 11, No. 16, p. 2302). MDPI. </a:t>
            </a:r>
            <a:r>
              <a:rPr lang="en-US" b="0" i="0" dirty="0">
                <a:solidFill>
                  <a:srgbClr val="222222"/>
                </a:solidFill>
                <a:effectLst/>
                <a:latin typeface="Arial" panose="020B0604020202020204" pitchFamily="34" charset="0"/>
                <a:hlinkClick r:id="rId4"/>
              </a:rPr>
              <a:t>https://doi.org/10.3390/healthcare11162302</a:t>
            </a:r>
            <a:r>
              <a:rPr lang="en-US" b="0" i="0" dirty="0">
                <a:solidFill>
                  <a:srgbClr val="222222"/>
                </a:solidFill>
                <a:effectLst/>
                <a:latin typeface="Arial" panose="020B0604020202020204" pitchFamily="34" charset="0"/>
              </a:rPr>
              <a:t> </a:t>
            </a:r>
          </a:p>
          <a:p>
            <a:r>
              <a:rPr lang="en-US" b="0" i="0" dirty="0">
                <a:solidFill>
                  <a:srgbClr val="222222"/>
                </a:solidFill>
                <a:effectLst/>
                <a:latin typeface="Arial" panose="020B0604020202020204" pitchFamily="34" charset="0"/>
              </a:rPr>
              <a:t>Nunan, J. L. R., Ebrahim, A. B., &amp; Stander, M. W. (2023). Mentoring in the workplace: Exploring the experiences of mentor-mentee relations. </a:t>
            </a:r>
            <a:r>
              <a:rPr lang="en-US" b="0" i="1" dirty="0">
                <a:solidFill>
                  <a:srgbClr val="222222"/>
                </a:solidFill>
                <a:effectLst/>
                <a:latin typeface="Arial" panose="020B0604020202020204" pitchFamily="34" charset="0"/>
              </a:rPr>
              <a:t>SA Journal of Industrial Psychology</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49</a:t>
            </a:r>
            <a:r>
              <a:rPr lang="en-US" b="0" i="0" dirty="0">
                <a:solidFill>
                  <a:srgbClr val="222222"/>
                </a:solidFill>
                <a:effectLst/>
                <a:latin typeface="Arial" panose="020B0604020202020204" pitchFamily="34" charset="0"/>
              </a:rPr>
              <a:t>(1), 1-11.</a:t>
            </a:r>
            <a:r>
              <a:rPr lang="en-US" dirty="0">
                <a:solidFill>
                  <a:srgbClr val="222222"/>
                </a:solidFill>
                <a:latin typeface="Arial" panose="020B0604020202020204" pitchFamily="34" charset="0"/>
              </a:rPr>
              <a:t> </a:t>
            </a:r>
            <a:r>
              <a:rPr lang="en-US" dirty="0">
                <a:solidFill>
                  <a:srgbClr val="222222"/>
                </a:solidFill>
                <a:latin typeface="Arial" panose="020B0604020202020204" pitchFamily="34" charset="0"/>
                <a:hlinkClick r:id="rId5"/>
              </a:rPr>
              <a:t>https://doi.org/10.4102/sajip.v49i0.2067</a:t>
            </a:r>
            <a:r>
              <a:rPr lang="en-US" dirty="0">
                <a:solidFill>
                  <a:srgbClr val="222222"/>
                </a:solidFill>
                <a:latin typeface="Arial" panose="020B0604020202020204" pitchFamily="34" charset="0"/>
              </a:rPr>
              <a:t> </a:t>
            </a:r>
          </a:p>
          <a:p>
            <a:r>
              <a:rPr lang="en-US" b="0" i="0" dirty="0">
                <a:solidFill>
                  <a:srgbClr val="222222"/>
                </a:solidFill>
                <a:effectLst/>
                <a:latin typeface="Arial" panose="020B0604020202020204" pitchFamily="34" charset="0"/>
              </a:rPr>
              <a:t>Teo, M. Y. K., Ibrahim, H., Lin, C. K. R., Hamid, N. A. B. A., </a:t>
            </a:r>
            <a:r>
              <a:rPr lang="en-US" b="0" i="0" dirty="0" err="1">
                <a:solidFill>
                  <a:srgbClr val="222222"/>
                </a:solidFill>
                <a:effectLst/>
                <a:latin typeface="Arial" panose="020B0604020202020204" pitchFamily="34" charset="0"/>
              </a:rPr>
              <a:t>Govindasamy</a:t>
            </a:r>
            <a:r>
              <a:rPr lang="en-US" b="0" i="0" dirty="0">
                <a:solidFill>
                  <a:srgbClr val="222222"/>
                </a:solidFill>
                <a:effectLst/>
                <a:latin typeface="Arial" panose="020B0604020202020204" pitchFamily="34" charset="0"/>
              </a:rPr>
              <a:t>, R., Somasundaram, N., ... &amp; Krishna, L. K. R. (2024). Mentoring as a complex adaptive system–a systematic scoping review of prevailing mentoring theories in medical education. </a:t>
            </a:r>
            <a:r>
              <a:rPr lang="en-US" b="0" i="1" dirty="0">
                <a:solidFill>
                  <a:srgbClr val="222222"/>
                </a:solidFill>
                <a:effectLst/>
                <a:latin typeface="Arial" panose="020B0604020202020204" pitchFamily="34" charset="0"/>
              </a:rPr>
              <a:t>BMC Medical Education</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24</a:t>
            </a:r>
            <a:r>
              <a:rPr lang="en-US" b="0" i="0" dirty="0">
                <a:solidFill>
                  <a:srgbClr val="222222"/>
                </a:solidFill>
                <a:effectLst/>
                <a:latin typeface="Arial" panose="020B0604020202020204" pitchFamily="34" charset="0"/>
              </a:rPr>
              <a:t>(1), 726. </a:t>
            </a:r>
            <a:r>
              <a:rPr lang="en-US" b="0" i="0" dirty="0">
                <a:solidFill>
                  <a:srgbClr val="222222"/>
                </a:solidFill>
                <a:effectLst/>
                <a:latin typeface="Arial" panose="020B0604020202020204" pitchFamily="34" charset="0"/>
                <a:hlinkClick r:id="rId6"/>
              </a:rPr>
              <a:t>https://doi.org/10.1186/s12909-024-05707-5</a:t>
            </a:r>
            <a:r>
              <a:rPr lang="en-US" b="0" i="0" dirty="0">
                <a:solidFill>
                  <a:srgbClr val="222222"/>
                </a:solidFill>
                <a:effectLst/>
                <a:latin typeface="Arial" panose="020B0604020202020204" pitchFamily="34" charset="0"/>
              </a:rPr>
              <a:t> </a:t>
            </a:r>
            <a:endParaRPr lang="en-US" dirty="0">
              <a:solidFill>
                <a:srgbClr val="222222"/>
              </a:solidFill>
              <a:latin typeface="Arial" panose="020B0604020202020204" pitchFamily="34" charset="0"/>
            </a:endParaRPr>
          </a:p>
          <a:p>
            <a:r>
              <a:rPr lang="en-US" b="0" i="0" dirty="0">
                <a:solidFill>
                  <a:srgbClr val="222222"/>
                </a:solidFill>
                <a:effectLst/>
                <a:latin typeface="Arial" panose="020B0604020202020204" pitchFamily="34" charset="0"/>
              </a:rPr>
              <a:t>Voss, J. G., </a:t>
            </a:r>
            <a:r>
              <a:rPr lang="en-US" b="0" i="0" dirty="0" err="1">
                <a:solidFill>
                  <a:srgbClr val="222222"/>
                </a:solidFill>
                <a:effectLst/>
                <a:latin typeface="Arial" panose="020B0604020202020204" pitchFamily="34" charset="0"/>
              </a:rPr>
              <a:t>Alfes</a:t>
            </a:r>
            <a:r>
              <a:rPr lang="en-US" b="0" i="0" dirty="0">
                <a:solidFill>
                  <a:srgbClr val="222222"/>
                </a:solidFill>
                <a:effectLst/>
                <a:latin typeface="Arial" panose="020B0604020202020204" pitchFamily="34" charset="0"/>
              </a:rPr>
              <a:t>, C. M., Clark, A., Lilly, K. D., &amp; Moore, S. (2022). Why mentoring matters for new graduates transitioning to practice: Implications for nurse leaders. </a:t>
            </a:r>
            <a:r>
              <a:rPr lang="en-US" b="0" i="1" dirty="0">
                <a:solidFill>
                  <a:srgbClr val="222222"/>
                </a:solidFill>
                <a:effectLst/>
                <a:latin typeface="Arial" panose="020B0604020202020204" pitchFamily="34" charset="0"/>
              </a:rPr>
              <a:t>Nurse Leader</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20</a:t>
            </a:r>
            <a:r>
              <a:rPr lang="en-US" b="0" i="0" dirty="0">
                <a:solidFill>
                  <a:srgbClr val="222222"/>
                </a:solidFill>
                <a:effectLst/>
                <a:latin typeface="Arial" panose="020B0604020202020204" pitchFamily="34" charset="0"/>
              </a:rPr>
              <a:t>(4), 399-403. </a:t>
            </a:r>
            <a:r>
              <a:rPr lang="en-US" b="0" i="0" dirty="0">
                <a:solidFill>
                  <a:srgbClr val="222222"/>
                </a:solidFill>
                <a:effectLst/>
                <a:latin typeface="Arial" panose="020B0604020202020204" pitchFamily="34" charset="0"/>
                <a:hlinkClick r:id="rId7"/>
              </a:rPr>
              <a:t>https://doi.org/10.1016/j.mnl.2022.01.003</a:t>
            </a:r>
            <a:r>
              <a:rPr lang="en-US" b="0" i="0" dirty="0">
                <a:solidFill>
                  <a:srgbClr val="222222"/>
                </a:solidFill>
                <a:effectLst/>
                <a:latin typeface="Arial" panose="020B0604020202020204" pitchFamily="34" charset="0"/>
              </a:rPr>
              <a:t> </a:t>
            </a:r>
            <a:endParaRPr lang="en-US" dirty="0">
              <a:solidFill>
                <a:srgbClr val="222222"/>
              </a:solidFill>
              <a:latin typeface="Arial" panose="020B0604020202020204" pitchFamily="34" charset="0"/>
            </a:endParaRPr>
          </a:p>
          <a:p>
            <a:r>
              <a:rPr lang="en-US" b="0" i="0" dirty="0">
                <a:solidFill>
                  <a:srgbClr val="222222"/>
                </a:solidFill>
                <a:effectLst/>
                <a:latin typeface="Arial" panose="020B0604020202020204" pitchFamily="34" charset="0"/>
              </a:rPr>
              <a:t>Wang, Y., Hu, S., Yao, J., Pan, Y., Wang, J., &amp; Wang, H. (2024). Clinical nursing mentors’ motivation, attitude, and practice for mentoring and factors associated with them. </a:t>
            </a:r>
            <a:r>
              <a:rPr lang="en-US" b="0" i="1" dirty="0">
                <a:solidFill>
                  <a:srgbClr val="222222"/>
                </a:solidFill>
                <a:effectLst/>
                <a:latin typeface="Arial" panose="020B0604020202020204" pitchFamily="34" charset="0"/>
              </a:rPr>
              <a:t>BMC nursing</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23</a:t>
            </a:r>
            <a:r>
              <a:rPr lang="en-US" b="0" i="0" dirty="0">
                <a:solidFill>
                  <a:srgbClr val="222222"/>
                </a:solidFill>
                <a:effectLst/>
                <a:latin typeface="Arial" panose="020B0604020202020204" pitchFamily="34" charset="0"/>
              </a:rPr>
              <a:t>(1), 76. </a:t>
            </a:r>
            <a:r>
              <a:rPr lang="en-US" b="0" i="0" dirty="0">
                <a:solidFill>
                  <a:srgbClr val="333333"/>
                </a:solidFill>
                <a:effectLst/>
                <a:latin typeface="-apple-system"/>
                <a:hlinkClick r:id="rId8"/>
              </a:rPr>
              <a:t>https://doi.org/10.1186/s12912-024-01757-8</a:t>
            </a:r>
            <a:r>
              <a:rPr lang="en-US" b="0" i="0" dirty="0">
                <a:solidFill>
                  <a:srgbClr val="333333"/>
                </a:solidFill>
                <a:effectLst/>
                <a:latin typeface="-apple-system"/>
              </a:rPr>
              <a:t> </a:t>
            </a:r>
          </a:p>
          <a:p>
            <a:r>
              <a:rPr lang="en-US" b="0" i="0" dirty="0">
                <a:solidFill>
                  <a:srgbClr val="222222"/>
                </a:solidFill>
                <a:effectLst/>
                <a:latin typeface="Arial" panose="020B0604020202020204" pitchFamily="34" charset="0"/>
              </a:rPr>
              <a:t>Wynn, S., Holden, C., Romero, S., &amp; Julian, P. (2021). The importance of mentoring in nursing academia. </a:t>
            </a:r>
            <a:r>
              <a:rPr lang="en-US" b="0" i="1" dirty="0">
                <a:solidFill>
                  <a:srgbClr val="222222"/>
                </a:solidFill>
                <a:effectLst/>
                <a:latin typeface="Arial" panose="020B0604020202020204" pitchFamily="34" charset="0"/>
              </a:rPr>
              <a:t>Open Journal of Nursing</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11</a:t>
            </a:r>
            <a:r>
              <a:rPr lang="en-US" b="0" i="0" dirty="0">
                <a:solidFill>
                  <a:srgbClr val="222222"/>
                </a:solidFill>
                <a:effectLst/>
                <a:latin typeface="Arial" panose="020B0604020202020204" pitchFamily="34" charset="0"/>
              </a:rPr>
              <a:t>(04), 241. </a:t>
            </a:r>
            <a:r>
              <a:rPr lang="en-US" b="0" i="0" dirty="0">
                <a:solidFill>
                  <a:srgbClr val="222222"/>
                </a:solidFill>
                <a:effectLst/>
                <a:latin typeface="Arial" panose="020B0604020202020204" pitchFamily="34" charset="0"/>
                <a:hlinkClick r:id="rId9"/>
              </a:rPr>
              <a:t>https://doi.org/10.4236/ojn.2021.114021</a:t>
            </a:r>
            <a:r>
              <a:rPr lang="en-US" b="0" i="0" dirty="0">
                <a:solidFill>
                  <a:srgbClr val="222222"/>
                </a:solidFill>
                <a:effectLst/>
                <a:latin typeface="Arial" panose="020B0604020202020204" pitchFamily="34" charset="0"/>
              </a:rPr>
              <a:t> </a:t>
            </a:r>
          </a:p>
          <a:p>
            <a:r>
              <a:rPr lang="en-US" b="0" i="0" dirty="0">
                <a:solidFill>
                  <a:srgbClr val="222222"/>
                </a:solidFill>
                <a:effectLst/>
                <a:latin typeface="Arial" panose="020B0604020202020204" pitchFamily="34" charset="0"/>
              </a:rPr>
              <a:t>Xu, S., Liu, P., Yang, Z., Cui, Z., &amp; Yang, F. (2021). How does mentoring affect the creative performance of mentors: The role of personal learning and career stage. </a:t>
            </a:r>
            <a:r>
              <a:rPr lang="en-US" b="0" i="1" dirty="0">
                <a:solidFill>
                  <a:srgbClr val="222222"/>
                </a:solidFill>
                <a:effectLst/>
                <a:latin typeface="Arial" panose="020B0604020202020204" pitchFamily="34" charset="0"/>
              </a:rPr>
              <a:t>Frontiers in Psychology</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12</a:t>
            </a:r>
            <a:r>
              <a:rPr lang="en-US" b="0" i="0" dirty="0">
                <a:solidFill>
                  <a:srgbClr val="222222"/>
                </a:solidFill>
                <a:effectLst/>
                <a:latin typeface="Arial" panose="020B0604020202020204" pitchFamily="34" charset="0"/>
              </a:rPr>
              <a:t>, 741139.</a:t>
            </a:r>
            <a:r>
              <a:rPr lang="en-US" dirty="0">
                <a:solidFill>
                  <a:srgbClr val="222222"/>
                </a:solidFill>
                <a:latin typeface="Arial" panose="020B0604020202020204" pitchFamily="34" charset="0"/>
              </a:rPr>
              <a:t> </a:t>
            </a:r>
            <a:r>
              <a:rPr lang="en-US" dirty="0">
                <a:solidFill>
                  <a:srgbClr val="222222"/>
                </a:solidFill>
                <a:latin typeface="Arial" panose="020B0604020202020204" pitchFamily="34" charset="0"/>
                <a:hlinkClick r:id="rId10"/>
              </a:rPr>
              <a:t>https://doi.org/10.3389/fpsyg.2021.741139</a:t>
            </a:r>
            <a:r>
              <a:rPr lang="en-US" dirty="0">
                <a:solidFill>
                  <a:srgbClr val="222222"/>
                </a:solidFill>
                <a:latin typeface="Arial" panose="020B0604020202020204" pitchFamily="34" charset="0"/>
              </a:rPr>
              <a:t> </a:t>
            </a:r>
            <a:endParaRPr lang="en-US" dirty="0"/>
          </a:p>
        </p:txBody>
      </p:sp>
    </p:spTree>
    <p:extLst>
      <p:ext uri="{BB962C8B-B14F-4D97-AF65-F5344CB8AC3E}">
        <p14:creationId xmlns:p14="http://schemas.microsoft.com/office/powerpoint/2010/main" val="92332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71464-D1C9-8047-2C85-D915CC0704E5}"/>
              </a:ext>
            </a:extLst>
          </p:cNvPr>
          <p:cNvSpPr>
            <a:spLocks noGrp="1"/>
          </p:cNvSpPr>
          <p:nvPr>
            <p:ph type="title"/>
          </p:nvPr>
        </p:nvSpPr>
        <p:spPr>
          <a:xfrm>
            <a:off x="1154954" y="973667"/>
            <a:ext cx="8761413" cy="1066147"/>
          </a:xfrm>
        </p:spPr>
        <p:txBody>
          <a:bodyPr/>
          <a:lstStyle/>
          <a:p>
            <a:r>
              <a:rPr lang="en-US" dirty="0"/>
              <a:t>OBJECTIVE AND DEFINITION: OBJECTIVES</a:t>
            </a:r>
          </a:p>
        </p:txBody>
      </p:sp>
      <p:sp>
        <p:nvSpPr>
          <p:cNvPr id="3" name="Content Placeholder 2">
            <a:extLst>
              <a:ext uri="{FF2B5EF4-FFF2-40B4-BE49-F238E27FC236}">
                <a16:creationId xmlns:a16="http://schemas.microsoft.com/office/drawing/2014/main" id="{D8DA46FD-DAA4-4544-627B-D042E50E6025}"/>
              </a:ext>
            </a:extLst>
          </p:cNvPr>
          <p:cNvSpPr>
            <a:spLocks noGrp="1"/>
          </p:cNvSpPr>
          <p:nvPr>
            <p:ph idx="1"/>
          </p:nvPr>
        </p:nvSpPr>
        <p:spPr>
          <a:xfrm>
            <a:off x="1154954" y="2418735"/>
            <a:ext cx="10201304" cy="3601065"/>
          </a:xfrm>
        </p:spPr>
        <p:txBody>
          <a:bodyPr/>
          <a:lstStyle/>
          <a:p>
            <a:r>
              <a:rPr lang="en-US" dirty="0"/>
              <a:t>Define mentorship in nursing</a:t>
            </a:r>
          </a:p>
          <a:p>
            <a:r>
              <a:rPr lang="en-US" dirty="0"/>
              <a:t>Discussing DNP-prepared nurse’s role</a:t>
            </a:r>
          </a:p>
          <a:p>
            <a:r>
              <a:rPr lang="en-US" dirty="0"/>
              <a:t>Discuss nurse mentoring and retention</a:t>
            </a:r>
          </a:p>
          <a:p>
            <a:r>
              <a:rPr lang="en-US" dirty="0"/>
              <a:t>Evaluate professional benefits from mentorship</a:t>
            </a:r>
          </a:p>
          <a:p>
            <a:r>
              <a:rPr lang="en-US" dirty="0"/>
              <a:t>Essence of mentorship in healthcare</a:t>
            </a:r>
          </a:p>
        </p:txBody>
      </p:sp>
      <p:pic>
        <p:nvPicPr>
          <p:cNvPr id="5" name="Picture 4">
            <a:extLst>
              <a:ext uri="{FF2B5EF4-FFF2-40B4-BE49-F238E27FC236}">
                <a16:creationId xmlns:a16="http://schemas.microsoft.com/office/drawing/2014/main" id="{6AD656D4-9CF2-4979-C618-4560A17EE0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51558" y="2603500"/>
            <a:ext cx="4085487" cy="2514190"/>
          </a:xfrm>
          <a:prstGeom prst="rect">
            <a:avLst/>
          </a:prstGeom>
        </p:spPr>
      </p:pic>
      <p:sp>
        <p:nvSpPr>
          <p:cNvPr id="9" name="TextBox 8">
            <a:extLst>
              <a:ext uri="{FF2B5EF4-FFF2-40B4-BE49-F238E27FC236}">
                <a16:creationId xmlns:a16="http://schemas.microsoft.com/office/drawing/2014/main" id="{510C5E91-B9EB-2062-28A7-EDDA4E535800}"/>
              </a:ext>
            </a:extLst>
          </p:cNvPr>
          <p:cNvSpPr txBox="1"/>
          <p:nvPr/>
        </p:nvSpPr>
        <p:spPr>
          <a:xfrm>
            <a:off x="6951558" y="5143500"/>
            <a:ext cx="4085487" cy="400110"/>
          </a:xfrm>
          <a:prstGeom prst="rect">
            <a:avLst/>
          </a:prstGeom>
          <a:noFill/>
        </p:spPr>
        <p:txBody>
          <a:bodyPr wrap="square" rtlCol="0">
            <a:spAutoFit/>
          </a:bodyPr>
          <a:lstStyle/>
          <a:p>
            <a:r>
              <a:rPr lang="en-US" sz="1000" dirty="0"/>
              <a:t>Retrieved from: https://www.npwomenshealthcare.com/the-mentoring-role-for-dnp-projects/</a:t>
            </a:r>
          </a:p>
        </p:txBody>
      </p:sp>
    </p:spTree>
    <p:extLst>
      <p:ext uri="{BB962C8B-B14F-4D97-AF65-F5344CB8AC3E}">
        <p14:creationId xmlns:p14="http://schemas.microsoft.com/office/powerpoint/2010/main" val="778166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7C70E-ACBF-E757-DDB6-CCBD0BDA0E89}"/>
              </a:ext>
            </a:extLst>
          </p:cNvPr>
          <p:cNvSpPr>
            <a:spLocks noGrp="1"/>
          </p:cNvSpPr>
          <p:nvPr>
            <p:ph type="title"/>
          </p:nvPr>
        </p:nvSpPr>
        <p:spPr>
          <a:xfrm>
            <a:off x="1154954" y="838201"/>
            <a:ext cx="8761413" cy="1046870"/>
          </a:xfrm>
        </p:spPr>
        <p:txBody>
          <a:bodyPr/>
          <a:lstStyle/>
          <a:p>
            <a:r>
              <a:rPr lang="en-US" dirty="0"/>
              <a:t>OBJECTIVE AND DEFINITION: DEFINITION</a:t>
            </a:r>
          </a:p>
        </p:txBody>
      </p:sp>
      <p:sp>
        <p:nvSpPr>
          <p:cNvPr id="3" name="Content Placeholder 2">
            <a:extLst>
              <a:ext uri="{FF2B5EF4-FFF2-40B4-BE49-F238E27FC236}">
                <a16:creationId xmlns:a16="http://schemas.microsoft.com/office/drawing/2014/main" id="{0DB9B49C-049C-B4D8-50A9-F7B55A6AA038}"/>
              </a:ext>
            </a:extLst>
          </p:cNvPr>
          <p:cNvSpPr>
            <a:spLocks noGrp="1"/>
          </p:cNvSpPr>
          <p:nvPr>
            <p:ph idx="1"/>
          </p:nvPr>
        </p:nvSpPr>
        <p:spPr/>
        <p:txBody>
          <a:bodyPr/>
          <a:lstStyle/>
          <a:p>
            <a:r>
              <a:rPr lang="en-US" dirty="0"/>
              <a:t>Professional support and guidance</a:t>
            </a:r>
          </a:p>
          <a:p>
            <a:r>
              <a:rPr lang="en-US" dirty="0"/>
              <a:t>Fosters skill and career growth</a:t>
            </a:r>
          </a:p>
          <a:p>
            <a:r>
              <a:rPr lang="en-US" dirty="0"/>
              <a:t>Encourage learning and knowledge sharing</a:t>
            </a:r>
          </a:p>
          <a:p>
            <a:r>
              <a:rPr lang="en-US" dirty="0"/>
              <a:t>Strengthens leadership and decision-making</a:t>
            </a:r>
          </a:p>
          <a:p>
            <a:r>
              <a:rPr lang="en-US" dirty="0"/>
              <a:t>Enhance professional accountability</a:t>
            </a:r>
          </a:p>
        </p:txBody>
      </p:sp>
    </p:spTree>
    <p:extLst>
      <p:ext uri="{BB962C8B-B14F-4D97-AF65-F5344CB8AC3E}">
        <p14:creationId xmlns:p14="http://schemas.microsoft.com/office/powerpoint/2010/main" val="3442125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6189D-2997-804F-C2B2-B618BED4E319}"/>
              </a:ext>
            </a:extLst>
          </p:cNvPr>
          <p:cNvSpPr>
            <a:spLocks noGrp="1"/>
          </p:cNvSpPr>
          <p:nvPr>
            <p:ph type="title"/>
          </p:nvPr>
        </p:nvSpPr>
        <p:spPr/>
        <p:txBody>
          <a:bodyPr/>
          <a:lstStyle/>
          <a:p>
            <a:r>
              <a:rPr lang="en-US" dirty="0"/>
              <a:t>MENTORING AND NURSE RETENTION</a:t>
            </a:r>
          </a:p>
        </p:txBody>
      </p:sp>
      <p:sp>
        <p:nvSpPr>
          <p:cNvPr id="3" name="Content Placeholder 2">
            <a:extLst>
              <a:ext uri="{FF2B5EF4-FFF2-40B4-BE49-F238E27FC236}">
                <a16:creationId xmlns:a16="http://schemas.microsoft.com/office/drawing/2014/main" id="{FD37977C-9948-7705-268B-DC1FB1B72EEE}"/>
              </a:ext>
            </a:extLst>
          </p:cNvPr>
          <p:cNvSpPr>
            <a:spLocks noGrp="1"/>
          </p:cNvSpPr>
          <p:nvPr>
            <p:ph idx="1"/>
          </p:nvPr>
        </p:nvSpPr>
        <p:spPr/>
        <p:txBody>
          <a:bodyPr/>
          <a:lstStyle/>
          <a:p>
            <a:r>
              <a:rPr lang="en-US" dirty="0"/>
              <a:t>Improves job satisfaction levels</a:t>
            </a:r>
          </a:p>
          <a:p>
            <a:r>
              <a:rPr lang="en-US" dirty="0"/>
              <a:t>Enhances opportunities for career advancement</a:t>
            </a:r>
          </a:p>
          <a:p>
            <a:r>
              <a:rPr lang="en-US" dirty="0"/>
              <a:t>Reduces nurse turnover rates</a:t>
            </a:r>
          </a:p>
          <a:p>
            <a:r>
              <a:rPr lang="en-US" dirty="0"/>
              <a:t>Creates a supportive environment</a:t>
            </a:r>
          </a:p>
          <a:p>
            <a:r>
              <a:rPr lang="en-US" dirty="0"/>
              <a:t>Encourages workplace commitment </a:t>
            </a:r>
          </a:p>
        </p:txBody>
      </p:sp>
      <p:graphicFrame>
        <p:nvGraphicFramePr>
          <p:cNvPr id="4" name="Diagram 3">
            <a:extLst>
              <a:ext uri="{FF2B5EF4-FFF2-40B4-BE49-F238E27FC236}">
                <a16:creationId xmlns:a16="http://schemas.microsoft.com/office/drawing/2014/main" id="{FE7CD69E-0924-6753-5831-E26374C48F1F}"/>
              </a:ext>
            </a:extLst>
          </p:cNvPr>
          <p:cNvGraphicFramePr/>
          <p:nvPr>
            <p:extLst>
              <p:ext uri="{D42A27DB-BD31-4B8C-83A1-F6EECF244321}">
                <p14:modId xmlns:p14="http://schemas.microsoft.com/office/powerpoint/2010/main" val="690392221"/>
              </p:ext>
            </p:extLst>
          </p:nvPr>
        </p:nvGraphicFramePr>
        <p:xfrm>
          <a:off x="7388942" y="3141406"/>
          <a:ext cx="3648104" cy="21385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79679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68E7A-F3D5-A9F3-BD39-6BC80319A908}"/>
              </a:ext>
            </a:extLst>
          </p:cNvPr>
          <p:cNvSpPr>
            <a:spLocks noGrp="1"/>
          </p:cNvSpPr>
          <p:nvPr>
            <p:ph type="title"/>
          </p:nvPr>
        </p:nvSpPr>
        <p:spPr>
          <a:xfrm>
            <a:off x="1154954" y="731519"/>
            <a:ext cx="8761413" cy="1069145"/>
          </a:xfrm>
        </p:spPr>
        <p:txBody>
          <a:bodyPr/>
          <a:lstStyle/>
          <a:p>
            <a:r>
              <a:rPr lang="en-US" dirty="0"/>
              <a:t>MENTORING AND PROFESSIONAL GROWTH</a:t>
            </a:r>
          </a:p>
        </p:txBody>
      </p:sp>
      <p:sp>
        <p:nvSpPr>
          <p:cNvPr id="3" name="Content Placeholder 2">
            <a:extLst>
              <a:ext uri="{FF2B5EF4-FFF2-40B4-BE49-F238E27FC236}">
                <a16:creationId xmlns:a16="http://schemas.microsoft.com/office/drawing/2014/main" id="{891DFEC7-514D-5FD4-A409-EE87647D7B24}"/>
              </a:ext>
            </a:extLst>
          </p:cNvPr>
          <p:cNvSpPr>
            <a:spLocks noGrp="1"/>
          </p:cNvSpPr>
          <p:nvPr>
            <p:ph idx="1"/>
          </p:nvPr>
        </p:nvSpPr>
        <p:spPr/>
        <p:txBody>
          <a:bodyPr/>
          <a:lstStyle/>
          <a:p>
            <a:r>
              <a:rPr lang="en-US" dirty="0"/>
              <a:t>Strengthens evidence-based nursing skills</a:t>
            </a:r>
          </a:p>
          <a:p>
            <a:r>
              <a:rPr lang="en-US" dirty="0"/>
              <a:t>Enhances resilience and confidence</a:t>
            </a:r>
          </a:p>
          <a:p>
            <a:r>
              <a:rPr lang="en-US" dirty="0"/>
              <a:t>Promotes a culture of continuous learning</a:t>
            </a:r>
          </a:p>
          <a:p>
            <a:r>
              <a:rPr lang="en-US" dirty="0"/>
              <a:t>Supports academic and career progression</a:t>
            </a:r>
          </a:p>
          <a:p>
            <a:r>
              <a:rPr lang="en-US" dirty="0"/>
              <a:t>Builds critical thinking and leadership</a:t>
            </a:r>
          </a:p>
        </p:txBody>
      </p:sp>
    </p:spTree>
    <p:extLst>
      <p:ext uri="{BB962C8B-B14F-4D97-AF65-F5344CB8AC3E}">
        <p14:creationId xmlns:p14="http://schemas.microsoft.com/office/powerpoint/2010/main" val="124844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AB989-95E8-2290-10D6-66F66934CD24}"/>
              </a:ext>
            </a:extLst>
          </p:cNvPr>
          <p:cNvSpPr>
            <a:spLocks noGrp="1"/>
          </p:cNvSpPr>
          <p:nvPr>
            <p:ph type="title"/>
          </p:nvPr>
        </p:nvSpPr>
        <p:spPr/>
        <p:txBody>
          <a:bodyPr/>
          <a:lstStyle/>
          <a:p>
            <a:r>
              <a:rPr lang="en-US" dirty="0"/>
              <a:t>IMPACT, BENEFITS AND RATIONALE</a:t>
            </a:r>
          </a:p>
        </p:txBody>
      </p:sp>
      <p:sp>
        <p:nvSpPr>
          <p:cNvPr id="3" name="Content Placeholder 2">
            <a:extLst>
              <a:ext uri="{FF2B5EF4-FFF2-40B4-BE49-F238E27FC236}">
                <a16:creationId xmlns:a16="http://schemas.microsoft.com/office/drawing/2014/main" id="{0A2DF312-F359-C28F-A5A3-C8A8940510D3}"/>
              </a:ext>
            </a:extLst>
          </p:cNvPr>
          <p:cNvSpPr>
            <a:spLocks noGrp="1"/>
          </p:cNvSpPr>
          <p:nvPr>
            <p:ph idx="1"/>
          </p:nvPr>
        </p:nvSpPr>
        <p:spPr>
          <a:xfrm>
            <a:off x="1154954" y="2603499"/>
            <a:ext cx="9699859" cy="4136513"/>
          </a:xfrm>
        </p:spPr>
        <p:txBody>
          <a:bodyPr/>
          <a:lstStyle/>
          <a:p>
            <a:r>
              <a:rPr lang="en-US" dirty="0"/>
              <a:t>Benefits for mentees;</a:t>
            </a:r>
          </a:p>
          <a:p>
            <a:r>
              <a:rPr lang="en-US" dirty="0"/>
              <a:t>Supports career development</a:t>
            </a:r>
          </a:p>
          <a:p>
            <a:r>
              <a:rPr lang="en-US" dirty="0"/>
              <a:t>Expands professional networking</a:t>
            </a:r>
          </a:p>
          <a:p>
            <a:r>
              <a:rPr lang="en-US" dirty="0"/>
              <a:t>Increases job confidence</a:t>
            </a:r>
          </a:p>
          <a:p>
            <a:r>
              <a:rPr lang="en-US" dirty="0"/>
              <a:t>Enhances clinical decision-making</a:t>
            </a:r>
          </a:p>
          <a:p>
            <a:r>
              <a:rPr lang="en-US" dirty="0"/>
              <a:t>Strengthens problem-solving skills</a:t>
            </a:r>
          </a:p>
        </p:txBody>
      </p:sp>
      <p:pic>
        <p:nvPicPr>
          <p:cNvPr id="5" name="Picture 4">
            <a:extLst>
              <a:ext uri="{FF2B5EF4-FFF2-40B4-BE49-F238E27FC236}">
                <a16:creationId xmlns:a16="http://schemas.microsoft.com/office/drawing/2014/main" id="{32EDC7C3-AFC3-8DCD-B7C2-D8BDDB00B7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2603499"/>
            <a:ext cx="3932903" cy="2971391"/>
          </a:xfrm>
          <a:prstGeom prst="rect">
            <a:avLst/>
          </a:prstGeom>
        </p:spPr>
      </p:pic>
      <p:sp>
        <p:nvSpPr>
          <p:cNvPr id="7" name="TextBox 6">
            <a:extLst>
              <a:ext uri="{FF2B5EF4-FFF2-40B4-BE49-F238E27FC236}">
                <a16:creationId xmlns:a16="http://schemas.microsoft.com/office/drawing/2014/main" id="{FDE9FC2B-4BF6-D4C8-0CF9-08F1471ADD17}"/>
              </a:ext>
            </a:extLst>
          </p:cNvPr>
          <p:cNvSpPr txBox="1"/>
          <p:nvPr/>
        </p:nvSpPr>
        <p:spPr>
          <a:xfrm>
            <a:off x="6096000" y="5574890"/>
            <a:ext cx="3696929" cy="461665"/>
          </a:xfrm>
          <a:prstGeom prst="rect">
            <a:avLst/>
          </a:prstGeom>
          <a:noFill/>
        </p:spPr>
        <p:txBody>
          <a:bodyPr wrap="square" rtlCol="0">
            <a:spAutoFit/>
          </a:bodyPr>
          <a:lstStyle/>
          <a:p>
            <a:r>
              <a:rPr lang="en-US" sz="800" dirty="0"/>
              <a:t>Retrieved from: https://www.nursingtimes.net/education-and-training/leadership-education-through-a-student-lecturer-partnership-02-09-2024/</a:t>
            </a:r>
          </a:p>
        </p:txBody>
      </p:sp>
    </p:spTree>
    <p:extLst>
      <p:ext uri="{BB962C8B-B14F-4D97-AF65-F5344CB8AC3E}">
        <p14:creationId xmlns:p14="http://schemas.microsoft.com/office/powerpoint/2010/main" val="3336608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69542-7C63-5D4E-6D89-C5342B884F41}"/>
              </a:ext>
            </a:extLst>
          </p:cNvPr>
          <p:cNvSpPr>
            <a:spLocks noGrp="1"/>
          </p:cNvSpPr>
          <p:nvPr>
            <p:ph type="title"/>
          </p:nvPr>
        </p:nvSpPr>
        <p:spPr>
          <a:xfrm>
            <a:off x="1154954" y="973667"/>
            <a:ext cx="8761413" cy="995809"/>
          </a:xfrm>
        </p:spPr>
        <p:txBody>
          <a:bodyPr/>
          <a:lstStyle/>
          <a:p>
            <a:r>
              <a:rPr lang="en-US" dirty="0"/>
              <a:t>IMPACT, BENEFITS AND RATIONALE CONT.</a:t>
            </a:r>
          </a:p>
        </p:txBody>
      </p:sp>
      <p:sp>
        <p:nvSpPr>
          <p:cNvPr id="3" name="Content Placeholder 2">
            <a:extLst>
              <a:ext uri="{FF2B5EF4-FFF2-40B4-BE49-F238E27FC236}">
                <a16:creationId xmlns:a16="http://schemas.microsoft.com/office/drawing/2014/main" id="{176AAE9D-12F8-1BE3-19A7-15DE71B80DC8}"/>
              </a:ext>
            </a:extLst>
          </p:cNvPr>
          <p:cNvSpPr>
            <a:spLocks noGrp="1"/>
          </p:cNvSpPr>
          <p:nvPr>
            <p:ph idx="1"/>
          </p:nvPr>
        </p:nvSpPr>
        <p:spPr/>
        <p:txBody>
          <a:bodyPr/>
          <a:lstStyle/>
          <a:p>
            <a:r>
              <a:rPr lang="en-US" dirty="0"/>
              <a:t>Benefits for mentors;</a:t>
            </a:r>
          </a:p>
          <a:p>
            <a:r>
              <a:rPr lang="en-US" dirty="0"/>
              <a:t>Builds a legacy</a:t>
            </a:r>
          </a:p>
          <a:p>
            <a:r>
              <a:rPr lang="en-US" dirty="0"/>
              <a:t>Encourages lifelong learning</a:t>
            </a:r>
          </a:p>
          <a:p>
            <a:r>
              <a:rPr lang="en-US" dirty="0"/>
              <a:t>Develops leadership skills </a:t>
            </a:r>
          </a:p>
          <a:p>
            <a:r>
              <a:rPr lang="en-US" dirty="0"/>
              <a:t>Enhances career satisfaction</a:t>
            </a:r>
          </a:p>
          <a:p>
            <a:r>
              <a:rPr lang="en-US" dirty="0"/>
              <a:t>Strengthens professional fulfillment</a:t>
            </a:r>
          </a:p>
        </p:txBody>
      </p:sp>
    </p:spTree>
    <p:extLst>
      <p:ext uri="{BB962C8B-B14F-4D97-AF65-F5344CB8AC3E}">
        <p14:creationId xmlns:p14="http://schemas.microsoft.com/office/powerpoint/2010/main" val="4044524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F35D2-03BA-FE61-FEF3-BF4FEE072EE7}"/>
              </a:ext>
            </a:extLst>
          </p:cNvPr>
          <p:cNvSpPr>
            <a:spLocks noGrp="1"/>
          </p:cNvSpPr>
          <p:nvPr>
            <p:ph type="title"/>
          </p:nvPr>
        </p:nvSpPr>
        <p:spPr>
          <a:xfrm>
            <a:off x="1154954" y="973668"/>
            <a:ext cx="8761413" cy="1038012"/>
          </a:xfrm>
        </p:spPr>
        <p:txBody>
          <a:bodyPr/>
          <a:lstStyle/>
          <a:p>
            <a:r>
              <a:rPr lang="en-US" dirty="0"/>
              <a:t>IMPACT, BENEFITS AND RATIONALE CONT.</a:t>
            </a:r>
          </a:p>
        </p:txBody>
      </p:sp>
      <p:sp>
        <p:nvSpPr>
          <p:cNvPr id="3" name="Content Placeholder 2">
            <a:extLst>
              <a:ext uri="{FF2B5EF4-FFF2-40B4-BE49-F238E27FC236}">
                <a16:creationId xmlns:a16="http://schemas.microsoft.com/office/drawing/2014/main" id="{D07A259A-4052-3A21-5DEF-3975835A60C2}"/>
              </a:ext>
            </a:extLst>
          </p:cNvPr>
          <p:cNvSpPr>
            <a:spLocks noGrp="1"/>
          </p:cNvSpPr>
          <p:nvPr>
            <p:ph idx="1"/>
          </p:nvPr>
        </p:nvSpPr>
        <p:spPr/>
        <p:txBody>
          <a:bodyPr/>
          <a:lstStyle/>
          <a:p>
            <a:r>
              <a:rPr lang="en-US" dirty="0"/>
              <a:t>Benefits for organization;</a:t>
            </a:r>
          </a:p>
          <a:p>
            <a:r>
              <a:rPr lang="en-US" dirty="0"/>
              <a:t>Improves workplace culture</a:t>
            </a:r>
          </a:p>
          <a:p>
            <a:r>
              <a:rPr lang="en-US" dirty="0"/>
              <a:t>Increases staff engagement</a:t>
            </a:r>
          </a:p>
          <a:p>
            <a:r>
              <a:rPr lang="en-US" dirty="0"/>
              <a:t>Supports leadership development</a:t>
            </a:r>
          </a:p>
          <a:p>
            <a:r>
              <a:rPr lang="en-US" dirty="0"/>
              <a:t>Reduces employee turnover</a:t>
            </a:r>
          </a:p>
          <a:p>
            <a:r>
              <a:rPr lang="en-US" dirty="0"/>
              <a:t>Strengthens patient care quality</a:t>
            </a:r>
          </a:p>
        </p:txBody>
      </p:sp>
    </p:spTree>
    <p:extLst>
      <p:ext uri="{BB962C8B-B14F-4D97-AF65-F5344CB8AC3E}">
        <p14:creationId xmlns:p14="http://schemas.microsoft.com/office/powerpoint/2010/main" val="852883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80D31-1A4D-4047-A39E-197F633C829D}"/>
              </a:ext>
            </a:extLst>
          </p:cNvPr>
          <p:cNvSpPr>
            <a:spLocks noGrp="1"/>
          </p:cNvSpPr>
          <p:nvPr>
            <p:ph type="title"/>
          </p:nvPr>
        </p:nvSpPr>
        <p:spPr/>
        <p:txBody>
          <a:bodyPr/>
          <a:lstStyle/>
          <a:p>
            <a:r>
              <a:rPr lang="en-US" dirty="0"/>
              <a:t>MENTORING IN HEALTHCARE TODAY</a:t>
            </a:r>
          </a:p>
        </p:txBody>
      </p:sp>
      <p:sp>
        <p:nvSpPr>
          <p:cNvPr id="3" name="Content Placeholder 2">
            <a:extLst>
              <a:ext uri="{FF2B5EF4-FFF2-40B4-BE49-F238E27FC236}">
                <a16:creationId xmlns:a16="http://schemas.microsoft.com/office/drawing/2014/main" id="{372C780A-DE39-8126-E220-7D079F587526}"/>
              </a:ext>
            </a:extLst>
          </p:cNvPr>
          <p:cNvSpPr>
            <a:spLocks noGrp="1"/>
          </p:cNvSpPr>
          <p:nvPr>
            <p:ph idx="1"/>
          </p:nvPr>
        </p:nvSpPr>
        <p:spPr>
          <a:xfrm>
            <a:off x="1154954" y="2610464"/>
            <a:ext cx="10791240" cy="3937819"/>
          </a:xfrm>
        </p:spPr>
        <p:txBody>
          <a:bodyPr/>
          <a:lstStyle/>
          <a:p>
            <a:r>
              <a:rPr lang="en-US" dirty="0"/>
              <a:t>Facilitates knowledge transfer</a:t>
            </a:r>
          </a:p>
          <a:p>
            <a:r>
              <a:rPr lang="en-US" dirty="0"/>
              <a:t>Encourages collaboration</a:t>
            </a:r>
          </a:p>
          <a:p>
            <a:r>
              <a:rPr lang="en-US" dirty="0"/>
              <a:t>Enhances resilience</a:t>
            </a:r>
          </a:p>
          <a:p>
            <a:r>
              <a:rPr lang="en-US" dirty="0"/>
              <a:t>Improves recruitment and  retention</a:t>
            </a:r>
          </a:p>
          <a:p>
            <a:r>
              <a:rPr lang="en-US" dirty="0"/>
              <a:t>Addresses workforce shortages</a:t>
            </a:r>
          </a:p>
        </p:txBody>
      </p:sp>
      <p:graphicFrame>
        <p:nvGraphicFramePr>
          <p:cNvPr id="6" name="Diagram 5">
            <a:extLst>
              <a:ext uri="{FF2B5EF4-FFF2-40B4-BE49-F238E27FC236}">
                <a16:creationId xmlns:a16="http://schemas.microsoft.com/office/drawing/2014/main" id="{5A4E0E48-F582-E99D-3A1A-4D147DA961E0}"/>
              </a:ext>
            </a:extLst>
          </p:cNvPr>
          <p:cNvGraphicFramePr/>
          <p:nvPr>
            <p:extLst>
              <p:ext uri="{D42A27DB-BD31-4B8C-83A1-F6EECF244321}">
                <p14:modId xmlns:p14="http://schemas.microsoft.com/office/powerpoint/2010/main" val="1049934723"/>
              </p:ext>
            </p:extLst>
          </p:nvPr>
        </p:nvGraphicFramePr>
        <p:xfrm>
          <a:off x="5604387" y="3274141"/>
          <a:ext cx="3480620" cy="28641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Double Bracket 7">
            <a:extLst>
              <a:ext uri="{FF2B5EF4-FFF2-40B4-BE49-F238E27FC236}">
                <a16:creationId xmlns:a16="http://schemas.microsoft.com/office/drawing/2014/main" id="{5D971A8A-E1DD-0F12-E7BF-12AC944B1F43}"/>
              </a:ext>
            </a:extLst>
          </p:cNvPr>
          <p:cNvSpPr/>
          <p:nvPr/>
        </p:nvSpPr>
        <p:spPr>
          <a:xfrm>
            <a:off x="9221072" y="3583858"/>
            <a:ext cx="2521974" cy="1268361"/>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93956FD5-CE26-B6FD-0550-E1B26F16FB81}"/>
              </a:ext>
            </a:extLst>
          </p:cNvPr>
          <p:cNvSpPr txBox="1"/>
          <p:nvPr/>
        </p:nvSpPr>
        <p:spPr>
          <a:xfrm>
            <a:off x="9483213" y="3893574"/>
            <a:ext cx="2138516" cy="923330"/>
          </a:xfrm>
          <a:prstGeom prst="rect">
            <a:avLst/>
          </a:prstGeom>
          <a:noFill/>
        </p:spPr>
        <p:txBody>
          <a:bodyPr wrap="square" rtlCol="0">
            <a:spAutoFit/>
          </a:bodyPr>
          <a:lstStyle/>
          <a:p>
            <a:r>
              <a:rPr lang="en-US" dirty="0"/>
              <a:t>Addresses workforce shortages</a:t>
            </a:r>
          </a:p>
        </p:txBody>
      </p:sp>
      <p:cxnSp>
        <p:nvCxnSpPr>
          <p:cNvPr id="13" name="Straight Arrow Connector 12">
            <a:extLst>
              <a:ext uri="{FF2B5EF4-FFF2-40B4-BE49-F238E27FC236}">
                <a16:creationId xmlns:a16="http://schemas.microsoft.com/office/drawing/2014/main" id="{99FB5DE4-5213-DC26-11A4-BB2C921CB513}"/>
              </a:ext>
            </a:extLst>
          </p:cNvPr>
          <p:cNvCxnSpPr/>
          <p:nvPr/>
        </p:nvCxnSpPr>
        <p:spPr>
          <a:xfrm>
            <a:off x="8273845" y="3583858"/>
            <a:ext cx="947227" cy="4424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2C52E832-075E-872C-98A2-3AF051067C7E}"/>
              </a:ext>
            </a:extLst>
          </p:cNvPr>
          <p:cNvCxnSpPr/>
          <p:nvPr/>
        </p:nvCxnSpPr>
        <p:spPr>
          <a:xfrm flipV="1">
            <a:off x="8406581" y="4026310"/>
            <a:ext cx="814491" cy="6341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39EB1289-60E0-64C8-6286-84EED57420BA}"/>
              </a:ext>
            </a:extLst>
          </p:cNvPr>
          <p:cNvCxnSpPr/>
          <p:nvPr/>
        </p:nvCxnSpPr>
        <p:spPr>
          <a:xfrm flipV="1">
            <a:off x="8141110" y="4026310"/>
            <a:ext cx="1079962" cy="16075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29926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215</TotalTime>
  <Words>1822</Words>
  <Application>Microsoft Office PowerPoint</Application>
  <PresentationFormat>Widescreen</PresentationFormat>
  <Paragraphs>113</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-apple-system</vt:lpstr>
      <vt:lpstr>Arial</vt:lpstr>
      <vt:lpstr>Calibri</vt:lpstr>
      <vt:lpstr>Century Gothic</vt:lpstr>
      <vt:lpstr>Wingdings 3</vt:lpstr>
      <vt:lpstr>Ion Boardroom</vt:lpstr>
      <vt:lpstr>THE ROLE OF THE DNP PREPARED NURSE AS A MENTOR</vt:lpstr>
      <vt:lpstr>OBJECTIVE AND DEFINITION: OBJECTIVES</vt:lpstr>
      <vt:lpstr>OBJECTIVE AND DEFINITION: DEFINITION</vt:lpstr>
      <vt:lpstr>MENTORING AND NURSE RETENTION</vt:lpstr>
      <vt:lpstr>MENTORING AND PROFESSIONAL GROWTH</vt:lpstr>
      <vt:lpstr>IMPACT, BENEFITS AND RATIONALE</vt:lpstr>
      <vt:lpstr>IMPACT, BENEFITS AND RATIONALE CONT.</vt:lpstr>
      <vt:lpstr>IMPACT, BENEFITS AND RATIONALE CONT.</vt:lpstr>
      <vt:lpstr>MENTORING IN HEALTHCARE TODAY</vt:lpstr>
      <vt:lpstr>WHY MENTORING MATTERS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91</cp:revision>
  <dcterms:created xsi:type="dcterms:W3CDTF">2025-02-11T13:56:36Z</dcterms:created>
  <dcterms:modified xsi:type="dcterms:W3CDTF">2025-02-11T17:32:18Z</dcterms:modified>
</cp:coreProperties>
</file>