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0"/>
  </p:notesMasterIdLst>
  <p:sldIdLst>
    <p:sldId id="256" r:id="rId2"/>
    <p:sldId id="259" r:id="rId3"/>
    <p:sldId id="278" r:id="rId4"/>
    <p:sldId id="261" r:id="rId5"/>
    <p:sldId id="263" r:id="rId6"/>
    <p:sldId id="262" r:id="rId7"/>
    <p:sldId id="264" r:id="rId8"/>
    <p:sldId id="265" r:id="rId9"/>
    <p:sldId id="266" r:id="rId10"/>
    <p:sldId id="267" r:id="rId11"/>
    <p:sldId id="268" r:id="rId12"/>
    <p:sldId id="279" r:id="rId13"/>
    <p:sldId id="272" r:id="rId14"/>
    <p:sldId id="273" r:id="rId15"/>
    <p:sldId id="274" r:id="rId16"/>
    <p:sldId id="275" r:id="rId17"/>
    <p:sldId id="276" r:id="rId18"/>
    <p:sldId id="269" r:id="rId19"/>
  </p:sldIdLst>
  <p:sldSz cx="10058400" cy="5486400"/>
  <p:notesSz cx="6858000" cy="9144000"/>
  <p:defaultTextStyle>
    <a:defPPr>
      <a:defRPr lang="en-US"/>
    </a:defPPr>
    <a:lvl1pPr marL="0" algn="l" defTabSz="994867" rtl="0" eaLnBrk="1" latinLnBrk="0" hangingPunct="1">
      <a:defRPr sz="1958" kern="1200">
        <a:solidFill>
          <a:schemeClr val="tx1"/>
        </a:solidFill>
        <a:latin typeface="+mn-lt"/>
        <a:ea typeface="+mn-ea"/>
        <a:cs typeface="+mn-cs"/>
      </a:defRPr>
    </a:lvl1pPr>
    <a:lvl2pPr marL="497434" algn="l" defTabSz="994867" rtl="0" eaLnBrk="1" latinLnBrk="0" hangingPunct="1">
      <a:defRPr sz="1958" kern="1200">
        <a:solidFill>
          <a:schemeClr val="tx1"/>
        </a:solidFill>
        <a:latin typeface="+mn-lt"/>
        <a:ea typeface="+mn-ea"/>
        <a:cs typeface="+mn-cs"/>
      </a:defRPr>
    </a:lvl2pPr>
    <a:lvl3pPr marL="994867" algn="l" defTabSz="994867" rtl="0" eaLnBrk="1" latinLnBrk="0" hangingPunct="1">
      <a:defRPr sz="1958" kern="1200">
        <a:solidFill>
          <a:schemeClr val="tx1"/>
        </a:solidFill>
        <a:latin typeface="+mn-lt"/>
        <a:ea typeface="+mn-ea"/>
        <a:cs typeface="+mn-cs"/>
      </a:defRPr>
    </a:lvl3pPr>
    <a:lvl4pPr marL="1492301" algn="l" defTabSz="994867" rtl="0" eaLnBrk="1" latinLnBrk="0" hangingPunct="1">
      <a:defRPr sz="1958" kern="1200">
        <a:solidFill>
          <a:schemeClr val="tx1"/>
        </a:solidFill>
        <a:latin typeface="+mn-lt"/>
        <a:ea typeface="+mn-ea"/>
        <a:cs typeface="+mn-cs"/>
      </a:defRPr>
    </a:lvl4pPr>
    <a:lvl5pPr marL="1989734" algn="l" defTabSz="994867" rtl="0" eaLnBrk="1" latinLnBrk="0" hangingPunct="1">
      <a:defRPr sz="1958" kern="1200">
        <a:solidFill>
          <a:schemeClr val="tx1"/>
        </a:solidFill>
        <a:latin typeface="+mn-lt"/>
        <a:ea typeface="+mn-ea"/>
        <a:cs typeface="+mn-cs"/>
      </a:defRPr>
    </a:lvl5pPr>
    <a:lvl6pPr marL="2487168" algn="l" defTabSz="994867" rtl="0" eaLnBrk="1" latinLnBrk="0" hangingPunct="1">
      <a:defRPr sz="1958" kern="1200">
        <a:solidFill>
          <a:schemeClr val="tx1"/>
        </a:solidFill>
        <a:latin typeface="+mn-lt"/>
        <a:ea typeface="+mn-ea"/>
        <a:cs typeface="+mn-cs"/>
      </a:defRPr>
    </a:lvl6pPr>
    <a:lvl7pPr marL="2984602" algn="l" defTabSz="994867" rtl="0" eaLnBrk="1" latinLnBrk="0" hangingPunct="1">
      <a:defRPr sz="1958" kern="1200">
        <a:solidFill>
          <a:schemeClr val="tx1"/>
        </a:solidFill>
        <a:latin typeface="+mn-lt"/>
        <a:ea typeface="+mn-ea"/>
        <a:cs typeface="+mn-cs"/>
      </a:defRPr>
    </a:lvl7pPr>
    <a:lvl8pPr marL="3482035" algn="l" defTabSz="994867" rtl="0" eaLnBrk="1" latinLnBrk="0" hangingPunct="1">
      <a:defRPr sz="1958" kern="1200">
        <a:solidFill>
          <a:schemeClr val="tx1"/>
        </a:solidFill>
        <a:latin typeface="+mn-lt"/>
        <a:ea typeface="+mn-ea"/>
        <a:cs typeface="+mn-cs"/>
      </a:defRPr>
    </a:lvl8pPr>
    <a:lvl9pPr marL="3979469" algn="l" defTabSz="994867" rtl="0" eaLnBrk="1" latinLnBrk="0" hangingPunct="1">
      <a:defRPr sz="195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8" userDrawn="1">
          <p15:clr>
            <a:srgbClr val="A4A3A4"/>
          </p15:clr>
        </p15:guide>
        <p15:guide id="2" pos="31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15C"/>
    <a:srgbClr val="007033"/>
    <a:srgbClr val="00E6F2"/>
    <a:srgbClr val="FF0000"/>
    <a:srgbClr val="E50D79"/>
    <a:srgbClr val="CC0099"/>
    <a:srgbClr val="E2109C"/>
    <a:srgbClr val="990099"/>
    <a:srgbClr val="FE9202"/>
    <a:srgbClr val="6C1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222" autoAdjust="0"/>
  </p:normalViewPr>
  <p:slideViewPr>
    <p:cSldViewPr>
      <p:cViewPr>
        <p:scale>
          <a:sx n="90" d="100"/>
          <a:sy n="90" d="100"/>
        </p:scale>
        <p:origin x="504" y="504"/>
      </p:cViewPr>
      <p:guideLst>
        <p:guide orient="horz" pos="1728"/>
        <p:guide pos="3168"/>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t>2/15/2025</a:t>
            </a:fld>
            <a:endParaRPr lang="en-US"/>
          </a:p>
        </p:txBody>
      </p:sp>
      <p:sp>
        <p:nvSpPr>
          <p:cNvPr id="4" name="Slide Image Placeholder 3"/>
          <p:cNvSpPr>
            <a:spLocks noGrp="1" noRot="1" noChangeAspect="1"/>
          </p:cNvSpPr>
          <p:nvPr>
            <p:ph type="sldImg" idx="2"/>
          </p:nvPr>
        </p:nvSpPr>
        <p:spPr>
          <a:xfrm>
            <a:off x="600075" y="1143000"/>
            <a:ext cx="56578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t>‹#›</a:t>
            </a:fld>
            <a:endParaRPr lang="en-US"/>
          </a:p>
        </p:txBody>
      </p:sp>
    </p:spTree>
    <p:extLst>
      <p:ext uri="{BB962C8B-B14F-4D97-AF65-F5344CB8AC3E}">
        <p14:creationId xmlns:p14="http://schemas.microsoft.com/office/powerpoint/2010/main" val="2844300161"/>
      </p:ext>
    </p:extLst>
  </p:cSld>
  <p:clrMap bg1="lt1" tx1="dk1" bg2="lt2" tx2="dk2" accent1="accent1" accent2="accent2" accent3="accent3" accent4="accent4" accent5="accent5" accent6="accent6" hlink="hlink" folHlink="folHlink"/>
  <p:notesStyle>
    <a:lvl1pPr marL="0" algn="l" defTabSz="994867" rtl="0" eaLnBrk="1" latinLnBrk="0" hangingPunct="1">
      <a:defRPr sz="1306" kern="1200">
        <a:solidFill>
          <a:schemeClr val="tx1"/>
        </a:solidFill>
        <a:latin typeface="+mn-lt"/>
        <a:ea typeface="+mn-ea"/>
        <a:cs typeface="+mn-cs"/>
      </a:defRPr>
    </a:lvl1pPr>
    <a:lvl2pPr marL="497434" algn="l" defTabSz="994867" rtl="0" eaLnBrk="1" latinLnBrk="0" hangingPunct="1">
      <a:defRPr sz="1306" kern="1200">
        <a:solidFill>
          <a:schemeClr val="tx1"/>
        </a:solidFill>
        <a:latin typeface="+mn-lt"/>
        <a:ea typeface="+mn-ea"/>
        <a:cs typeface="+mn-cs"/>
      </a:defRPr>
    </a:lvl2pPr>
    <a:lvl3pPr marL="994867" algn="l" defTabSz="994867" rtl="0" eaLnBrk="1" latinLnBrk="0" hangingPunct="1">
      <a:defRPr sz="1306" kern="1200">
        <a:solidFill>
          <a:schemeClr val="tx1"/>
        </a:solidFill>
        <a:latin typeface="+mn-lt"/>
        <a:ea typeface="+mn-ea"/>
        <a:cs typeface="+mn-cs"/>
      </a:defRPr>
    </a:lvl3pPr>
    <a:lvl4pPr marL="1492301" algn="l" defTabSz="994867" rtl="0" eaLnBrk="1" latinLnBrk="0" hangingPunct="1">
      <a:defRPr sz="1306" kern="1200">
        <a:solidFill>
          <a:schemeClr val="tx1"/>
        </a:solidFill>
        <a:latin typeface="+mn-lt"/>
        <a:ea typeface="+mn-ea"/>
        <a:cs typeface="+mn-cs"/>
      </a:defRPr>
    </a:lvl4pPr>
    <a:lvl5pPr marL="1989734" algn="l" defTabSz="994867" rtl="0" eaLnBrk="1" latinLnBrk="0" hangingPunct="1">
      <a:defRPr sz="1306" kern="1200">
        <a:solidFill>
          <a:schemeClr val="tx1"/>
        </a:solidFill>
        <a:latin typeface="+mn-lt"/>
        <a:ea typeface="+mn-ea"/>
        <a:cs typeface="+mn-cs"/>
      </a:defRPr>
    </a:lvl5pPr>
    <a:lvl6pPr marL="2487168" algn="l" defTabSz="994867" rtl="0" eaLnBrk="1" latinLnBrk="0" hangingPunct="1">
      <a:defRPr sz="1306" kern="1200">
        <a:solidFill>
          <a:schemeClr val="tx1"/>
        </a:solidFill>
        <a:latin typeface="+mn-lt"/>
        <a:ea typeface="+mn-ea"/>
        <a:cs typeface="+mn-cs"/>
      </a:defRPr>
    </a:lvl6pPr>
    <a:lvl7pPr marL="2984602" algn="l" defTabSz="994867" rtl="0" eaLnBrk="1" latinLnBrk="0" hangingPunct="1">
      <a:defRPr sz="1306" kern="1200">
        <a:solidFill>
          <a:schemeClr val="tx1"/>
        </a:solidFill>
        <a:latin typeface="+mn-lt"/>
        <a:ea typeface="+mn-ea"/>
        <a:cs typeface="+mn-cs"/>
      </a:defRPr>
    </a:lvl7pPr>
    <a:lvl8pPr marL="3482035" algn="l" defTabSz="994867" rtl="0" eaLnBrk="1" latinLnBrk="0" hangingPunct="1">
      <a:defRPr sz="1306" kern="1200">
        <a:solidFill>
          <a:schemeClr val="tx1"/>
        </a:solidFill>
        <a:latin typeface="+mn-lt"/>
        <a:ea typeface="+mn-ea"/>
        <a:cs typeface="+mn-cs"/>
      </a:defRPr>
    </a:lvl8pPr>
    <a:lvl9pPr marL="3979469" algn="l" defTabSz="994867" rtl="0" eaLnBrk="1" latinLnBrk="0" hangingPunct="1">
      <a:defRPr sz="130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overarching aim of the educational sessions is to enhance nurses’ knowledge and skills in cognitive behavioral therapy and prepare patients for the sessions. By the end of the sessions, the learner will understand the core principles of CBT, its application in practice, and the use of the AUDIT tool in assessing the severity of alcohol consumption. This understanding is essential to ensuring accurate assessment before and after the intervention.</a:t>
            </a:r>
          </a:p>
        </p:txBody>
      </p:sp>
      <p:sp>
        <p:nvSpPr>
          <p:cNvPr id="4" name="Slide Number Placeholder 3"/>
          <p:cNvSpPr>
            <a:spLocks noGrp="1"/>
          </p:cNvSpPr>
          <p:nvPr>
            <p:ph type="sldNum" sz="quarter" idx="5"/>
          </p:nvPr>
        </p:nvSpPr>
        <p:spPr/>
        <p:txBody>
          <a:bodyPr/>
          <a:lstStyle/>
          <a:p>
            <a:fld id="{AF533E96-F078-4B3D-A8F4-F1AF21EBC357}" type="slidenum">
              <a:rPr lang="en-US" smtClean="0"/>
              <a:t>2</a:t>
            </a:fld>
            <a:endParaRPr lang="en-US"/>
          </a:p>
        </p:txBody>
      </p:sp>
    </p:spTree>
    <p:extLst>
      <p:ext uri="{BB962C8B-B14F-4D97-AF65-F5344CB8AC3E}">
        <p14:creationId xmlns:p14="http://schemas.microsoft.com/office/powerpoint/2010/main" val="1262330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evaluation of the achievement of outcomes will involve three primary strategies. Firstly, the teach back method and formative feedback will be used to assess participants’ understanding of some of the concepts and their application. Secondly, role-playing scenarios will also be used to exercise motivational and cognitive strategies, shifting contingencies, and skills training. Finally, participants will take personal exercises with the AUDIT tool to reinforce their understanding of the tool and interpretation of the scores. </a:t>
            </a:r>
          </a:p>
        </p:txBody>
      </p:sp>
      <p:sp>
        <p:nvSpPr>
          <p:cNvPr id="4" name="Slide Number Placeholder 3"/>
          <p:cNvSpPr>
            <a:spLocks noGrp="1"/>
          </p:cNvSpPr>
          <p:nvPr>
            <p:ph type="sldNum" sz="quarter" idx="5"/>
          </p:nvPr>
        </p:nvSpPr>
        <p:spPr/>
        <p:txBody>
          <a:bodyPr/>
          <a:lstStyle/>
          <a:p>
            <a:fld id="{AF533E96-F078-4B3D-A8F4-F1AF21EBC357}" type="slidenum">
              <a:rPr lang="en-US" smtClean="0"/>
              <a:t>11</a:t>
            </a:fld>
            <a:endParaRPr lang="en-US"/>
          </a:p>
        </p:txBody>
      </p:sp>
    </p:spTree>
    <p:extLst>
      <p:ext uri="{BB962C8B-B14F-4D97-AF65-F5344CB8AC3E}">
        <p14:creationId xmlns:p14="http://schemas.microsoft.com/office/powerpoint/2010/main" val="256077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session, we will learn several things about cognitive behavioral therapy. Broadly, CBT involves a therapeutic approach that aims at changing individuals thoughts that affect emotions and actions (Beck, 1970). The treatment modality is considered essential in the treatment of depression for many reasons. For instance, working with the PMHNPs will help you in learning ways to manage negative automatic thoughts (NATs), increase your engagement in positive activities, and impart knowledge and skills about new ways of coping with stress and managing situations that evoke negative thoughts. </a:t>
            </a:r>
          </a:p>
        </p:txBody>
      </p:sp>
      <p:sp>
        <p:nvSpPr>
          <p:cNvPr id="4" name="Slide Number Placeholder 3"/>
          <p:cNvSpPr>
            <a:spLocks noGrp="1"/>
          </p:cNvSpPr>
          <p:nvPr>
            <p:ph type="sldNum" sz="quarter" idx="5"/>
          </p:nvPr>
        </p:nvSpPr>
        <p:spPr/>
        <p:txBody>
          <a:bodyPr/>
          <a:lstStyle/>
          <a:p>
            <a:fld id="{AF533E96-F078-4B3D-A8F4-F1AF21EBC357}" type="slidenum">
              <a:rPr lang="en-US" smtClean="0"/>
              <a:t>12</a:t>
            </a:fld>
            <a:endParaRPr lang="en-US"/>
          </a:p>
        </p:txBody>
      </p:sp>
    </p:spTree>
    <p:extLst>
      <p:ext uri="{BB962C8B-B14F-4D97-AF65-F5344CB8AC3E}">
        <p14:creationId xmlns:p14="http://schemas.microsoft.com/office/powerpoint/2010/main" val="3615671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session, we will learn several things about cognitive behavioral therapy. Broadly, CBT involves a therapeutic approach that aims at changing individuals thoughts that affect emotions and actions (Beck, 1970). The treatment modality is considered essential in the treatment of depression for many reasons. For instance, working with the PMHNPs will help you in learning ways to manage negative automatic thoughts (NATs), increase your engagement in positive activities, and impart knowledge and skills about new ways of coping with stress and managing situations that evoke negative thoughts. </a:t>
            </a:r>
          </a:p>
        </p:txBody>
      </p:sp>
      <p:sp>
        <p:nvSpPr>
          <p:cNvPr id="4" name="Slide Number Placeholder 3"/>
          <p:cNvSpPr>
            <a:spLocks noGrp="1"/>
          </p:cNvSpPr>
          <p:nvPr>
            <p:ph type="sldNum" sz="quarter" idx="5"/>
          </p:nvPr>
        </p:nvSpPr>
        <p:spPr/>
        <p:txBody>
          <a:bodyPr/>
          <a:lstStyle/>
          <a:p>
            <a:fld id="{AF533E96-F078-4B3D-A8F4-F1AF21EBC357}" type="slidenum">
              <a:rPr lang="en-US" smtClean="0"/>
              <a:t>13</a:t>
            </a:fld>
            <a:endParaRPr lang="en-US"/>
          </a:p>
        </p:txBody>
      </p:sp>
    </p:spTree>
    <p:extLst>
      <p:ext uri="{BB962C8B-B14F-4D97-AF65-F5344CB8AC3E}">
        <p14:creationId xmlns:p14="http://schemas.microsoft.com/office/powerpoint/2010/main" val="2434061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Implementing the modality requires an understanding of the ABC model. The model posits that when people face adversities (A), they create unhealthy emotions (C) because of the destructive beliefs (B) (</a:t>
            </a:r>
            <a:r>
              <a:rPr lang="en-US" dirty="0" err="1"/>
              <a:t>Tiba</a:t>
            </a:r>
            <a:r>
              <a:rPr lang="en-US" dirty="0"/>
              <a:t>, 2024). Conventionally, many NATs emerge after the occurrence of an activating situation. In turn, these thoughts tend to influence our behaviors and actions. For example, this could involve a situation where one had a bad day at work and rationalizes drinking as a reward. It may also involve having a stressful moment and believing that only drinking could reduce the feeling. From this example, you understand that rationalizing drinking often leads to a cycle of drinking because it embeds it as an automatic thought. </a:t>
            </a:r>
          </a:p>
        </p:txBody>
      </p:sp>
      <p:sp>
        <p:nvSpPr>
          <p:cNvPr id="4" name="Slide Number Placeholder 3"/>
          <p:cNvSpPr>
            <a:spLocks noGrp="1"/>
          </p:cNvSpPr>
          <p:nvPr>
            <p:ph type="sldNum" sz="quarter" idx="5"/>
          </p:nvPr>
        </p:nvSpPr>
        <p:spPr/>
        <p:txBody>
          <a:bodyPr/>
          <a:lstStyle/>
          <a:p>
            <a:fld id="{AF533E96-F078-4B3D-A8F4-F1AF21EBC357}" type="slidenum">
              <a:rPr lang="en-US" smtClean="0"/>
              <a:t>14</a:t>
            </a:fld>
            <a:endParaRPr lang="en-US"/>
          </a:p>
        </p:txBody>
      </p:sp>
    </p:spTree>
    <p:extLst>
      <p:ext uri="{BB962C8B-B14F-4D97-AF65-F5344CB8AC3E}">
        <p14:creationId xmlns:p14="http://schemas.microsoft.com/office/powerpoint/2010/main" val="77846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this understanding, we can explore the steps that the sessions will include and the expectations for you, as the patient. Initial sessions will focus on identifying and linking the negative thoughts that often lead to alcohol use. Based on the earlier example, this could involve assessing the situations that often result in drinking. You will be exploring these cues and linking them with the drinking behavior. In turn, this will form the basis for SMART goal setting. You will work collaborative with the nurse in setting easy, measurable, and achievable goals that target your thoughts. In turn, you will be participating in motivation-based activities, including reviewing and engaging in relevant activities to supplant the thoughts that emerge after exposure to cues. We will also explore cognitive distortions and involve you in exercises aimed at enhancing specific skills that may improve abstinence. The activities will be focused on the goals you set at the start of the sessions and based on your progress. </a:t>
            </a:r>
          </a:p>
        </p:txBody>
      </p:sp>
      <p:sp>
        <p:nvSpPr>
          <p:cNvPr id="4" name="Slide Number Placeholder 3"/>
          <p:cNvSpPr>
            <a:spLocks noGrp="1"/>
          </p:cNvSpPr>
          <p:nvPr>
            <p:ph type="sldNum" sz="quarter" idx="5"/>
          </p:nvPr>
        </p:nvSpPr>
        <p:spPr/>
        <p:txBody>
          <a:bodyPr/>
          <a:lstStyle/>
          <a:p>
            <a:fld id="{AF533E96-F078-4B3D-A8F4-F1AF21EBC357}" type="slidenum">
              <a:rPr lang="en-US" smtClean="0"/>
              <a:t>15</a:t>
            </a:fld>
            <a:endParaRPr lang="en-US"/>
          </a:p>
        </p:txBody>
      </p:sp>
    </p:spTree>
    <p:extLst>
      <p:ext uri="{BB962C8B-B14F-4D97-AF65-F5344CB8AC3E}">
        <p14:creationId xmlns:p14="http://schemas.microsoft.com/office/powerpoint/2010/main" val="4017375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Tracking progress and remaining committed to therapy will be essential to achieving the expected treatment outcomes. Documenting your thoughts and writing down your daily activities in a journal will be crucial to tracking your progress. From the journal, you might identify patterns of negative thoughts and identify the activities that pose the most significant challenge. It will be essential for you to discuss your thoughts and feelings with the nurse openly to ensure tailored support in efforts to achieve your goals. In addition, you are encouraged to attend all sessions and adjust your goals based on progress. </a:t>
            </a:r>
          </a:p>
        </p:txBody>
      </p:sp>
      <p:sp>
        <p:nvSpPr>
          <p:cNvPr id="4" name="Slide Number Placeholder 3"/>
          <p:cNvSpPr>
            <a:spLocks noGrp="1"/>
          </p:cNvSpPr>
          <p:nvPr>
            <p:ph type="sldNum" sz="quarter" idx="5"/>
          </p:nvPr>
        </p:nvSpPr>
        <p:spPr/>
        <p:txBody>
          <a:bodyPr/>
          <a:lstStyle/>
          <a:p>
            <a:fld id="{AF533E96-F078-4B3D-A8F4-F1AF21EBC357}" type="slidenum">
              <a:rPr lang="en-US" smtClean="0"/>
              <a:t>16</a:t>
            </a:fld>
            <a:endParaRPr lang="en-US"/>
          </a:p>
        </p:txBody>
      </p:sp>
    </p:spTree>
    <p:extLst>
      <p:ext uri="{BB962C8B-B14F-4D97-AF65-F5344CB8AC3E}">
        <p14:creationId xmlns:p14="http://schemas.microsoft.com/office/powerpoint/2010/main" val="2091411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any questions, feel free to ask them or share your concerns. Thank you for participating. We look forward to working collaboratively with you to ensure you achieve holistic health and wellness.</a:t>
            </a:r>
          </a:p>
        </p:txBody>
      </p:sp>
      <p:sp>
        <p:nvSpPr>
          <p:cNvPr id="4" name="Slide Number Placeholder 3"/>
          <p:cNvSpPr>
            <a:spLocks noGrp="1"/>
          </p:cNvSpPr>
          <p:nvPr>
            <p:ph type="sldNum" sz="quarter" idx="5"/>
          </p:nvPr>
        </p:nvSpPr>
        <p:spPr/>
        <p:txBody>
          <a:bodyPr/>
          <a:lstStyle/>
          <a:p>
            <a:fld id="{AF533E96-F078-4B3D-A8F4-F1AF21EBC357}" type="slidenum">
              <a:rPr lang="en-US" smtClean="0"/>
              <a:t>17</a:t>
            </a:fld>
            <a:endParaRPr lang="en-US"/>
          </a:p>
        </p:txBody>
      </p:sp>
    </p:spTree>
    <p:extLst>
      <p:ext uri="{BB962C8B-B14F-4D97-AF65-F5344CB8AC3E}">
        <p14:creationId xmlns:p14="http://schemas.microsoft.com/office/powerpoint/2010/main" val="1440395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overarching aim of the educational sessions is to enhance nurses’ knowledge and skills in cognitive behavioral therapy and prepare patients for the sessions. By the end of the sessions, the learner will understand the core principles of CBT, its application in practice, and the use of the AUDIT tool in assessing the severity of alcohol consumption. This understanding is essential to ensuring accurate assessment before and after the intervention.</a:t>
            </a:r>
          </a:p>
        </p:txBody>
      </p:sp>
      <p:sp>
        <p:nvSpPr>
          <p:cNvPr id="4" name="Slide Number Placeholder 3"/>
          <p:cNvSpPr>
            <a:spLocks noGrp="1"/>
          </p:cNvSpPr>
          <p:nvPr>
            <p:ph type="sldNum" sz="quarter" idx="5"/>
          </p:nvPr>
        </p:nvSpPr>
        <p:spPr/>
        <p:txBody>
          <a:bodyPr/>
          <a:lstStyle/>
          <a:p>
            <a:fld id="{AF533E96-F078-4B3D-A8F4-F1AF21EBC357}" type="slidenum">
              <a:rPr lang="en-US" smtClean="0"/>
              <a:t>3</a:t>
            </a:fld>
            <a:endParaRPr lang="en-US"/>
          </a:p>
        </p:txBody>
      </p:sp>
    </p:spTree>
    <p:extLst>
      <p:ext uri="{BB962C8B-B14F-4D97-AF65-F5344CB8AC3E}">
        <p14:creationId xmlns:p14="http://schemas.microsoft.com/office/powerpoint/2010/main" val="1895066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delving into the educational content, let us recap about cognitive behavioral therapy (CBT), which will serve as the evidence-based intervention in the project. CBT is considered the first-line or gold standard psychotherapeutic intervention for depression and can be used alone or in combination with pharmacotherapy (Brown et al., 2021). The intervention works through cognitive restructuring and behavioral activation. Behavioral activation can simply be understood as an approach that focuses on overt behaviors. It involves motivating individuals to engage in meaningful activities, which could involve routine activities, pleasurable activities, or necessary activities (Malik et al., 2021). On the other hand, cognitive restructuring involves supplanting dysfunctional thoughts or cognitions with adaptive thoughts (Crum, 2021).</a:t>
            </a:r>
          </a:p>
        </p:txBody>
      </p:sp>
      <p:sp>
        <p:nvSpPr>
          <p:cNvPr id="4" name="Slide Number Placeholder 3"/>
          <p:cNvSpPr>
            <a:spLocks noGrp="1"/>
          </p:cNvSpPr>
          <p:nvPr>
            <p:ph type="sldNum" sz="quarter" idx="5"/>
          </p:nvPr>
        </p:nvSpPr>
        <p:spPr/>
        <p:txBody>
          <a:bodyPr/>
          <a:lstStyle/>
          <a:p>
            <a:fld id="{AF533E96-F078-4B3D-A8F4-F1AF21EBC357}" type="slidenum">
              <a:rPr lang="en-US" smtClean="0"/>
              <a:t>4</a:t>
            </a:fld>
            <a:endParaRPr lang="en-US"/>
          </a:p>
        </p:txBody>
      </p:sp>
    </p:spTree>
    <p:extLst>
      <p:ext uri="{BB962C8B-B14F-4D97-AF65-F5344CB8AC3E}">
        <p14:creationId xmlns:p14="http://schemas.microsoft.com/office/powerpoint/2010/main" val="2638453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 us focus on functional analysis, which is the process of setting the agenda and guiding patients in setting goals. Self-help goals serve as a roadmap for change and assessment of progress. Goal-setting should start with the identification of stimuli and triggers. For example, this could involve prompting clients to identify and list triggers that lead to alcohol </a:t>
            </a:r>
            <a:r>
              <a:rPr lang="en-US" dirty="0" err="1"/>
              <a:t>comsuption</a:t>
            </a:r>
            <a:r>
              <a:rPr lang="en-US" dirty="0"/>
              <a:t>, including environmental, personal, or social triggers. In turn, this leads to the development of SMART goals that focus on what the client hopes to achieve, what will be different, and how they can achieve the changes. It is essential to encourage clients to set goals relevant to their problems and set a timeline for the achievement to evoke commitment. </a:t>
            </a:r>
          </a:p>
        </p:txBody>
      </p:sp>
      <p:sp>
        <p:nvSpPr>
          <p:cNvPr id="4" name="Slide Number Placeholder 3"/>
          <p:cNvSpPr>
            <a:spLocks noGrp="1"/>
          </p:cNvSpPr>
          <p:nvPr>
            <p:ph type="sldNum" sz="quarter" idx="5"/>
          </p:nvPr>
        </p:nvSpPr>
        <p:spPr/>
        <p:txBody>
          <a:bodyPr/>
          <a:lstStyle/>
          <a:p>
            <a:fld id="{AF533E96-F078-4B3D-A8F4-F1AF21EBC357}" type="slidenum">
              <a:rPr lang="en-US" smtClean="0"/>
              <a:t>5</a:t>
            </a:fld>
            <a:endParaRPr lang="en-US"/>
          </a:p>
        </p:txBody>
      </p:sp>
    </p:spTree>
    <p:extLst>
      <p:ext uri="{BB962C8B-B14F-4D97-AF65-F5344CB8AC3E}">
        <p14:creationId xmlns:p14="http://schemas.microsoft.com/office/powerpoint/2010/main" val="2472956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it will be essential to apply the ABC model when implementing CBT during the initial sessions. Applying the ABC model implies supporting patients in understanding their cognitions, physical manifestations, and behaviors through the interpretations of stimuli or situations that trigger cravings for alcohol. In other words, this implies helping them to analyze situations that cause negative automatic thoughts (NATs) or unhelpful thoughts that occur without effort. These thoughts could be misguided and result in alcohol use as an escape. After analyzing the situations and the association thoughts, the next step involves helping clients in linking NATs with behaviors and physical symptoms. In making the link, we should focus clients on the where, when, what, and with whom about the identified situations or stimuli. This will serve as the foundation to guide patients in challenging their beliefs. </a:t>
            </a:r>
          </a:p>
        </p:txBody>
      </p:sp>
      <p:sp>
        <p:nvSpPr>
          <p:cNvPr id="4" name="Slide Number Placeholder 3"/>
          <p:cNvSpPr>
            <a:spLocks noGrp="1"/>
          </p:cNvSpPr>
          <p:nvPr>
            <p:ph type="sldNum" sz="quarter" idx="5"/>
          </p:nvPr>
        </p:nvSpPr>
        <p:spPr/>
        <p:txBody>
          <a:bodyPr/>
          <a:lstStyle/>
          <a:p>
            <a:fld id="{AF533E96-F078-4B3D-A8F4-F1AF21EBC357}" type="slidenum">
              <a:rPr lang="en-US" smtClean="0"/>
              <a:t>6</a:t>
            </a:fld>
            <a:endParaRPr lang="en-US"/>
          </a:p>
        </p:txBody>
      </p:sp>
    </p:spTree>
    <p:extLst>
      <p:ext uri="{BB962C8B-B14F-4D97-AF65-F5344CB8AC3E}">
        <p14:creationId xmlns:p14="http://schemas.microsoft.com/office/powerpoint/2010/main" val="1174246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use motivational strategies after identifying high-risk events, situations, or triggers (cues) that lead to alcohol use. This will take the form of motivational interviewing in which you will assess patients’ motives for alcohol use and their ambivalence to change. Based on the information acquired, you will educate patients on rehearsing and using non-alcohol alternatives to the cues. Moreover, you will target cognitive distortions identified using the ABC model. This could include patients’ rationalizing the use of alcohol, as highlighted by McHugh et al. (2020). For example, take note of statements such as “It has been a bad day, I deserve a drink,” or “One drink won’t hurt me,” or “why even try quitting.” Based on the information elicited, you will guide patients in identifying and using alternative appraisals and psychoeducation about the thoughts. </a:t>
            </a:r>
          </a:p>
        </p:txBody>
      </p:sp>
      <p:sp>
        <p:nvSpPr>
          <p:cNvPr id="4" name="Slide Number Placeholder 3"/>
          <p:cNvSpPr>
            <a:spLocks noGrp="1"/>
          </p:cNvSpPr>
          <p:nvPr>
            <p:ph type="sldNum" sz="quarter" idx="5"/>
          </p:nvPr>
        </p:nvSpPr>
        <p:spPr/>
        <p:txBody>
          <a:bodyPr/>
          <a:lstStyle/>
          <a:p>
            <a:fld id="{AF533E96-F078-4B3D-A8F4-F1AF21EBC357}" type="slidenum">
              <a:rPr lang="en-US" smtClean="0"/>
              <a:t>7</a:t>
            </a:fld>
            <a:endParaRPr lang="en-US"/>
          </a:p>
        </p:txBody>
      </p:sp>
    </p:spTree>
    <p:extLst>
      <p:ext uri="{BB962C8B-B14F-4D97-AF65-F5344CB8AC3E}">
        <p14:creationId xmlns:p14="http://schemas.microsoft.com/office/powerpoint/2010/main" val="94742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Cognitive restructuring will be among the most essential part of the program. In this approach, you will start by guiding patients in identifying beliefs about a specific aspect of their life that triggers alcohol use. It is common to find patients maintaining a belief that a particular problem or situation in their life requires addressing through alcohol. For instance, a patient may believe that a tiring or stressful day after work should always be dealt with a drink. You will ask the patient to rate the belief on a scale of 0-100% and evaluate the patients’ expectancies about encountering the situation in the future. In turn, you will design a behavioral experiment for the patient and give it as homework to complete before the next session. For example, you could encourage the patient to refrain from drinking after work and assess the degree to which this affected them. The outcomes will be evaluated in the subsequent sessions.</a:t>
            </a:r>
          </a:p>
        </p:txBody>
      </p:sp>
      <p:sp>
        <p:nvSpPr>
          <p:cNvPr id="4" name="Slide Number Placeholder 3"/>
          <p:cNvSpPr>
            <a:spLocks noGrp="1"/>
          </p:cNvSpPr>
          <p:nvPr>
            <p:ph type="sldNum" sz="quarter" idx="5"/>
          </p:nvPr>
        </p:nvSpPr>
        <p:spPr/>
        <p:txBody>
          <a:bodyPr/>
          <a:lstStyle/>
          <a:p>
            <a:fld id="{AF533E96-F078-4B3D-A8F4-F1AF21EBC357}" type="slidenum">
              <a:rPr lang="en-US" smtClean="0"/>
              <a:t>8</a:t>
            </a:fld>
            <a:endParaRPr lang="en-US"/>
          </a:p>
        </p:txBody>
      </p:sp>
    </p:spTree>
    <p:extLst>
      <p:ext uri="{BB962C8B-B14F-4D97-AF65-F5344CB8AC3E}">
        <p14:creationId xmlns:p14="http://schemas.microsoft.com/office/powerpoint/2010/main" val="357987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Besides, you will be applying the techniques of shifting contingencies and skills training during the sessions. With the consideration that the motivational and cognitive strategies will reduce alcohol use, it will be essential to reward abstinence. Some of the approaches you could use include acknowledging patients’ progress, offering praise, and signposting them to enjoyable activities within their communities. It could also involve exposing the patients to moderate cues based on clinical judgment of improvements achieved. You will also be required to address anxieties and fears that often amplify individuals’ aversiveness of withdrawal or consequences of quitting. Finally, skills training will focus on interpersonal skills, emotion regulation, and problem-solving skills. For instance, you will use your knowledge and rapport built with patients to rehearse socially-acceptable responses to offers for alcohol, strategies of coping, development of pleasurable sober activities. </a:t>
            </a:r>
          </a:p>
        </p:txBody>
      </p:sp>
      <p:sp>
        <p:nvSpPr>
          <p:cNvPr id="4" name="Slide Number Placeholder 3"/>
          <p:cNvSpPr>
            <a:spLocks noGrp="1"/>
          </p:cNvSpPr>
          <p:nvPr>
            <p:ph type="sldNum" sz="quarter" idx="5"/>
          </p:nvPr>
        </p:nvSpPr>
        <p:spPr/>
        <p:txBody>
          <a:bodyPr/>
          <a:lstStyle/>
          <a:p>
            <a:fld id="{AF533E96-F078-4B3D-A8F4-F1AF21EBC357}" type="slidenum">
              <a:rPr lang="en-US" smtClean="0"/>
              <a:t>9</a:t>
            </a:fld>
            <a:endParaRPr lang="en-US"/>
          </a:p>
        </p:txBody>
      </p:sp>
    </p:spTree>
    <p:extLst>
      <p:ext uri="{BB962C8B-B14F-4D97-AF65-F5344CB8AC3E}">
        <p14:creationId xmlns:p14="http://schemas.microsoft.com/office/powerpoint/2010/main" val="2360837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we will be using the AUDIT tool, it is essential to understand how the tool should be used. The tool is used to assess the severity of alcohol consumption, with scores ranging from 0-10. As illustrated in the next slide, item 1-8 of the tool are scored as 0,1,2,3, or 4, while item 9 and 10 are scored as 0, 2, or 4. Patients will fill in these paper-based questions but you should ensure they understand the items fully. In scoring the tool, you will add all the scores for each item. A score of 0 is desired and illustrates abstinence, a case which a patient will receive positive reinforcement to sustain the behavior. Scores of 1-7 indicate low risk. In this case, you will discuss the score with the patient and discuss the benefits of low-risk drinking while motivating improvements. Scores above 8 will be considered harmful. You will discuss the scores with the patients and probably refer them for additional treatment.</a:t>
            </a:r>
          </a:p>
        </p:txBody>
      </p:sp>
      <p:sp>
        <p:nvSpPr>
          <p:cNvPr id="4" name="Slide Number Placeholder 3"/>
          <p:cNvSpPr>
            <a:spLocks noGrp="1"/>
          </p:cNvSpPr>
          <p:nvPr>
            <p:ph type="sldNum" sz="quarter" idx="5"/>
          </p:nvPr>
        </p:nvSpPr>
        <p:spPr/>
        <p:txBody>
          <a:bodyPr/>
          <a:lstStyle/>
          <a:p>
            <a:fld id="{AF533E96-F078-4B3D-A8F4-F1AF21EBC357}" type="slidenum">
              <a:rPr lang="en-US" smtClean="0"/>
              <a:t>10</a:t>
            </a:fld>
            <a:endParaRPr lang="en-US"/>
          </a:p>
        </p:txBody>
      </p:sp>
    </p:spTree>
    <p:extLst>
      <p:ext uri="{BB962C8B-B14F-4D97-AF65-F5344CB8AC3E}">
        <p14:creationId xmlns:p14="http://schemas.microsoft.com/office/powerpoint/2010/main" val="12192036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61837" y="1277232"/>
            <a:ext cx="8903666" cy="1791739"/>
          </a:xfrm>
          <a:noFill/>
          <a:effectLst>
            <a:outerShdw blurRad="50800" dist="38100" dir="2700000" algn="tl" rotWithShape="0">
              <a:prstClr val="black">
                <a:alpha val="40000"/>
              </a:prstClr>
            </a:outerShdw>
          </a:effectLst>
        </p:spPr>
        <p:txBody>
          <a:bodyPr>
            <a:normAutofit/>
          </a:bodyPr>
          <a:lstStyle>
            <a:lvl1pPr algn="r">
              <a:defRPr sz="3600">
                <a:solidFill>
                  <a:srgbClr val="007033"/>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660872" y="3231856"/>
            <a:ext cx="8903666" cy="814426"/>
          </a:xfrm>
        </p:spPr>
        <p:txBody>
          <a:bodyPr>
            <a:normAutofit/>
          </a:bodyPr>
          <a:lstStyle>
            <a:lvl1pPr marL="0" indent="0" algn="r">
              <a:buNone/>
              <a:defRPr sz="2800" b="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2/15/2025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3840480"/>
            <a:ext cx="6035040" cy="45339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1517" y="490220"/>
            <a:ext cx="6035040" cy="32918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1517" y="4293870"/>
            <a:ext cx="6035040" cy="64389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219711"/>
            <a:ext cx="2263140" cy="46812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2920" y="219711"/>
            <a:ext cx="6621780" cy="46812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4189323" y="2481294"/>
            <a:ext cx="1610162" cy="56209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299920"/>
            <a:ext cx="9070677" cy="814426"/>
          </a:xfrm>
        </p:spPr>
        <p:txBody>
          <a:bodyPr>
            <a:normAutofit/>
          </a:bodyPr>
          <a:lstStyle>
            <a:lvl1pPr algn="r">
              <a:defRPr sz="3600" baseline="0">
                <a:solidFill>
                  <a:srgbClr val="007033"/>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93862" y="1440117"/>
            <a:ext cx="9070677" cy="3644962"/>
          </a:xfrm>
        </p:spPr>
        <p:txBody>
          <a:bodyPr/>
          <a:lstStyle>
            <a:lvl1pPr algn="l">
              <a:defRPr sz="28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2919" y="455301"/>
            <a:ext cx="6877937" cy="814427"/>
          </a:xfrm>
        </p:spPr>
        <p:txBody>
          <a:bodyPr>
            <a:normAutofit/>
          </a:bodyPr>
          <a:lstStyle>
            <a:lvl1pPr algn="l">
              <a:defRPr sz="3600">
                <a:solidFill>
                  <a:srgbClr val="007033"/>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502920" y="1331213"/>
            <a:ext cx="6877937" cy="3814579"/>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2/15/2025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3525521"/>
            <a:ext cx="8549640" cy="108966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4544" y="2325371"/>
            <a:ext cx="8549640" cy="12001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2920" y="1280161"/>
            <a:ext cx="4442460" cy="362077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1280161"/>
            <a:ext cx="4442460" cy="362077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1576" y="299920"/>
            <a:ext cx="8884586" cy="814427"/>
          </a:xfrm>
        </p:spPr>
        <p:txBody>
          <a:bodyPr>
            <a:normAutofit/>
          </a:bodyPr>
          <a:lstStyle>
            <a:lvl1pPr algn="r">
              <a:defRPr sz="3600" baseline="0">
                <a:solidFill>
                  <a:srgbClr val="007033"/>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90567" y="1765888"/>
            <a:ext cx="4444207" cy="511810"/>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90567" y="2269778"/>
            <a:ext cx="4444207" cy="2428047"/>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29200" y="1765888"/>
            <a:ext cx="4445953" cy="511810"/>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029200" y="2269778"/>
            <a:ext cx="4445953" cy="2428047"/>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2/15/2025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2/15/2025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2/15/2025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2" y="218439"/>
            <a:ext cx="3309144" cy="92964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32555" y="218441"/>
            <a:ext cx="5622925" cy="468249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2922" y="1148082"/>
            <a:ext cx="3309144" cy="37528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219711"/>
            <a:ext cx="9052560" cy="914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02920" y="1280161"/>
            <a:ext cx="9052560" cy="36207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2920" y="5085081"/>
            <a:ext cx="2346960" cy="292100"/>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2/15/2025</a:t>
            </a:fld>
            <a:endParaRPr lang="en-US"/>
          </a:p>
        </p:txBody>
      </p:sp>
      <p:sp>
        <p:nvSpPr>
          <p:cNvPr id="5" name="Footer Placeholder 4"/>
          <p:cNvSpPr>
            <a:spLocks noGrp="1"/>
          </p:cNvSpPr>
          <p:nvPr>
            <p:ph type="ftr" sz="quarter" idx="3"/>
          </p:nvPr>
        </p:nvSpPr>
        <p:spPr>
          <a:xfrm>
            <a:off x="3436620" y="5085081"/>
            <a:ext cx="3185160" cy="2921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520" y="5085081"/>
            <a:ext cx="2346960" cy="292100"/>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11E867DF-3DCA-4725-94F0-F2B6BD747A82}"/>
              </a:ext>
            </a:extLst>
          </p:cNvPr>
          <p:cNvSpPr txBox="1"/>
          <p:nvPr userDrawn="1"/>
        </p:nvSpPr>
        <p:spPr>
          <a:xfrm>
            <a:off x="-10065" y="5561330"/>
            <a:ext cx="9228588"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hyperlink" Target="https://doi.org/10.3389/fpsyg.2024.1364458" TargetMode="External"/><Relationship Id="rId3" Type="http://schemas.openxmlformats.org/officeDocument/2006/relationships/hyperlink" Target="https://doi.org/10.1097/QAI.0000000000002790" TargetMode="External"/><Relationship Id="rId7" Type="http://schemas.openxmlformats.org/officeDocument/2006/relationships/hyperlink" Target="https://doi.org/10.1016/j.psc.2020.04.012" TargetMode="External"/><Relationship Id="rId2" Type="http://schemas.openxmlformats.org/officeDocument/2006/relationships/hyperlink" Target="https://doi.org/10.1016/S0005-7894(70)80030-2" TargetMode="External"/><Relationship Id="rId1" Type="http://schemas.openxmlformats.org/officeDocument/2006/relationships/slideLayout" Target="../slideLayouts/slideLayout3.xml"/><Relationship Id="rId6" Type="http://schemas.openxmlformats.org/officeDocument/2006/relationships/hyperlink" Target="https://doi.org/10.1186/s40359-021-00655-x" TargetMode="External"/><Relationship Id="rId5" Type="http://schemas.openxmlformats.org/officeDocument/2006/relationships/hyperlink" Target="https://doi.org/10.3389/fpsyt.2021.697095" TargetMode="External"/><Relationship Id="rId4" Type="http://schemas.openxmlformats.org/officeDocument/2006/relationships/hyperlink" Target="https://doi.org/10.1037/ccp000065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3733" y="299920"/>
            <a:ext cx="4734732" cy="2748690"/>
          </a:xfrm>
        </p:spPr>
        <p:txBody>
          <a:bodyPr>
            <a:normAutofit/>
          </a:bodyPr>
          <a:lstStyle/>
          <a:p>
            <a:pPr algn="ctr"/>
            <a:r>
              <a:rPr lang="en-US" sz="5000" b="1" dirty="0">
                <a:solidFill>
                  <a:srgbClr val="FF015C"/>
                </a:solidFill>
              </a:rPr>
              <a:t>DNP Project Education Plan</a:t>
            </a:r>
          </a:p>
        </p:txBody>
      </p:sp>
      <p:sp>
        <p:nvSpPr>
          <p:cNvPr id="3" name="Subtitle 2"/>
          <p:cNvSpPr>
            <a:spLocks noGrp="1"/>
          </p:cNvSpPr>
          <p:nvPr>
            <p:ph type="subTitle" idx="1"/>
          </p:nvPr>
        </p:nvSpPr>
        <p:spPr>
          <a:xfrm>
            <a:off x="6098134" y="2895905"/>
            <a:ext cx="3466403" cy="1374345"/>
          </a:xfrm>
        </p:spPr>
        <p:txBody>
          <a:bodyPr>
            <a:normAutofit fontScale="55000" lnSpcReduction="20000"/>
          </a:bodyPr>
          <a:lstStyle/>
          <a:p>
            <a:pPr algn="ctr"/>
            <a:r>
              <a:rPr lang="en-US" dirty="0"/>
              <a:t>Name</a:t>
            </a:r>
          </a:p>
          <a:p>
            <a:pPr algn="ctr"/>
            <a:r>
              <a:rPr lang="en-US" dirty="0"/>
              <a:t>Institutional Affiliation</a:t>
            </a:r>
          </a:p>
          <a:p>
            <a:pPr algn="ctr"/>
            <a:r>
              <a:rPr lang="en-US" dirty="0"/>
              <a:t>Course</a:t>
            </a:r>
          </a:p>
          <a:p>
            <a:pPr algn="ctr"/>
            <a:r>
              <a:rPr lang="en-US" dirty="0"/>
              <a:t>Instructor</a:t>
            </a:r>
          </a:p>
          <a:p>
            <a:pPr algn="ctr"/>
            <a:r>
              <a:rPr lang="en-US" dirty="0"/>
              <a:t>Date of Presentation</a:t>
            </a:r>
          </a:p>
        </p:txBody>
      </p:sp>
      <p:pic>
        <p:nvPicPr>
          <p:cNvPr id="5" name="Picture 4">
            <a:extLst>
              <a:ext uri="{FF2B5EF4-FFF2-40B4-BE49-F238E27FC236}">
                <a16:creationId xmlns:a16="http://schemas.microsoft.com/office/drawing/2014/main" id="{0CE52437-175D-4A3A-A971-AC458D2099B8}"/>
              </a:ext>
            </a:extLst>
          </p:cNvPr>
          <p:cNvPicPr>
            <a:picLocks noChangeAspect="1"/>
          </p:cNvPicPr>
          <p:nvPr/>
        </p:nvPicPr>
        <p:blipFill>
          <a:blip r:embed="rId2"/>
          <a:stretch>
            <a:fillRect/>
          </a:stretch>
        </p:blipFill>
        <p:spPr>
          <a:xfrm>
            <a:off x="0" y="605331"/>
            <a:ext cx="5487315" cy="4581150"/>
          </a:xfrm>
          <a:prstGeom prst="rect">
            <a:avLst/>
          </a:prstGeom>
        </p:spPr>
      </p:pic>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5345" y="147215"/>
            <a:ext cx="6252670" cy="763525"/>
          </a:xfrm>
        </p:spPr>
        <p:txBody>
          <a:bodyPr>
            <a:normAutofit/>
          </a:bodyPr>
          <a:lstStyle/>
          <a:p>
            <a:r>
              <a:rPr lang="en-US" dirty="0">
                <a:solidFill>
                  <a:srgbClr val="FF015C"/>
                </a:solidFill>
              </a:rPr>
              <a:t>Use of the AUDIT Tool</a:t>
            </a:r>
          </a:p>
        </p:txBody>
      </p:sp>
      <p:sp>
        <p:nvSpPr>
          <p:cNvPr id="5" name="Content Placeholder 4"/>
          <p:cNvSpPr>
            <a:spLocks noGrp="1"/>
          </p:cNvSpPr>
          <p:nvPr>
            <p:ph idx="1"/>
          </p:nvPr>
        </p:nvSpPr>
        <p:spPr>
          <a:xfrm>
            <a:off x="295344" y="1063445"/>
            <a:ext cx="6252669" cy="4123035"/>
          </a:xfrm>
        </p:spPr>
        <p:txBody>
          <a:bodyPr>
            <a:normAutofit/>
          </a:bodyPr>
          <a:lstStyle/>
          <a:p>
            <a:pPr>
              <a:lnSpc>
                <a:spcPct val="120000"/>
              </a:lnSpc>
              <a:spcBef>
                <a:spcPts val="0"/>
              </a:spcBef>
              <a:spcAft>
                <a:spcPts val="600"/>
              </a:spcAft>
            </a:pPr>
            <a:r>
              <a:rPr lang="en-US" sz="2400" dirty="0"/>
              <a:t>Scores ranging from 0-40</a:t>
            </a:r>
          </a:p>
          <a:p>
            <a:pPr>
              <a:lnSpc>
                <a:spcPct val="120000"/>
              </a:lnSpc>
              <a:spcBef>
                <a:spcPts val="0"/>
              </a:spcBef>
              <a:spcAft>
                <a:spcPts val="600"/>
              </a:spcAft>
            </a:pPr>
            <a:r>
              <a:rPr lang="en-US" sz="2400" dirty="0"/>
              <a:t>Item 1-8 scored as 0,1,2,3, or 4</a:t>
            </a:r>
          </a:p>
          <a:p>
            <a:pPr>
              <a:lnSpc>
                <a:spcPct val="120000"/>
              </a:lnSpc>
              <a:spcBef>
                <a:spcPts val="0"/>
              </a:spcBef>
              <a:spcAft>
                <a:spcPts val="600"/>
              </a:spcAft>
            </a:pPr>
            <a:r>
              <a:rPr lang="en-US" sz="2400" dirty="0"/>
              <a:t>Item 9 and 10 scored as 0, 2, or 4</a:t>
            </a:r>
          </a:p>
          <a:p>
            <a:pPr>
              <a:lnSpc>
                <a:spcPct val="120000"/>
              </a:lnSpc>
              <a:spcBef>
                <a:spcPts val="0"/>
              </a:spcBef>
              <a:spcAft>
                <a:spcPts val="600"/>
              </a:spcAft>
            </a:pPr>
            <a:r>
              <a:rPr lang="en-US" sz="2400" dirty="0"/>
              <a:t>Scores for each item added for a total score</a:t>
            </a:r>
          </a:p>
          <a:p>
            <a:pPr lvl="1">
              <a:lnSpc>
                <a:spcPct val="120000"/>
              </a:lnSpc>
              <a:spcBef>
                <a:spcPts val="0"/>
              </a:spcBef>
              <a:spcAft>
                <a:spcPts val="600"/>
              </a:spcAft>
            </a:pPr>
            <a:r>
              <a:rPr lang="en-US" sz="2400" dirty="0"/>
              <a:t>0: abstinent</a:t>
            </a:r>
          </a:p>
          <a:p>
            <a:pPr lvl="1">
              <a:lnSpc>
                <a:spcPct val="120000"/>
              </a:lnSpc>
              <a:spcBef>
                <a:spcPts val="0"/>
              </a:spcBef>
              <a:spcAft>
                <a:spcPts val="600"/>
              </a:spcAft>
            </a:pPr>
            <a:r>
              <a:rPr lang="en-US" sz="2400" dirty="0"/>
              <a:t>1-7: low risk</a:t>
            </a:r>
          </a:p>
          <a:p>
            <a:pPr lvl="1">
              <a:lnSpc>
                <a:spcPct val="120000"/>
              </a:lnSpc>
              <a:spcBef>
                <a:spcPts val="0"/>
              </a:spcBef>
              <a:spcAft>
                <a:spcPts val="600"/>
              </a:spcAft>
            </a:pPr>
            <a:r>
              <a:rPr lang="en-US" sz="2400" dirty="0"/>
              <a:t>8-12: Risky</a:t>
            </a:r>
          </a:p>
          <a:p>
            <a:pPr lvl="1">
              <a:lnSpc>
                <a:spcPct val="120000"/>
              </a:lnSpc>
              <a:spcBef>
                <a:spcPts val="0"/>
              </a:spcBef>
              <a:spcAft>
                <a:spcPts val="600"/>
              </a:spcAft>
            </a:pPr>
            <a:r>
              <a:rPr lang="en-US" sz="2400" dirty="0"/>
              <a:t>13+: High risk</a:t>
            </a:r>
          </a:p>
        </p:txBody>
      </p:sp>
      <p:pic>
        <p:nvPicPr>
          <p:cNvPr id="6" name="Picture 5">
            <a:extLst>
              <a:ext uri="{FF2B5EF4-FFF2-40B4-BE49-F238E27FC236}">
                <a16:creationId xmlns:a16="http://schemas.microsoft.com/office/drawing/2014/main" id="{A67489DA-1DDB-448A-9227-F3438A9DAFA2}"/>
              </a:ext>
            </a:extLst>
          </p:cNvPr>
          <p:cNvPicPr>
            <a:picLocks noChangeAspect="1"/>
          </p:cNvPicPr>
          <p:nvPr/>
        </p:nvPicPr>
        <p:blipFill>
          <a:blip r:embed="rId3"/>
          <a:stretch>
            <a:fillRect/>
          </a:stretch>
        </p:blipFill>
        <p:spPr>
          <a:xfrm>
            <a:off x="6940676" y="3207110"/>
            <a:ext cx="3117724" cy="2132075"/>
          </a:xfrm>
          <a:prstGeom prst="rect">
            <a:avLst/>
          </a:prstGeom>
        </p:spPr>
      </p:pic>
    </p:spTree>
    <p:extLst>
      <p:ext uri="{BB962C8B-B14F-4D97-AF65-F5344CB8AC3E}">
        <p14:creationId xmlns:p14="http://schemas.microsoft.com/office/powerpoint/2010/main" val="2837321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5345" y="147215"/>
            <a:ext cx="6252670" cy="763525"/>
          </a:xfrm>
        </p:spPr>
        <p:txBody>
          <a:bodyPr>
            <a:normAutofit/>
          </a:bodyPr>
          <a:lstStyle/>
          <a:p>
            <a:r>
              <a:rPr lang="en-US" dirty="0">
                <a:solidFill>
                  <a:srgbClr val="FF015C"/>
                </a:solidFill>
              </a:rPr>
              <a:t>Evaluation</a:t>
            </a:r>
          </a:p>
        </p:txBody>
      </p:sp>
      <p:sp>
        <p:nvSpPr>
          <p:cNvPr id="5" name="Content Placeholder 4"/>
          <p:cNvSpPr>
            <a:spLocks noGrp="1"/>
          </p:cNvSpPr>
          <p:nvPr>
            <p:ph idx="1"/>
          </p:nvPr>
        </p:nvSpPr>
        <p:spPr>
          <a:xfrm>
            <a:off x="295344" y="1063446"/>
            <a:ext cx="6252669" cy="4123035"/>
          </a:xfrm>
        </p:spPr>
        <p:txBody>
          <a:bodyPr>
            <a:normAutofit/>
          </a:bodyPr>
          <a:lstStyle/>
          <a:p>
            <a:pPr>
              <a:lnSpc>
                <a:spcPct val="120000"/>
              </a:lnSpc>
              <a:spcBef>
                <a:spcPts val="0"/>
              </a:spcBef>
              <a:spcAft>
                <a:spcPts val="600"/>
              </a:spcAft>
            </a:pPr>
            <a:r>
              <a:rPr lang="en-US" sz="2400" dirty="0"/>
              <a:t>Teach back method and feedback</a:t>
            </a:r>
          </a:p>
          <a:p>
            <a:pPr>
              <a:lnSpc>
                <a:spcPct val="120000"/>
              </a:lnSpc>
              <a:spcBef>
                <a:spcPts val="0"/>
              </a:spcBef>
              <a:spcAft>
                <a:spcPts val="600"/>
              </a:spcAft>
            </a:pPr>
            <a:r>
              <a:rPr lang="en-US" sz="2400" dirty="0"/>
              <a:t>Role-playing scenarios</a:t>
            </a:r>
          </a:p>
          <a:p>
            <a:pPr lvl="1">
              <a:lnSpc>
                <a:spcPct val="120000"/>
              </a:lnSpc>
              <a:spcBef>
                <a:spcPts val="0"/>
              </a:spcBef>
              <a:spcAft>
                <a:spcPts val="600"/>
              </a:spcAft>
            </a:pPr>
            <a:r>
              <a:rPr lang="en-US" sz="2400" dirty="0"/>
              <a:t>Exercise with motivational and cognitive strategies</a:t>
            </a:r>
          </a:p>
          <a:p>
            <a:pPr lvl="1">
              <a:lnSpc>
                <a:spcPct val="120000"/>
              </a:lnSpc>
              <a:spcBef>
                <a:spcPts val="0"/>
              </a:spcBef>
              <a:spcAft>
                <a:spcPts val="600"/>
              </a:spcAft>
            </a:pPr>
            <a:r>
              <a:rPr lang="en-US" sz="2400" dirty="0"/>
              <a:t>Exercise with shifting contingencies and skills training</a:t>
            </a:r>
          </a:p>
          <a:p>
            <a:pPr>
              <a:lnSpc>
                <a:spcPct val="120000"/>
              </a:lnSpc>
              <a:spcBef>
                <a:spcPts val="0"/>
              </a:spcBef>
              <a:spcAft>
                <a:spcPts val="600"/>
              </a:spcAft>
            </a:pPr>
            <a:r>
              <a:rPr lang="en-US" sz="2400" dirty="0"/>
              <a:t>Personal exercise with the AUDIT tool</a:t>
            </a:r>
          </a:p>
          <a:p>
            <a:pPr>
              <a:lnSpc>
                <a:spcPct val="120000"/>
              </a:lnSpc>
              <a:spcBef>
                <a:spcPts val="0"/>
              </a:spcBef>
              <a:spcAft>
                <a:spcPts val="600"/>
              </a:spcAft>
            </a:pPr>
            <a:endParaRPr lang="en-US" sz="2400" dirty="0"/>
          </a:p>
        </p:txBody>
      </p:sp>
      <p:pic>
        <p:nvPicPr>
          <p:cNvPr id="2" name="Picture 1">
            <a:extLst>
              <a:ext uri="{FF2B5EF4-FFF2-40B4-BE49-F238E27FC236}">
                <a16:creationId xmlns:a16="http://schemas.microsoft.com/office/drawing/2014/main" id="{14FA37C7-18F6-4A58-B584-23F233D7E046}"/>
              </a:ext>
            </a:extLst>
          </p:cNvPr>
          <p:cNvPicPr>
            <a:picLocks noChangeAspect="1"/>
          </p:cNvPicPr>
          <p:nvPr/>
        </p:nvPicPr>
        <p:blipFill>
          <a:blip r:embed="rId3"/>
          <a:stretch>
            <a:fillRect/>
          </a:stretch>
        </p:blipFill>
        <p:spPr>
          <a:xfrm>
            <a:off x="6403545" y="2743200"/>
            <a:ext cx="3533801" cy="270512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4260586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2640" y="2406225"/>
            <a:ext cx="6719019" cy="916230"/>
          </a:xfrm>
        </p:spPr>
        <p:txBody>
          <a:bodyPr>
            <a:normAutofit/>
          </a:bodyPr>
          <a:lstStyle/>
          <a:p>
            <a:pPr algn="ctr"/>
            <a:r>
              <a:rPr lang="en-US" sz="4800" b="1" dirty="0">
                <a:solidFill>
                  <a:schemeClr val="tx1"/>
                </a:solidFill>
              </a:rPr>
              <a:t>PATIENTS’</a:t>
            </a:r>
            <a:r>
              <a:rPr lang="en-US" sz="4800" b="1" dirty="0">
                <a:solidFill>
                  <a:srgbClr val="FF015C"/>
                </a:solidFill>
              </a:rPr>
              <a:t> </a:t>
            </a:r>
            <a:r>
              <a:rPr lang="en-US" sz="4800" b="1" dirty="0">
                <a:solidFill>
                  <a:schemeClr val="tx1"/>
                </a:solidFill>
              </a:rPr>
              <a:t>EDUCATION</a:t>
            </a:r>
          </a:p>
        </p:txBody>
      </p:sp>
      <p:pic>
        <p:nvPicPr>
          <p:cNvPr id="9" name="Picture 8">
            <a:extLst>
              <a:ext uri="{FF2B5EF4-FFF2-40B4-BE49-F238E27FC236}">
                <a16:creationId xmlns:a16="http://schemas.microsoft.com/office/drawing/2014/main" id="{9637D09E-7C94-4046-A540-EC6F1A884E21}"/>
              </a:ext>
            </a:extLst>
          </p:cNvPr>
          <p:cNvPicPr>
            <a:picLocks noChangeAspect="1"/>
          </p:cNvPicPr>
          <p:nvPr/>
        </p:nvPicPr>
        <p:blipFill>
          <a:blip r:embed="rId3"/>
          <a:stretch>
            <a:fillRect/>
          </a:stretch>
        </p:blipFill>
        <p:spPr>
          <a:xfrm>
            <a:off x="7319775" y="3322455"/>
            <a:ext cx="2738625" cy="2169435"/>
          </a:xfrm>
          <a:prstGeom prst="rect">
            <a:avLst/>
          </a:prstGeom>
        </p:spPr>
      </p:pic>
    </p:spTree>
    <p:extLst>
      <p:ext uri="{BB962C8B-B14F-4D97-AF65-F5344CB8AC3E}">
        <p14:creationId xmlns:p14="http://schemas.microsoft.com/office/powerpoint/2010/main" val="1666945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3718" y="147214"/>
            <a:ext cx="6719019" cy="916231"/>
          </a:xfrm>
        </p:spPr>
        <p:txBody>
          <a:bodyPr>
            <a:normAutofit/>
          </a:bodyPr>
          <a:lstStyle/>
          <a:p>
            <a:r>
              <a:rPr lang="en-US" dirty="0">
                <a:solidFill>
                  <a:srgbClr val="FF015C"/>
                </a:solidFill>
              </a:rPr>
              <a:t>Cognitive Behavioral Therapy</a:t>
            </a:r>
          </a:p>
        </p:txBody>
      </p:sp>
      <p:sp>
        <p:nvSpPr>
          <p:cNvPr id="5" name="Content Placeholder 4"/>
          <p:cNvSpPr>
            <a:spLocks noGrp="1"/>
          </p:cNvSpPr>
          <p:nvPr>
            <p:ph idx="1"/>
          </p:nvPr>
        </p:nvSpPr>
        <p:spPr>
          <a:xfrm>
            <a:off x="383718" y="1063445"/>
            <a:ext cx="6172532" cy="4123035"/>
          </a:xfrm>
        </p:spPr>
        <p:txBody>
          <a:bodyPr>
            <a:normAutofit fontScale="92500"/>
          </a:bodyPr>
          <a:lstStyle/>
          <a:p>
            <a:pPr>
              <a:lnSpc>
                <a:spcPct val="120000"/>
              </a:lnSpc>
              <a:spcBef>
                <a:spcPts val="0"/>
              </a:spcBef>
              <a:spcAft>
                <a:spcPts val="600"/>
              </a:spcAft>
            </a:pPr>
            <a:r>
              <a:rPr lang="en-US" sz="2600" dirty="0"/>
              <a:t>What is CBT?</a:t>
            </a:r>
          </a:p>
          <a:p>
            <a:pPr lvl="1">
              <a:lnSpc>
                <a:spcPct val="120000"/>
              </a:lnSpc>
              <a:spcBef>
                <a:spcPts val="0"/>
              </a:spcBef>
              <a:spcAft>
                <a:spcPts val="600"/>
              </a:spcAft>
            </a:pPr>
            <a:r>
              <a:rPr lang="en-US" sz="2600" dirty="0"/>
              <a:t>Changing thoughts affecting emotions and actions (Beck, 1970)</a:t>
            </a:r>
          </a:p>
          <a:p>
            <a:pPr>
              <a:lnSpc>
                <a:spcPct val="120000"/>
              </a:lnSpc>
              <a:spcBef>
                <a:spcPts val="0"/>
              </a:spcBef>
              <a:spcAft>
                <a:spcPts val="600"/>
              </a:spcAft>
            </a:pPr>
            <a:r>
              <a:rPr lang="en-US" sz="2600" dirty="0"/>
              <a:t>Why CBT?</a:t>
            </a:r>
          </a:p>
          <a:p>
            <a:pPr lvl="1">
              <a:lnSpc>
                <a:spcPct val="120000"/>
              </a:lnSpc>
              <a:spcBef>
                <a:spcPts val="0"/>
              </a:spcBef>
              <a:spcAft>
                <a:spcPts val="600"/>
              </a:spcAft>
            </a:pPr>
            <a:r>
              <a:rPr lang="en-US" sz="2600" dirty="0"/>
              <a:t>Learn ways to manage negative thoughts</a:t>
            </a:r>
          </a:p>
          <a:p>
            <a:pPr lvl="1">
              <a:lnSpc>
                <a:spcPct val="120000"/>
              </a:lnSpc>
              <a:spcBef>
                <a:spcPts val="0"/>
              </a:spcBef>
              <a:spcAft>
                <a:spcPts val="600"/>
              </a:spcAft>
            </a:pPr>
            <a:r>
              <a:rPr lang="en-US" sz="2600" dirty="0"/>
              <a:t>Increase positive activities</a:t>
            </a:r>
          </a:p>
          <a:p>
            <a:pPr lvl="1">
              <a:lnSpc>
                <a:spcPct val="120000"/>
              </a:lnSpc>
              <a:spcBef>
                <a:spcPts val="0"/>
              </a:spcBef>
              <a:spcAft>
                <a:spcPts val="600"/>
              </a:spcAft>
            </a:pPr>
            <a:r>
              <a:rPr lang="en-US" sz="2600" dirty="0"/>
              <a:t>New ways to cope and manage situations</a:t>
            </a:r>
            <a:endParaRPr lang="en-US" dirty="0"/>
          </a:p>
        </p:txBody>
      </p:sp>
      <p:pic>
        <p:nvPicPr>
          <p:cNvPr id="7" name="Picture 6">
            <a:extLst>
              <a:ext uri="{FF2B5EF4-FFF2-40B4-BE49-F238E27FC236}">
                <a16:creationId xmlns:a16="http://schemas.microsoft.com/office/drawing/2014/main" id="{9805C880-2653-4B2D-95C5-D78D7A520060}"/>
              </a:ext>
            </a:extLst>
          </p:cNvPr>
          <p:cNvPicPr>
            <a:picLocks noChangeAspect="1"/>
          </p:cNvPicPr>
          <p:nvPr/>
        </p:nvPicPr>
        <p:blipFill>
          <a:blip r:embed="rId3"/>
          <a:stretch>
            <a:fillRect/>
          </a:stretch>
        </p:blipFill>
        <p:spPr>
          <a:xfrm>
            <a:off x="6940676" y="3201315"/>
            <a:ext cx="3117724" cy="2132075"/>
          </a:xfrm>
          <a:prstGeom prst="rect">
            <a:avLst/>
          </a:prstGeom>
        </p:spPr>
      </p:pic>
    </p:spTree>
    <p:extLst>
      <p:ext uri="{BB962C8B-B14F-4D97-AF65-F5344CB8AC3E}">
        <p14:creationId xmlns:p14="http://schemas.microsoft.com/office/powerpoint/2010/main" val="1787456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3718" y="147214"/>
            <a:ext cx="6719019" cy="916231"/>
          </a:xfrm>
        </p:spPr>
        <p:txBody>
          <a:bodyPr>
            <a:normAutofit/>
          </a:bodyPr>
          <a:lstStyle/>
          <a:p>
            <a:r>
              <a:rPr lang="en-US" dirty="0">
                <a:solidFill>
                  <a:srgbClr val="FF015C"/>
                </a:solidFill>
              </a:rPr>
              <a:t>The ABC Model</a:t>
            </a:r>
          </a:p>
        </p:txBody>
      </p:sp>
      <p:sp>
        <p:nvSpPr>
          <p:cNvPr id="5" name="Content Placeholder 4"/>
          <p:cNvSpPr>
            <a:spLocks noGrp="1"/>
          </p:cNvSpPr>
          <p:nvPr>
            <p:ph idx="1"/>
          </p:nvPr>
        </p:nvSpPr>
        <p:spPr>
          <a:xfrm>
            <a:off x="383718" y="1063445"/>
            <a:ext cx="6172532" cy="4123035"/>
          </a:xfrm>
        </p:spPr>
        <p:txBody>
          <a:bodyPr>
            <a:normAutofit/>
          </a:bodyPr>
          <a:lstStyle/>
          <a:p>
            <a:r>
              <a:rPr lang="en-US" dirty="0"/>
              <a:t>Activating event situation occurs</a:t>
            </a:r>
          </a:p>
          <a:p>
            <a:r>
              <a:rPr lang="en-US" dirty="0"/>
              <a:t>Negative automatic thoughts emerge</a:t>
            </a:r>
          </a:p>
          <a:p>
            <a:r>
              <a:rPr lang="en-US" dirty="0"/>
              <a:t>Thoughts influence behavior and actions (</a:t>
            </a:r>
            <a:r>
              <a:rPr lang="en-US" dirty="0" err="1"/>
              <a:t>Tiba</a:t>
            </a:r>
            <a:r>
              <a:rPr lang="en-US" dirty="0"/>
              <a:t>, 2024)</a:t>
            </a:r>
          </a:p>
          <a:p>
            <a:r>
              <a:rPr lang="en-US" dirty="0"/>
              <a:t>For example:</a:t>
            </a:r>
          </a:p>
          <a:p>
            <a:pPr marL="0" indent="0" algn="ctr">
              <a:buNone/>
            </a:pPr>
            <a:r>
              <a:rPr lang="en-US" i="1" dirty="0"/>
              <a:t>“I had a bad day, I have to reward myself with a drink.”</a:t>
            </a:r>
          </a:p>
          <a:p>
            <a:pPr marL="0" indent="0" algn="ctr">
              <a:buNone/>
            </a:pPr>
            <a:r>
              <a:rPr lang="en-US" i="1" dirty="0"/>
              <a:t>“I’m stressed, I need a drink.”</a:t>
            </a:r>
            <a:endParaRPr lang="en-US" dirty="0"/>
          </a:p>
        </p:txBody>
      </p:sp>
      <p:pic>
        <p:nvPicPr>
          <p:cNvPr id="6" name="Picture 5">
            <a:extLst>
              <a:ext uri="{FF2B5EF4-FFF2-40B4-BE49-F238E27FC236}">
                <a16:creationId xmlns:a16="http://schemas.microsoft.com/office/drawing/2014/main" id="{927419EC-DC5B-4348-AE8C-4B2EDBFE0D39}"/>
              </a:ext>
            </a:extLst>
          </p:cNvPr>
          <p:cNvPicPr>
            <a:picLocks noChangeAspect="1"/>
          </p:cNvPicPr>
          <p:nvPr/>
        </p:nvPicPr>
        <p:blipFill>
          <a:blip r:embed="rId3"/>
          <a:stretch>
            <a:fillRect/>
          </a:stretch>
        </p:blipFill>
        <p:spPr>
          <a:xfrm>
            <a:off x="6556250" y="2132380"/>
            <a:ext cx="3502150" cy="3354020"/>
          </a:xfrm>
          <a:prstGeom prst="rect">
            <a:avLst/>
          </a:prstGeom>
        </p:spPr>
      </p:pic>
    </p:spTree>
    <p:extLst>
      <p:ext uri="{BB962C8B-B14F-4D97-AF65-F5344CB8AC3E}">
        <p14:creationId xmlns:p14="http://schemas.microsoft.com/office/powerpoint/2010/main" val="932584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3718" y="147214"/>
            <a:ext cx="6719019" cy="916231"/>
          </a:xfrm>
        </p:spPr>
        <p:txBody>
          <a:bodyPr>
            <a:normAutofit/>
          </a:bodyPr>
          <a:lstStyle/>
          <a:p>
            <a:r>
              <a:rPr lang="en-US" dirty="0">
                <a:solidFill>
                  <a:srgbClr val="FF015C"/>
                </a:solidFill>
              </a:rPr>
              <a:t>Steps and Expectations </a:t>
            </a:r>
          </a:p>
        </p:txBody>
      </p:sp>
      <p:sp>
        <p:nvSpPr>
          <p:cNvPr id="5" name="Content Placeholder 4"/>
          <p:cNvSpPr>
            <a:spLocks noGrp="1"/>
          </p:cNvSpPr>
          <p:nvPr>
            <p:ph idx="1"/>
          </p:nvPr>
        </p:nvSpPr>
        <p:spPr>
          <a:xfrm>
            <a:off x="383718" y="1063445"/>
            <a:ext cx="6172532" cy="4123035"/>
          </a:xfrm>
        </p:spPr>
        <p:txBody>
          <a:bodyPr>
            <a:normAutofit lnSpcReduction="10000"/>
          </a:bodyPr>
          <a:lstStyle/>
          <a:p>
            <a:r>
              <a:rPr lang="en-US" dirty="0"/>
              <a:t>Identify NATs</a:t>
            </a:r>
          </a:p>
          <a:p>
            <a:r>
              <a:rPr lang="en-US" dirty="0"/>
              <a:t>Link to behaviors and symptoms</a:t>
            </a:r>
          </a:p>
          <a:p>
            <a:r>
              <a:rPr lang="en-US" dirty="0"/>
              <a:t>SMART goal setting</a:t>
            </a:r>
          </a:p>
          <a:p>
            <a:r>
              <a:rPr lang="en-US" dirty="0"/>
              <a:t>Motivational strategies</a:t>
            </a:r>
          </a:p>
          <a:p>
            <a:r>
              <a:rPr lang="en-US" dirty="0"/>
              <a:t>Cognitive restructuring (</a:t>
            </a:r>
            <a:r>
              <a:rPr lang="en-US" dirty="0" err="1"/>
              <a:t>Ciharova</a:t>
            </a:r>
            <a:r>
              <a:rPr lang="en-US" dirty="0"/>
              <a:t> et al., 2021)</a:t>
            </a:r>
          </a:p>
          <a:p>
            <a:pPr lvl="1"/>
            <a:r>
              <a:rPr lang="en-US" dirty="0"/>
              <a:t>Replace NATs with healthier thoughts</a:t>
            </a:r>
          </a:p>
          <a:p>
            <a:pPr lvl="1"/>
            <a:r>
              <a:rPr lang="en-US" dirty="0"/>
              <a:t>Focus on goals</a:t>
            </a:r>
          </a:p>
        </p:txBody>
      </p:sp>
      <p:pic>
        <p:nvPicPr>
          <p:cNvPr id="7" name="Picture 6">
            <a:extLst>
              <a:ext uri="{FF2B5EF4-FFF2-40B4-BE49-F238E27FC236}">
                <a16:creationId xmlns:a16="http://schemas.microsoft.com/office/drawing/2014/main" id="{E45F561F-BAC0-49AE-995F-789513FD7F21}"/>
              </a:ext>
            </a:extLst>
          </p:cNvPr>
          <p:cNvPicPr>
            <a:picLocks noChangeAspect="1"/>
          </p:cNvPicPr>
          <p:nvPr/>
        </p:nvPicPr>
        <p:blipFill>
          <a:blip r:embed="rId3"/>
          <a:stretch>
            <a:fillRect/>
          </a:stretch>
        </p:blipFill>
        <p:spPr>
          <a:xfrm>
            <a:off x="6940676" y="3201315"/>
            <a:ext cx="3117724" cy="2132075"/>
          </a:xfrm>
          <a:prstGeom prst="rect">
            <a:avLst/>
          </a:prstGeom>
        </p:spPr>
      </p:pic>
    </p:spTree>
    <p:extLst>
      <p:ext uri="{BB962C8B-B14F-4D97-AF65-F5344CB8AC3E}">
        <p14:creationId xmlns:p14="http://schemas.microsoft.com/office/powerpoint/2010/main" val="3987888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3718" y="147214"/>
            <a:ext cx="6719019" cy="916231"/>
          </a:xfrm>
        </p:spPr>
        <p:txBody>
          <a:bodyPr>
            <a:normAutofit/>
          </a:bodyPr>
          <a:lstStyle/>
          <a:p>
            <a:r>
              <a:rPr lang="en-US" dirty="0">
                <a:solidFill>
                  <a:srgbClr val="FF015C"/>
                </a:solidFill>
              </a:rPr>
              <a:t>Evaluation of Progress</a:t>
            </a:r>
          </a:p>
        </p:txBody>
      </p:sp>
      <p:sp>
        <p:nvSpPr>
          <p:cNvPr id="5" name="Content Placeholder 4"/>
          <p:cNvSpPr>
            <a:spLocks noGrp="1"/>
          </p:cNvSpPr>
          <p:nvPr>
            <p:ph idx="1"/>
          </p:nvPr>
        </p:nvSpPr>
        <p:spPr>
          <a:xfrm>
            <a:off x="383718" y="1063445"/>
            <a:ext cx="6172532" cy="4123035"/>
          </a:xfrm>
        </p:spPr>
        <p:txBody>
          <a:bodyPr>
            <a:normAutofit/>
          </a:bodyPr>
          <a:lstStyle/>
          <a:p>
            <a:r>
              <a:rPr lang="en-US" dirty="0"/>
              <a:t>Document thoughts in a journal</a:t>
            </a:r>
          </a:p>
          <a:p>
            <a:r>
              <a:rPr lang="en-US" dirty="0"/>
              <a:t>Write down daily activities</a:t>
            </a:r>
          </a:p>
          <a:p>
            <a:r>
              <a:rPr lang="en-US" dirty="0"/>
              <a:t>Open discussion of thoughts and feelings</a:t>
            </a:r>
          </a:p>
          <a:p>
            <a:r>
              <a:rPr lang="en-US" dirty="0"/>
              <a:t>Attend all sessions</a:t>
            </a:r>
          </a:p>
          <a:p>
            <a:r>
              <a:rPr lang="en-US" dirty="0"/>
              <a:t>Adjust goals based on progress</a:t>
            </a:r>
          </a:p>
        </p:txBody>
      </p:sp>
      <p:pic>
        <p:nvPicPr>
          <p:cNvPr id="7" name="Picture 6">
            <a:extLst>
              <a:ext uri="{FF2B5EF4-FFF2-40B4-BE49-F238E27FC236}">
                <a16:creationId xmlns:a16="http://schemas.microsoft.com/office/drawing/2014/main" id="{D6EB56C1-BD50-490F-88F0-B2EB38AC5B7A}"/>
              </a:ext>
            </a:extLst>
          </p:cNvPr>
          <p:cNvPicPr>
            <a:picLocks noChangeAspect="1"/>
          </p:cNvPicPr>
          <p:nvPr/>
        </p:nvPicPr>
        <p:blipFill>
          <a:blip r:embed="rId3"/>
          <a:stretch>
            <a:fillRect/>
          </a:stretch>
        </p:blipFill>
        <p:spPr>
          <a:xfrm>
            <a:off x="6940676" y="3201315"/>
            <a:ext cx="3117724" cy="2132075"/>
          </a:xfrm>
          <a:prstGeom prst="rect">
            <a:avLst/>
          </a:prstGeom>
        </p:spPr>
      </p:pic>
    </p:spTree>
    <p:extLst>
      <p:ext uri="{BB962C8B-B14F-4D97-AF65-F5344CB8AC3E}">
        <p14:creationId xmlns:p14="http://schemas.microsoft.com/office/powerpoint/2010/main" val="4230110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3718" y="910740"/>
            <a:ext cx="5103597" cy="4123035"/>
          </a:xfrm>
        </p:spPr>
        <p:txBody>
          <a:bodyPr>
            <a:normAutofit/>
          </a:bodyPr>
          <a:lstStyle/>
          <a:p>
            <a:pPr algn="ctr"/>
            <a:r>
              <a:rPr lang="en-US" sz="4800" dirty="0">
                <a:solidFill>
                  <a:srgbClr val="FF015C"/>
                </a:solidFill>
              </a:rPr>
              <a:t>Questions?</a:t>
            </a:r>
            <a:br>
              <a:rPr lang="en-US" sz="4800" dirty="0">
                <a:solidFill>
                  <a:srgbClr val="FF015C"/>
                </a:solidFill>
              </a:rPr>
            </a:br>
            <a:r>
              <a:rPr lang="en-US" sz="4800" dirty="0">
                <a:solidFill>
                  <a:srgbClr val="FF015C"/>
                </a:solidFill>
              </a:rPr>
              <a:t>Thank You</a:t>
            </a:r>
          </a:p>
        </p:txBody>
      </p:sp>
      <p:pic>
        <p:nvPicPr>
          <p:cNvPr id="5" name="Picture 4">
            <a:extLst>
              <a:ext uri="{FF2B5EF4-FFF2-40B4-BE49-F238E27FC236}">
                <a16:creationId xmlns:a16="http://schemas.microsoft.com/office/drawing/2014/main" id="{AB3D8198-56AC-4E29-948A-5F72B9CD7F1B}"/>
              </a:ext>
            </a:extLst>
          </p:cNvPr>
          <p:cNvPicPr>
            <a:picLocks noChangeAspect="1"/>
          </p:cNvPicPr>
          <p:nvPr/>
        </p:nvPicPr>
        <p:blipFill>
          <a:blip r:embed="rId3"/>
          <a:stretch>
            <a:fillRect/>
          </a:stretch>
        </p:blipFill>
        <p:spPr>
          <a:xfrm>
            <a:off x="6940676" y="3201315"/>
            <a:ext cx="3117724" cy="2132075"/>
          </a:xfrm>
          <a:prstGeom prst="rect">
            <a:avLst/>
          </a:prstGeom>
        </p:spPr>
      </p:pic>
    </p:spTree>
    <p:extLst>
      <p:ext uri="{BB962C8B-B14F-4D97-AF65-F5344CB8AC3E}">
        <p14:creationId xmlns:p14="http://schemas.microsoft.com/office/powerpoint/2010/main" val="2643314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5345" y="-5490"/>
            <a:ext cx="6252670" cy="763525"/>
          </a:xfrm>
        </p:spPr>
        <p:txBody>
          <a:bodyPr>
            <a:normAutofit/>
          </a:bodyPr>
          <a:lstStyle/>
          <a:p>
            <a:pPr algn="ctr"/>
            <a:r>
              <a:rPr lang="en-US" dirty="0">
                <a:solidFill>
                  <a:srgbClr val="FF015C"/>
                </a:solidFill>
              </a:rPr>
              <a:t>References </a:t>
            </a:r>
          </a:p>
        </p:txBody>
      </p:sp>
      <p:sp>
        <p:nvSpPr>
          <p:cNvPr id="5" name="Content Placeholder 4"/>
          <p:cNvSpPr>
            <a:spLocks noGrp="1"/>
          </p:cNvSpPr>
          <p:nvPr>
            <p:ph idx="1"/>
          </p:nvPr>
        </p:nvSpPr>
        <p:spPr>
          <a:xfrm>
            <a:off x="295344" y="758036"/>
            <a:ext cx="6871726" cy="4614844"/>
          </a:xfrm>
        </p:spPr>
        <p:txBody>
          <a:bodyPr>
            <a:normAutofit fontScale="47500" lnSpcReduction="20000"/>
          </a:bodyPr>
          <a:lstStyle/>
          <a:p>
            <a:pPr marL="457200" indent="-457200">
              <a:buNone/>
            </a:pPr>
            <a:r>
              <a:rPr lang="en-US" dirty="0"/>
              <a:t>Beck, A. T. (1970). Cognitive therapy: Nature and relation to behavior therapy. </a:t>
            </a:r>
            <a:r>
              <a:rPr lang="en-US" i="1" dirty="0"/>
              <a:t>Behavior therapy</a:t>
            </a:r>
            <a:r>
              <a:rPr lang="en-US" dirty="0"/>
              <a:t>, </a:t>
            </a:r>
            <a:r>
              <a:rPr lang="en-US" i="1" dirty="0"/>
              <a:t>1</a:t>
            </a:r>
            <a:r>
              <a:rPr lang="en-US" dirty="0"/>
              <a:t>(2), 184-200. </a:t>
            </a:r>
            <a:r>
              <a:rPr lang="en-US" u="sng" dirty="0">
                <a:hlinkClick r:id="rId2"/>
              </a:rPr>
              <a:t>https://doi.org/10.1016/S0005-7894(70)80030-2</a:t>
            </a:r>
            <a:r>
              <a:rPr lang="en-GB" dirty="0"/>
              <a:t> </a:t>
            </a:r>
          </a:p>
          <a:p>
            <a:pPr marL="457200" indent="-457200">
              <a:buNone/>
            </a:pPr>
            <a:r>
              <a:rPr lang="en-US" dirty="0"/>
              <a:t>Brown, L. K., Chernoff, M., Kennard, B. D., Emslie, G. J., </a:t>
            </a:r>
            <a:r>
              <a:rPr lang="en-US" dirty="0" err="1"/>
              <a:t>Lypen</a:t>
            </a:r>
            <a:r>
              <a:rPr lang="en-US" dirty="0"/>
              <a:t>, K., Buisson, S., Weinberg, A., </a:t>
            </a:r>
            <a:r>
              <a:rPr lang="en-US" dirty="0" err="1"/>
              <a:t>Whiteley</a:t>
            </a:r>
            <a:r>
              <a:rPr lang="en-US" dirty="0"/>
              <a:t>, L. B., </a:t>
            </a:r>
            <a:r>
              <a:rPr lang="en-US" dirty="0" err="1"/>
              <a:t>Traite</a:t>
            </a:r>
            <a:r>
              <a:rPr lang="en-US" dirty="0"/>
              <a:t>, S., </a:t>
            </a:r>
            <a:r>
              <a:rPr lang="en-US" dirty="0" err="1"/>
              <a:t>Krotje</a:t>
            </a:r>
            <a:r>
              <a:rPr lang="en-US" dirty="0"/>
              <a:t>, C., </a:t>
            </a:r>
            <a:r>
              <a:rPr lang="en-US" dirty="0" err="1"/>
              <a:t>Harriff</a:t>
            </a:r>
            <a:r>
              <a:rPr lang="en-US" dirty="0"/>
              <a:t>, L., Townley, E., Bunch, A., </a:t>
            </a:r>
            <a:r>
              <a:rPr lang="en-US" dirty="0" err="1"/>
              <a:t>Purswani</a:t>
            </a:r>
            <a:r>
              <a:rPr lang="en-US" dirty="0"/>
              <a:t>, M., Shaw, R., Spector, S. A., </a:t>
            </a:r>
            <a:r>
              <a:rPr lang="en-US" dirty="0" err="1"/>
              <a:t>Agwu</a:t>
            </a:r>
            <a:r>
              <a:rPr lang="en-US" dirty="0"/>
              <a:t>, A., Shapiro, D. E., &amp; IMPAACT 2002 team. (2021). Site-randomized controlled trial of a combined cognitive behavioral therapy and a medication management algorithm for treatment of depression among youth living with HIV in the United States. </a:t>
            </a:r>
            <a:r>
              <a:rPr lang="en-US" i="1" dirty="0"/>
              <a:t>Journal of Acquired Immune Deficiency Syndromes (1999)</a:t>
            </a:r>
            <a:r>
              <a:rPr lang="en-US" dirty="0"/>
              <a:t>, </a:t>
            </a:r>
            <a:r>
              <a:rPr lang="en-US" i="1" dirty="0"/>
              <a:t>88</a:t>
            </a:r>
            <a:r>
              <a:rPr lang="en-US" dirty="0"/>
              <a:t>(5), 497–505. </a:t>
            </a:r>
            <a:r>
              <a:rPr lang="en-US" u="sng" dirty="0">
                <a:hlinkClick r:id="rId3"/>
              </a:rPr>
              <a:t>https://doi.org/10.1097/QAI.0000000000002790</a:t>
            </a:r>
            <a:r>
              <a:rPr lang="en-GB" dirty="0"/>
              <a:t> </a:t>
            </a:r>
          </a:p>
          <a:p>
            <a:pPr marL="457200" indent="-457200">
              <a:buNone/>
            </a:pPr>
            <a:r>
              <a:rPr lang="en-GB" dirty="0" err="1"/>
              <a:t>Ciharova</a:t>
            </a:r>
            <a:r>
              <a:rPr lang="en-GB" dirty="0"/>
              <a:t>, M., Furukawa, T. A., </a:t>
            </a:r>
            <a:r>
              <a:rPr lang="en-GB" dirty="0" err="1"/>
              <a:t>Efthimiou</a:t>
            </a:r>
            <a:r>
              <a:rPr lang="en-GB" dirty="0"/>
              <a:t>, O., </a:t>
            </a:r>
            <a:r>
              <a:rPr lang="en-GB" dirty="0" err="1"/>
              <a:t>Karyotaki</a:t>
            </a:r>
            <a:r>
              <a:rPr lang="en-GB" dirty="0"/>
              <a:t>, E., Miguel, C., Noma, H., Cipriani, A., Riper, H., &amp; </a:t>
            </a:r>
            <a:r>
              <a:rPr lang="en-GB" dirty="0" err="1"/>
              <a:t>Cuijpers</a:t>
            </a:r>
            <a:r>
              <a:rPr lang="en-GB" dirty="0"/>
              <a:t>, P. (2021). Cognitive restructuring, </a:t>
            </a:r>
            <a:r>
              <a:rPr lang="en-GB" dirty="0" err="1"/>
              <a:t>behavioral</a:t>
            </a:r>
            <a:r>
              <a:rPr lang="en-GB" dirty="0"/>
              <a:t> activation and cognitive-</a:t>
            </a:r>
            <a:r>
              <a:rPr lang="en-GB" dirty="0" err="1"/>
              <a:t>behavioral</a:t>
            </a:r>
            <a:r>
              <a:rPr lang="en-GB" dirty="0"/>
              <a:t> therapy in the treatment of adult depression: A network meta-analysis. </a:t>
            </a:r>
            <a:r>
              <a:rPr lang="en-GB" i="1" dirty="0"/>
              <a:t>Journal of consulting and clinical psychology</a:t>
            </a:r>
            <a:r>
              <a:rPr lang="en-GB" dirty="0"/>
              <a:t>, </a:t>
            </a:r>
            <a:r>
              <a:rPr lang="en-GB" i="1" dirty="0"/>
              <a:t>89</a:t>
            </a:r>
            <a:r>
              <a:rPr lang="en-GB" dirty="0"/>
              <a:t>(6), 563–574. </a:t>
            </a:r>
            <a:r>
              <a:rPr lang="en-GB" u="sng" dirty="0">
                <a:hlinkClick r:id="rId4"/>
              </a:rPr>
              <a:t>https://doi.org/10.1037/ccp0000654</a:t>
            </a:r>
            <a:r>
              <a:rPr lang="en-GB" dirty="0"/>
              <a:t> </a:t>
            </a:r>
          </a:p>
          <a:p>
            <a:pPr marL="457200" indent="-457200">
              <a:buNone/>
            </a:pPr>
            <a:r>
              <a:rPr lang="en-US" dirty="0"/>
              <a:t>Crum J. (2021). Understanding mental health and cognitive restructuring with ecological neuroscience. </a:t>
            </a:r>
            <a:r>
              <a:rPr lang="en-GB" i="1" dirty="0"/>
              <a:t>Frontiers in Psychiatry</a:t>
            </a:r>
            <a:r>
              <a:rPr lang="en-GB" dirty="0"/>
              <a:t>, </a:t>
            </a:r>
            <a:r>
              <a:rPr lang="en-GB" i="1" dirty="0"/>
              <a:t>12</a:t>
            </a:r>
            <a:r>
              <a:rPr lang="en-GB" dirty="0"/>
              <a:t>, 697095. </a:t>
            </a:r>
            <a:r>
              <a:rPr lang="en-GB" u="sng" dirty="0">
                <a:hlinkClick r:id="rId5"/>
              </a:rPr>
              <a:t>https://doi.org/10.3389/fpsyt.2021.697095</a:t>
            </a:r>
            <a:endParaRPr lang="en-GB" dirty="0"/>
          </a:p>
          <a:p>
            <a:pPr marL="457200" indent="-457200">
              <a:buNone/>
            </a:pPr>
            <a:r>
              <a:rPr lang="en-US" dirty="0"/>
              <a:t>Malik, K., Ibrahim, M., Bernstein, A., Venkatesh, R. K., Rai, T., </a:t>
            </a:r>
            <a:r>
              <a:rPr lang="en-US" dirty="0" err="1"/>
              <a:t>Chorpita</a:t>
            </a:r>
            <a:r>
              <a:rPr lang="en-US" dirty="0"/>
              <a:t>, B., &amp; Patel, V. (2021). Behavioral Activation as an 'active ingredient' of interventions addressing depression and anxiety among young people: a systematic review and evidence synthesis. </a:t>
            </a:r>
            <a:r>
              <a:rPr lang="en-GB" i="1" dirty="0"/>
              <a:t>BMC Psychology</a:t>
            </a:r>
            <a:r>
              <a:rPr lang="en-GB" dirty="0"/>
              <a:t>, </a:t>
            </a:r>
            <a:r>
              <a:rPr lang="en-GB" i="1" dirty="0"/>
              <a:t>9</a:t>
            </a:r>
            <a:r>
              <a:rPr lang="en-GB" dirty="0"/>
              <a:t>(1), 150. </a:t>
            </a:r>
            <a:r>
              <a:rPr lang="en-GB" u="sng" dirty="0">
                <a:hlinkClick r:id="rId6"/>
              </a:rPr>
              <a:t>https://doi.org/10.1186/s40359-021-00655-x</a:t>
            </a:r>
            <a:endParaRPr lang="en-GB" dirty="0"/>
          </a:p>
          <a:p>
            <a:pPr marL="457200" indent="-457200">
              <a:buNone/>
            </a:pPr>
            <a:r>
              <a:rPr lang="en-US" dirty="0"/>
              <a:t>McHugh, R. K., </a:t>
            </a:r>
            <a:r>
              <a:rPr lang="en-US" dirty="0" err="1"/>
              <a:t>Hearon</a:t>
            </a:r>
            <a:r>
              <a:rPr lang="en-US" dirty="0"/>
              <a:t>, B. A., &amp; Otto, M. W. (2020). Cognitive behavioral therapy for substance use disorders. </a:t>
            </a:r>
            <a:r>
              <a:rPr lang="en-US" i="1" dirty="0"/>
              <a:t>The Psychiatric clinics of North America</a:t>
            </a:r>
            <a:r>
              <a:rPr lang="en-US" dirty="0"/>
              <a:t>, </a:t>
            </a:r>
            <a:r>
              <a:rPr lang="en-US" i="1" dirty="0"/>
              <a:t>33</a:t>
            </a:r>
            <a:r>
              <a:rPr lang="en-US" dirty="0"/>
              <a:t>(3), 511–525. </a:t>
            </a:r>
            <a:r>
              <a:rPr lang="en-US" u="sng" dirty="0">
                <a:hlinkClick r:id="rId7"/>
              </a:rPr>
              <a:t>https://doi.org/10.1016/j.psc.2020.04.012</a:t>
            </a:r>
            <a:r>
              <a:rPr lang="en-US" dirty="0"/>
              <a:t> </a:t>
            </a:r>
            <a:endParaRPr lang="en-GB" dirty="0"/>
          </a:p>
          <a:p>
            <a:pPr marL="457200" indent="-457200">
              <a:buNone/>
            </a:pPr>
            <a:r>
              <a:rPr lang="en-US" dirty="0" err="1"/>
              <a:t>Tiba</a:t>
            </a:r>
            <a:r>
              <a:rPr lang="en-US" dirty="0"/>
              <a:t> A. I. (2024). The grounded cognition foundation of the first cognitive model in cognitive behavior therapy: implications for practice. </a:t>
            </a:r>
            <a:r>
              <a:rPr lang="en-US" i="1" dirty="0"/>
              <a:t>Frontiers in psychology</a:t>
            </a:r>
            <a:r>
              <a:rPr lang="en-US" dirty="0"/>
              <a:t>, </a:t>
            </a:r>
            <a:r>
              <a:rPr lang="en-US" i="1" dirty="0"/>
              <a:t>15</a:t>
            </a:r>
            <a:r>
              <a:rPr lang="en-US" dirty="0"/>
              <a:t>, 1364458. </a:t>
            </a:r>
            <a:r>
              <a:rPr lang="en-US" u="sng" dirty="0">
                <a:hlinkClick r:id="rId8"/>
              </a:rPr>
              <a:t>https://doi.org/10.3389/fpsyg.2024.1364458</a:t>
            </a:r>
            <a:r>
              <a:rPr lang="en-GB" dirty="0"/>
              <a:t> </a:t>
            </a:r>
          </a:p>
        </p:txBody>
      </p:sp>
    </p:spTree>
    <p:extLst>
      <p:ext uri="{BB962C8B-B14F-4D97-AF65-F5344CB8AC3E}">
        <p14:creationId xmlns:p14="http://schemas.microsoft.com/office/powerpoint/2010/main" val="3058758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2F28966-C35A-470D-8BBE-963E63C6BDEE}"/>
              </a:ext>
            </a:extLst>
          </p:cNvPr>
          <p:cNvPicPr>
            <a:picLocks noChangeAspect="1"/>
          </p:cNvPicPr>
          <p:nvPr/>
        </p:nvPicPr>
        <p:blipFill>
          <a:blip r:embed="rId3"/>
          <a:stretch>
            <a:fillRect/>
          </a:stretch>
        </p:blipFill>
        <p:spPr>
          <a:xfrm>
            <a:off x="7319775" y="3322455"/>
            <a:ext cx="2738625" cy="2169435"/>
          </a:xfrm>
          <a:prstGeom prst="rect">
            <a:avLst/>
          </a:prstGeom>
        </p:spPr>
      </p:pic>
      <p:sp>
        <p:nvSpPr>
          <p:cNvPr id="4" name="Title 3"/>
          <p:cNvSpPr>
            <a:spLocks noGrp="1"/>
          </p:cNvSpPr>
          <p:nvPr>
            <p:ph type="title"/>
          </p:nvPr>
        </p:nvSpPr>
        <p:spPr>
          <a:xfrm>
            <a:off x="295345" y="2285085"/>
            <a:ext cx="6719019" cy="1068936"/>
          </a:xfrm>
        </p:spPr>
        <p:txBody>
          <a:bodyPr>
            <a:normAutofit/>
          </a:bodyPr>
          <a:lstStyle/>
          <a:p>
            <a:pPr algn="ctr"/>
            <a:r>
              <a:rPr lang="en-US" sz="5000" b="1" dirty="0">
                <a:solidFill>
                  <a:schemeClr val="tx1"/>
                </a:solidFill>
              </a:rPr>
              <a:t>NURSES’ EDUCATION</a:t>
            </a:r>
          </a:p>
        </p:txBody>
      </p:sp>
    </p:spTree>
    <p:extLst>
      <p:ext uri="{BB962C8B-B14F-4D97-AF65-F5344CB8AC3E}">
        <p14:creationId xmlns:p14="http://schemas.microsoft.com/office/powerpoint/2010/main" val="1101633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3718" y="147214"/>
            <a:ext cx="6719019" cy="916231"/>
          </a:xfrm>
        </p:spPr>
        <p:txBody>
          <a:bodyPr>
            <a:normAutofit/>
          </a:bodyPr>
          <a:lstStyle/>
          <a:p>
            <a:r>
              <a:rPr lang="en-US" dirty="0">
                <a:solidFill>
                  <a:srgbClr val="FF015C"/>
                </a:solidFill>
              </a:rPr>
              <a:t>Introduction</a:t>
            </a:r>
          </a:p>
        </p:txBody>
      </p:sp>
      <p:sp>
        <p:nvSpPr>
          <p:cNvPr id="5" name="Content Placeholder 4"/>
          <p:cNvSpPr>
            <a:spLocks noGrp="1"/>
          </p:cNvSpPr>
          <p:nvPr>
            <p:ph idx="1"/>
          </p:nvPr>
        </p:nvSpPr>
        <p:spPr>
          <a:xfrm>
            <a:off x="383718" y="1063445"/>
            <a:ext cx="6172532" cy="4123035"/>
          </a:xfrm>
        </p:spPr>
        <p:txBody>
          <a:bodyPr>
            <a:normAutofit lnSpcReduction="10000"/>
          </a:bodyPr>
          <a:lstStyle/>
          <a:p>
            <a:pPr>
              <a:lnSpc>
                <a:spcPct val="120000"/>
              </a:lnSpc>
              <a:spcBef>
                <a:spcPts val="0"/>
              </a:spcBef>
              <a:spcAft>
                <a:spcPts val="600"/>
              </a:spcAft>
            </a:pPr>
            <a:r>
              <a:rPr lang="en-US" sz="2600" dirty="0"/>
              <a:t>Aim: Enhance CBT knowledge and skills</a:t>
            </a:r>
          </a:p>
          <a:p>
            <a:pPr>
              <a:lnSpc>
                <a:spcPct val="120000"/>
              </a:lnSpc>
              <a:spcBef>
                <a:spcPts val="0"/>
              </a:spcBef>
              <a:spcAft>
                <a:spcPts val="600"/>
              </a:spcAft>
            </a:pPr>
            <a:r>
              <a:rPr lang="en-US" sz="2600" dirty="0"/>
              <a:t>Target population: Nursing staff and patients</a:t>
            </a:r>
          </a:p>
          <a:p>
            <a:pPr>
              <a:lnSpc>
                <a:spcPct val="120000"/>
              </a:lnSpc>
              <a:spcBef>
                <a:spcPts val="0"/>
              </a:spcBef>
              <a:spcAft>
                <a:spcPts val="600"/>
              </a:spcAft>
            </a:pPr>
            <a:r>
              <a:rPr lang="en-US" sz="2600" dirty="0"/>
              <a:t>Learner outcomes:</a:t>
            </a:r>
          </a:p>
          <a:p>
            <a:pPr lvl="1">
              <a:lnSpc>
                <a:spcPct val="120000"/>
              </a:lnSpc>
              <a:spcBef>
                <a:spcPts val="0"/>
              </a:spcBef>
              <a:spcAft>
                <a:spcPts val="600"/>
              </a:spcAft>
            </a:pPr>
            <a:r>
              <a:rPr lang="en-US" sz="2600" dirty="0"/>
              <a:t>Understand core CBT principles</a:t>
            </a:r>
          </a:p>
          <a:p>
            <a:pPr lvl="1">
              <a:lnSpc>
                <a:spcPct val="120000"/>
              </a:lnSpc>
              <a:spcBef>
                <a:spcPts val="0"/>
              </a:spcBef>
              <a:spcAft>
                <a:spcPts val="600"/>
              </a:spcAft>
            </a:pPr>
            <a:r>
              <a:rPr lang="en-US" sz="2600" dirty="0"/>
              <a:t>Understand application of CBT in practice</a:t>
            </a:r>
          </a:p>
          <a:p>
            <a:pPr lvl="1">
              <a:lnSpc>
                <a:spcPct val="120000"/>
              </a:lnSpc>
              <a:spcBef>
                <a:spcPts val="0"/>
              </a:spcBef>
              <a:spcAft>
                <a:spcPts val="600"/>
              </a:spcAft>
            </a:pPr>
            <a:r>
              <a:rPr lang="en-US" sz="2600" dirty="0"/>
              <a:t>Understand use of the AUDIT tool</a:t>
            </a:r>
          </a:p>
          <a:p>
            <a:endParaRPr lang="en-US" dirty="0"/>
          </a:p>
        </p:txBody>
      </p:sp>
      <p:pic>
        <p:nvPicPr>
          <p:cNvPr id="7" name="Picture 6">
            <a:extLst>
              <a:ext uri="{FF2B5EF4-FFF2-40B4-BE49-F238E27FC236}">
                <a16:creationId xmlns:a16="http://schemas.microsoft.com/office/drawing/2014/main" id="{6D37712C-4154-436D-BB4E-65D64D655733}"/>
              </a:ext>
            </a:extLst>
          </p:cNvPr>
          <p:cNvPicPr>
            <a:picLocks noChangeAspect="1"/>
          </p:cNvPicPr>
          <p:nvPr/>
        </p:nvPicPr>
        <p:blipFill>
          <a:blip r:embed="rId3"/>
          <a:stretch>
            <a:fillRect/>
          </a:stretch>
        </p:blipFill>
        <p:spPr>
          <a:xfrm>
            <a:off x="6940676" y="3201315"/>
            <a:ext cx="3117724" cy="2132075"/>
          </a:xfrm>
          <a:prstGeom prst="rect">
            <a:avLst/>
          </a:prstGeom>
        </p:spPr>
      </p:pic>
    </p:spTree>
    <p:extLst>
      <p:ext uri="{BB962C8B-B14F-4D97-AF65-F5344CB8AC3E}">
        <p14:creationId xmlns:p14="http://schemas.microsoft.com/office/powerpoint/2010/main" val="1128340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5345" y="147215"/>
            <a:ext cx="6558080" cy="763525"/>
          </a:xfrm>
        </p:spPr>
        <p:txBody>
          <a:bodyPr>
            <a:normAutofit/>
          </a:bodyPr>
          <a:lstStyle/>
          <a:p>
            <a:r>
              <a:rPr lang="en-US" dirty="0">
                <a:solidFill>
                  <a:srgbClr val="FF015C"/>
                </a:solidFill>
              </a:rPr>
              <a:t>Evidence-Based Intervention</a:t>
            </a:r>
          </a:p>
        </p:txBody>
      </p:sp>
      <p:sp>
        <p:nvSpPr>
          <p:cNvPr id="5" name="Content Placeholder 4"/>
          <p:cNvSpPr>
            <a:spLocks noGrp="1"/>
          </p:cNvSpPr>
          <p:nvPr>
            <p:ph idx="1"/>
          </p:nvPr>
        </p:nvSpPr>
        <p:spPr>
          <a:xfrm>
            <a:off x="295345" y="910740"/>
            <a:ext cx="6719020" cy="4123035"/>
          </a:xfrm>
        </p:spPr>
        <p:txBody>
          <a:bodyPr>
            <a:noAutofit/>
          </a:bodyPr>
          <a:lstStyle/>
          <a:p>
            <a:pPr>
              <a:lnSpc>
                <a:spcPct val="120000"/>
              </a:lnSpc>
              <a:spcBef>
                <a:spcPts val="0"/>
              </a:spcBef>
              <a:spcAft>
                <a:spcPts val="600"/>
              </a:spcAft>
            </a:pPr>
            <a:r>
              <a:rPr lang="en-US" sz="2400" dirty="0"/>
              <a:t>Cognitive Behavioral Therapy (CBT)</a:t>
            </a:r>
          </a:p>
          <a:p>
            <a:pPr>
              <a:lnSpc>
                <a:spcPct val="120000"/>
              </a:lnSpc>
              <a:spcBef>
                <a:spcPts val="0"/>
              </a:spcBef>
              <a:spcAft>
                <a:spcPts val="600"/>
              </a:spcAft>
            </a:pPr>
            <a:r>
              <a:rPr lang="en-US" sz="2400" dirty="0"/>
              <a:t>First-line psychotherapy (Brown et al., 2021)</a:t>
            </a:r>
          </a:p>
          <a:p>
            <a:pPr lvl="1">
              <a:lnSpc>
                <a:spcPct val="120000"/>
              </a:lnSpc>
              <a:spcBef>
                <a:spcPts val="0"/>
              </a:spcBef>
              <a:spcAft>
                <a:spcPts val="600"/>
              </a:spcAft>
            </a:pPr>
            <a:r>
              <a:rPr lang="en-US" sz="2400" dirty="0"/>
              <a:t>Motivational strategies</a:t>
            </a:r>
          </a:p>
          <a:p>
            <a:pPr lvl="2">
              <a:lnSpc>
                <a:spcPct val="120000"/>
              </a:lnSpc>
              <a:spcBef>
                <a:spcPts val="0"/>
              </a:spcBef>
              <a:spcAft>
                <a:spcPts val="600"/>
              </a:spcAft>
            </a:pPr>
            <a:r>
              <a:rPr lang="en-US" dirty="0"/>
              <a:t>Motivate engagement in meaningful activities (Malik et al., 2021) </a:t>
            </a:r>
            <a:endParaRPr lang="en-US" sz="2400" dirty="0"/>
          </a:p>
          <a:p>
            <a:pPr lvl="1">
              <a:lnSpc>
                <a:spcPct val="120000"/>
              </a:lnSpc>
              <a:spcBef>
                <a:spcPts val="0"/>
              </a:spcBef>
              <a:spcAft>
                <a:spcPts val="600"/>
              </a:spcAft>
            </a:pPr>
            <a:r>
              <a:rPr lang="en-US" sz="2400" dirty="0"/>
              <a:t>Cognitive restructuring</a:t>
            </a:r>
          </a:p>
          <a:p>
            <a:pPr lvl="2">
              <a:lnSpc>
                <a:spcPct val="120000"/>
              </a:lnSpc>
              <a:spcBef>
                <a:spcPts val="0"/>
              </a:spcBef>
              <a:spcAft>
                <a:spcPts val="600"/>
              </a:spcAft>
            </a:pPr>
            <a:r>
              <a:rPr lang="en-US" dirty="0"/>
              <a:t>Supplant of dysfunctional cognitions (Crum, 2021) </a:t>
            </a:r>
          </a:p>
        </p:txBody>
      </p:sp>
      <p:pic>
        <p:nvPicPr>
          <p:cNvPr id="7" name="Picture 6">
            <a:extLst>
              <a:ext uri="{FF2B5EF4-FFF2-40B4-BE49-F238E27FC236}">
                <a16:creationId xmlns:a16="http://schemas.microsoft.com/office/drawing/2014/main" id="{19BD1BF3-7794-4F37-9E0B-A48DFF2202C3}"/>
              </a:ext>
            </a:extLst>
          </p:cNvPr>
          <p:cNvPicPr>
            <a:picLocks noChangeAspect="1"/>
          </p:cNvPicPr>
          <p:nvPr/>
        </p:nvPicPr>
        <p:blipFill>
          <a:blip r:embed="rId3"/>
          <a:stretch>
            <a:fillRect/>
          </a:stretch>
        </p:blipFill>
        <p:spPr>
          <a:xfrm>
            <a:off x="6940676" y="3201315"/>
            <a:ext cx="3117724" cy="2132075"/>
          </a:xfrm>
          <a:prstGeom prst="rect">
            <a:avLst/>
          </a:prstGeom>
        </p:spPr>
      </p:pic>
    </p:spTree>
    <p:extLst>
      <p:ext uri="{BB962C8B-B14F-4D97-AF65-F5344CB8AC3E}">
        <p14:creationId xmlns:p14="http://schemas.microsoft.com/office/powerpoint/2010/main" val="4005545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050" y="147215"/>
            <a:ext cx="6252670" cy="763525"/>
          </a:xfrm>
        </p:spPr>
        <p:txBody>
          <a:bodyPr>
            <a:normAutofit/>
          </a:bodyPr>
          <a:lstStyle/>
          <a:p>
            <a:r>
              <a:rPr lang="en-US" dirty="0">
                <a:solidFill>
                  <a:srgbClr val="FF015C"/>
                </a:solidFill>
              </a:rPr>
              <a:t>Functional Analysis</a:t>
            </a:r>
          </a:p>
        </p:txBody>
      </p:sp>
      <p:sp>
        <p:nvSpPr>
          <p:cNvPr id="5" name="Content Placeholder 4"/>
          <p:cNvSpPr>
            <a:spLocks noGrp="1"/>
          </p:cNvSpPr>
          <p:nvPr>
            <p:ph idx="1"/>
          </p:nvPr>
        </p:nvSpPr>
        <p:spPr>
          <a:xfrm>
            <a:off x="448050" y="1063446"/>
            <a:ext cx="6108200" cy="4123035"/>
          </a:xfrm>
        </p:spPr>
        <p:txBody>
          <a:bodyPr>
            <a:normAutofit/>
          </a:bodyPr>
          <a:lstStyle/>
          <a:p>
            <a:pPr>
              <a:lnSpc>
                <a:spcPct val="120000"/>
              </a:lnSpc>
              <a:spcBef>
                <a:spcPts val="0"/>
              </a:spcBef>
              <a:spcAft>
                <a:spcPts val="600"/>
              </a:spcAft>
            </a:pPr>
            <a:r>
              <a:rPr lang="en-US" sz="2600" dirty="0"/>
              <a:t>Self-help goals as a roadmap</a:t>
            </a:r>
          </a:p>
          <a:p>
            <a:pPr>
              <a:lnSpc>
                <a:spcPct val="120000"/>
              </a:lnSpc>
              <a:spcBef>
                <a:spcPts val="0"/>
              </a:spcBef>
              <a:spcAft>
                <a:spcPts val="600"/>
              </a:spcAft>
            </a:pPr>
            <a:r>
              <a:rPr lang="en-US" sz="2600" dirty="0"/>
              <a:t>Identification of triggers</a:t>
            </a:r>
          </a:p>
          <a:p>
            <a:pPr>
              <a:lnSpc>
                <a:spcPct val="120000"/>
              </a:lnSpc>
              <a:spcBef>
                <a:spcPts val="0"/>
              </a:spcBef>
              <a:spcAft>
                <a:spcPts val="600"/>
              </a:spcAft>
            </a:pPr>
            <a:r>
              <a:rPr lang="en-US" sz="2600" dirty="0"/>
              <a:t>Set goals</a:t>
            </a:r>
          </a:p>
          <a:p>
            <a:pPr lvl="1">
              <a:lnSpc>
                <a:spcPct val="120000"/>
              </a:lnSpc>
              <a:spcBef>
                <a:spcPts val="0"/>
              </a:spcBef>
              <a:spcAft>
                <a:spcPts val="600"/>
              </a:spcAft>
            </a:pPr>
            <a:r>
              <a:rPr lang="en-US" sz="2600" dirty="0"/>
              <a:t>What do they hope to achieve?</a:t>
            </a:r>
          </a:p>
          <a:p>
            <a:pPr lvl="1">
              <a:lnSpc>
                <a:spcPct val="120000"/>
              </a:lnSpc>
              <a:spcBef>
                <a:spcPts val="0"/>
              </a:spcBef>
              <a:spcAft>
                <a:spcPts val="600"/>
              </a:spcAft>
            </a:pPr>
            <a:r>
              <a:rPr lang="en-US" sz="2600" dirty="0"/>
              <a:t>What will be different?</a:t>
            </a:r>
          </a:p>
          <a:p>
            <a:pPr lvl="1">
              <a:lnSpc>
                <a:spcPct val="120000"/>
              </a:lnSpc>
              <a:spcBef>
                <a:spcPts val="0"/>
              </a:spcBef>
              <a:spcAft>
                <a:spcPts val="600"/>
              </a:spcAft>
            </a:pPr>
            <a:r>
              <a:rPr lang="en-US" sz="2600" dirty="0"/>
              <a:t>How can they achieve the changes?</a:t>
            </a:r>
          </a:p>
          <a:p>
            <a:pPr>
              <a:lnSpc>
                <a:spcPct val="120000"/>
              </a:lnSpc>
              <a:spcBef>
                <a:spcPts val="0"/>
              </a:spcBef>
              <a:spcAft>
                <a:spcPts val="600"/>
              </a:spcAft>
            </a:pPr>
            <a:r>
              <a:rPr lang="en-US" dirty="0"/>
              <a:t>Frequent review of goals</a:t>
            </a:r>
          </a:p>
        </p:txBody>
      </p:sp>
      <p:pic>
        <p:nvPicPr>
          <p:cNvPr id="7" name="Picture 6">
            <a:extLst>
              <a:ext uri="{FF2B5EF4-FFF2-40B4-BE49-F238E27FC236}">
                <a16:creationId xmlns:a16="http://schemas.microsoft.com/office/drawing/2014/main" id="{54D7AD81-2EAE-42F9-AF8A-B5E77D768161}"/>
              </a:ext>
            </a:extLst>
          </p:cNvPr>
          <p:cNvPicPr>
            <a:picLocks noChangeAspect="1"/>
          </p:cNvPicPr>
          <p:nvPr/>
        </p:nvPicPr>
        <p:blipFill>
          <a:blip r:embed="rId3"/>
          <a:stretch>
            <a:fillRect/>
          </a:stretch>
        </p:blipFill>
        <p:spPr>
          <a:xfrm>
            <a:off x="6940676" y="3201315"/>
            <a:ext cx="3117724" cy="2132075"/>
          </a:xfrm>
          <a:prstGeom prst="rect">
            <a:avLst/>
          </a:prstGeom>
        </p:spPr>
      </p:pic>
    </p:spTree>
    <p:extLst>
      <p:ext uri="{BB962C8B-B14F-4D97-AF65-F5344CB8AC3E}">
        <p14:creationId xmlns:p14="http://schemas.microsoft.com/office/powerpoint/2010/main" val="4262470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5345" y="147215"/>
            <a:ext cx="6558080" cy="763525"/>
          </a:xfrm>
        </p:spPr>
        <p:txBody>
          <a:bodyPr>
            <a:normAutofit/>
          </a:bodyPr>
          <a:lstStyle/>
          <a:p>
            <a:r>
              <a:rPr lang="en-US" dirty="0">
                <a:solidFill>
                  <a:srgbClr val="FF015C"/>
                </a:solidFill>
              </a:rPr>
              <a:t>The ABC Model</a:t>
            </a:r>
          </a:p>
        </p:txBody>
      </p:sp>
      <p:sp>
        <p:nvSpPr>
          <p:cNvPr id="5" name="Content Placeholder 4"/>
          <p:cNvSpPr>
            <a:spLocks noGrp="1"/>
          </p:cNvSpPr>
          <p:nvPr>
            <p:ph idx="1"/>
          </p:nvPr>
        </p:nvSpPr>
        <p:spPr>
          <a:xfrm>
            <a:off x="303581" y="1063446"/>
            <a:ext cx="6099964" cy="4123035"/>
          </a:xfrm>
        </p:spPr>
        <p:txBody>
          <a:bodyPr>
            <a:normAutofit/>
          </a:bodyPr>
          <a:lstStyle/>
          <a:p>
            <a:pPr>
              <a:lnSpc>
                <a:spcPct val="120000"/>
              </a:lnSpc>
              <a:spcBef>
                <a:spcPts val="0"/>
              </a:spcBef>
              <a:spcAft>
                <a:spcPts val="600"/>
              </a:spcAft>
            </a:pPr>
            <a:r>
              <a:rPr lang="en-US" sz="2400" dirty="0"/>
              <a:t>Interpretation of stimuli that trigger cravings or alcohol use</a:t>
            </a:r>
          </a:p>
          <a:p>
            <a:pPr>
              <a:lnSpc>
                <a:spcPct val="120000"/>
              </a:lnSpc>
              <a:spcBef>
                <a:spcPts val="0"/>
              </a:spcBef>
              <a:spcAft>
                <a:spcPts val="600"/>
              </a:spcAft>
            </a:pPr>
            <a:r>
              <a:rPr lang="en-US" sz="2400" dirty="0"/>
              <a:t>Analyzing situations that lead to NATs</a:t>
            </a:r>
          </a:p>
          <a:p>
            <a:pPr>
              <a:lnSpc>
                <a:spcPct val="120000"/>
              </a:lnSpc>
              <a:spcBef>
                <a:spcPts val="0"/>
              </a:spcBef>
              <a:spcAft>
                <a:spcPts val="600"/>
              </a:spcAft>
            </a:pPr>
            <a:r>
              <a:rPr lang="en-US" sz="2400" dirty="0"/>
              <a:t>Linking NATs with behaviors, and physical symptoms</a:t>
            </a:r>
          </a:p>
          <a:p>
            <a:pPr lvl="1">
              <a:lnSpc>
                <a:spcPct val="120000"/>
              </a:lnSpc>
              <a:spcBef>
                <a:spcPts val="0"/>
              </a:spcBef>
              <a:spcAft>
                <a:spcPts val="600"/>
              </a:spcAft>
            </a:pPr>
            <a:r>
              <a:rPr lang="en-US" sz="2400" dirty="0"/>
              <a:t>Focus on where, when, what, with whom?</a:t>
            </a:r>
          </a:p>
          <a:p>
            <a:pPr>
              <a:lnSpc>
                <a:spcPct val="120000"/>
              </a:lnSpc>
              <a:spcBef>
                <a:spcPts val="0"/>
              </a:spcBef>
              <a:spcAft>
                <a:spcPts val="600"/>
              </a:spcAft>
            </a:pPr>
            <a:r>
              <a:rPr lang="en-US" sz="2400" dirty="0"/>
              <a:t>Guiding patients to challenge the beliefs</a:t>
            </a:r>
          </a:p>
        </p:txBody>
      </p:sp>
      <p:pic>
        <p:nvPicPr>
          <p:cNvPr id="3" name="Picture 2">
            <a:extLst>
              <a:ext uri="{FF2B5EF4-FFF2-40B4-BE49-F238E27FC236}">
                <a16:creationId xmlns:a16="http://schemas.microsoft.com/office/drawing/2014/main" id="{F3F92AFD-3C5F-434C-AE00-C597780AC514}"/>
              </a:ext>
            </a:extLst>
          </p:cNvPr>
          <p:cNvPicPr>
            <a:picLocks noChangeAspect="1"/>
          </p:cNvPicPr>
          <p:nvPr/>
        </p:nvPicPr>
        <p:blipFill>
          <a:blip r:embed="rId3"/>
          <a:stretch>
            <a:fillRect/>
          </a:stretch>
        </p:blipFill>
        <p:spPr>
          <a:xfrm>
            <a:off x="6343623" y="2020846"/>
            <a:ext cx="3714777" cy="3465554"/>
          </a:xfrm>
          <a:prstGeom prst="rect">
            <a:avLst/>
          </a:prstGeom>
        </p:spPr>
      </p:pic>
    </p:spTree>
    <p:extLst>
      <p:ext uri="{BB962C8B-B14F-4D97-AF65-F5344CB8AC3E}">
        <p14:creationId xmlns:p14="http://schemas.microsoft.com/office/powerpoint/2010/main" val="927624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5345" y="147215"/>
            <a:ext cx="6252670" cy="763525"/>
          </a:xfrm>
        </p:spPr>
        <p:txBody>
          <a:bodyPr>
            <a:normAutofit/>
          </a:bodyPr>
          <a:lstStyle/>
          <a:p>
            <a:r>
              <a:rPr lang="en-US" dirty="0">
                <a:solidFill>
                  <a:srgbClr val="FF015C"/>
                </a:solidFill>
              </a:rPr>
              <a:t>Motivational Strategies</a:t>
            </a:r>
          </a:p>
        </p:txBody>
      </p:sp>
      <p:sp>
        <p:nvSpPr>
          <p:cNvPr id="5" name="Content Placeholder 4"/>
          <p:cNvSpPr>
            <a:spLocks noGrp="1"/>
          </p:cNvSpPr>
          <p:nvPr>
            <p:ph idx="1"/>
          </p:nvPr>
        </p:nvSpPr>
        <p:spPr>
          <a:xfrm>
            <a:off x="295345" y="1063446"/>
            <a:ext cx="5947260" cy="4123035"/>
          </a:xfrm>
        </p:spPr>
        <p:txBody>
          <a:bodyPr>
            <a:normAutofit lnSpcReduction="10000"/>
          </a:bodyPr>
          <a:lstStyle/>
          <a:p>
            <a:pPr>
              <a:lnSpc>
                <a:spcPct val="120000"/>
              </a:lnSpc>
              <a:spcBef>
                <a:spcPts val="0"/>
              </a:spcBef>
              <a:spcAft>
                <a:spcPts val="600"/>
              </a:spcAft>
            </a:pPr>
            <a:r>
              <a:rPr lang="en-US" sz="2400" dirty="0"/>
              <a:t>Assessment of alcohol use motives</a:t>
            </a:r>
          </a:p>
          <a:p>
            <a:pPr>
              <a:lnSpc>
                <a:spcPct val="120000"/>
              </a:lnSpc>
              <a:spcBef>
                <a:spcPts val="0"/>
              </a:spcBef>
              <a:spcAft>
                <a:spcPts val="600"/>
              </a:spcAft>
            </a:pPr>
            <a:r>
              <a:rPr lang="en-US" sz="2400" dirty="0"/>
              <a:t>Assess ambivalence to change</a:t>
            </a:r>
          </a:p>
          <a:p>
            <a:pPr>
              <a:lnSpc>
                <a:spcPct val="120000"/>
              </a:lnSpc>
              <a:spcBef>
                <a:spcPts val="0"/>
              </a:spcBef>
              <a:spcAft>
                <a:spcPts val="600"/>
              </a:spcAft>
            </a:pPr>
            <a:r>
              <a:rPr lang="en-US" sz="2400" dirty="0"/>
              <a:t>Target cognitive distortions</a:t>
            </a:r>
          </a:p>
          <a:p>
            <a:pPr lvl="1">
              <a:lnSpc>
                <a:spcPct val="120000"/>
              </a:lnSpc>
              <a:spcBef>
                <a:spcPts val="0"/>
              </a:spcBef>
              <a:spcAft>
                <a:spcPts val="600"/>
              </a:spcAft>
            </a:pPr>
            <a:r>
              <a:rPr lang="en-US" sz="2400" dirty="0"/>
              <a:t>For example, rationalizing use (McHugh et al., 2020) </a:t>
            </a:r>
          </a:p>
          <a:p>
            <a:pPr>
              <a:lnSpc>
                <a:spcPct val="120000"/>
              </a:lnSpc>
              <a:spcBef>
                <a:spcPts val="0"/>
              </a:spcBef>
              <a:spcAft>
                <a:spcPts val="600"/>
              </a:spcAft>
            </a:pPr>
            <a:r>
              <a:rPr lang="en-US" sz="2400" dirty="0"/>
              <a:t>Elicit accurate information about rationalized thoughts</a:t>
            </a:r>
          </a:p>
          <a:p>
            <a:pPr>
              <a:lnSpc>
                <a:spcPct val="120000"/>
              </a:lnSpc>
              <a:spcBef>
                <a:spcPts val="0"/>
              </a:spcBef>
              <a:spcAft>
                <a:spcPts val="600"/>
              </a:spcAft>
            </a:pPr>
            <a:r>
              <a:rPr lang="en-US" sz="2400" dirty="0"/>
              <a:t>Identify alternative appraisals and provide psychoeducation </a:t>
            </a:r>
          </a:p>
        </p:txBody>
      </p:sp>
      <p:pic>
        <p:nvPicPr>
          <p:cNvPr id="3" name="Picture 2">
            <a:extLst>
              <a:ext uri="{FF2B5EF4-FFF2-40B4-BE49-F238E27FC236}">
                <a16:creationId xmlns:a16="http://schemas.microsoft.com/office/drawing/2014/main" id="{BE05DCAD-A0E7-4948-B158-44D52474922F}"/>
              </a:ext>
            </a:extLst>
          </p:cNvPr>
          <p:cNvPicPr>
            <a:picLocks noChangeAspect="1"/>
          </p:cNvPicPr>
          <p:nvPr/>
        </p:nvPicPr>
        <p:blipFill>
          <a:blip r:embed="rId3"/>
          <a:stretch>
            <a:fillRect/>
          </a:stretch>
        </p:blipFill>
        <p:spPr>
          <a:xfrm>
            <a:off x="6098135" y="2388747"/>
            <a:ext cx="4036160" cy="3133748"/>
          </a:xfrm>
          <a:prstGeom prst="rect">
            <a:avLst/>
          </a:prstGeom>
        </p:spPr>
      </p:pic>
    </p:spTree>
    <p:extLst>
      <p:ext uri="{BB962C8B-B14F-4D97-AF65-F5344CB8AC3E}">
        <p14:creationId xmlns:p14="http://schemas.microsoft.com/office/powerpoint/2010/main" val="2675237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5345" y="147215"/>
            <a:ext cx="6252670" cy="763525"/>
          </a:xfrm>
        </p:spPr>
        <p:txBody>
          <a:bodyPr>
            <a:normAutofit/>
          </a:bodyPr>
          <a:lstStyle/>
          <a:p>
            <a:r>
              <a:rPr lang="en-US" dirty="0">
                <a:solidFill>
                  <a:srgbClr val="FF015C"/>
                </a:solidFill>
              </a:rPr>
              <a:t>Cognitive Restructuring</a:t>
            </a:r>
          </a:p>
        </p:txBody>
      </p:sp>
      <p:sp>
        <p:nvSpPr>
          <p:cNvPr id="5" name="Content Placeholder 4"/>
          <p:cNvSpPr>
            <a:spLocks noGrp="1"/>
          </p:cNvSpPr>
          <p:nvPr>
            <p:ph idx="1"/>
          </p:nvPr>
        </p:nvSpPr>
        <p:spPr>
          <a:xfrm>
            <a:off x="295345" y="1063446"/>
            <a:ext cx="5947260" cy="4123035"/>
          </a:xfrm>
        </p:spPr>
        <p:txBody>
          <a:bodyPr>
            <a:normAutofit/>
          </a:bodyPr>
          <a:lstStyle/>
          <a:p>
            <a:pPr>
              <a:lnSpc>
                <a:spcPct val="120000"/>
              </a:lnSpc>
              <a:spcBef>
                <a:spcPts val="0"/>
              </a:spcBef>
              <a:spcAft>
                <a:spcPts val="600"/>
              </a:spcAft>
            </a:pPr>
            <a:r>
              <a:rPr lang="en-US" sz="2400" dirty="0"/>
              <a:t>Identify beliefs about a specific problematic aspect of life that triggers use</a:t>
            </a:r>
          </a:p>
          <a:p>
            <a:pPr>
              <a:lnSpc>
                <a:spcPct val="120000"/>
              </a:lnSpc>
              <a:spcBef>
                <a:spcPts val="0"/>
              </a:spcBef>
              <a:spcAft>
                <a:spcPts val="600"/>
              </a:spcAft>
            </a:pPr>
            <a:r>
              <a:rPr lang="en-US" sz="2400" dirty="0"/>
              <a:t>Rate belief on a scale of 0-100%</a:t>
            </a:r>
          </a:p>
          <a:p>
            <a:pPr>
              <a:lnSpc>
                <a:spcPct val="120000"/>
              </a:lnSpc>
              <a:spcBef>
                <a:spcPts val="0"/>
              </a:spcBef>
              <a:spcAft>
                <a:spcPts val="600"/>
              </a:spcAft>
            </a:pPr>
            <a:r>
              <a:rPr lang="en-US" sz="2400" dirty="0"/>
              <a:t>Evaluate patients’ expectancies</a:t>
            </a:r>
          </a:p>
          <a:p>
            <a:pPr>
              <a:lnSpc>
                <a:spcPct val="120000"/>
              </a:lnSpc>
              <a:spcBef>
                <a:spcPts val="0"/>
              </a:spcBef>
              <a:spcAft>
                <a:spcPts val="600"/>
              </a:spcAft>
            </a:pPr>
            <a:r>
              <a:rPr lang="en-US" sz="2400" dirty="0"/>
              <a:t>Design behavioral experiment for the alternative belief</a:t>
            </a:r>
          </a:p>
          <a:p>
            <a:pPr>
              <a:lnSpc>
                <a:spcPct val="120000"/>
              </a:lnSpc>
              <a:spcBef>
                <a:spcPts val="0"/>
              </a:spcBef>
              <a:spcAft>
                <a:spcPts val="600"/>
              </a:spcAft>
            </a:pPr>
            <a:r>
              <a:rPr lang="en-US" sz="2400" dirty="0"/>
              <a:t>Evaluate outcomes of the alternative</a:t>
            </a:r>
          </a:p>
        </p:txBody>
      </p:sp>
      <p:pic>
        <p:nvPicPr>
          <p:cNvPr id="2" name="Picture 1">
            <a:extLst>
              <a:ext uri="{FF2B5EF4-FFF2-40B4-BE49-F238E27FC236}">
                <a16:creationId xmlns:a16="http://schemas.microsoft.com/office/drawing/2014/main" id="{0469A22D-3AA0-48C1-B92F-19B3BB870DA0}"/>
              </a:ext>
            </a:extLst>
          </p:cNvPr>
          <p:cNvPicPr>
            <a:picLocks noChangeAspect="1"/>
          </p:cNvPicPr>
          <p:nvPr/>
        </p:nvPicPr>
        <p:blipFill>
          <a:blip r:embed="rId3"/>
          <a:stretch>
            <a:fillRect/>
          </a:stretch>
        </p:blipFill>
        <p:spPr>
          <a:xfrm>
            <a:off x="6242605" y="2510543"/>
            <a:ext cx="3815795" cy="298134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Picture 5">
            <a:extLst>
              <a:ext uri="{FF2B5EF4-FFF2-40B4-BE49-F238E27FC236}">
                <a16:creationId xmlns:a16="http://schemas.microsoft.com/office/drawing/2014/main" id="{14AAFF87-46CE-40DA-A7DC-E7E6F72A3D0F}"/>
              </a:ext>
            </a:extLst>
          </p:cNvPr>
          <p:cNvPicPr>
            <a:picLocks noChangeAspect="1"/>
          </p:cNvPicPr>
          <p:nvPr/>
        </p:nvPicPr>
        <p:blipFill>
          <a:blip r:embed="rId3"/>
          <a:stretch>
            <a:fillRect/>
          </a:stretch>
        </p:blipFill>
        <p:spPr>
          <a:xfrm>
            <a:off x="6242605" y="2505053"/>
            <a:ext cx="3815795" cy="298134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654952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5344" y="147215"/>
            <a:ext cx="8704185" cy="763525"/>
          </a:xfrm>
        </p:spPr>
        <p:txBody>
          <a:bodyPr>
            <a:normAutofit/>
          </a:bodyPr>
          <a:lstStyle/>
          <a:p>
            <a:r>
              <a:rPr lang="en-US" dirty="0">
                <a:solidFill>
                  <a:srgbClr val="FF015C"/>
                </a:solidFill>
              </a:rPr>
              <a:t>Shifting Contingencies and Skills Training</a:t>
            </a:r>
          </a:p>
        </p:txBody>
      </p:sp>
      <p:sp>
        <p:nvSpPr>
          <p:cNvPr id="5" name="Content Placeholder 4"/>
          <p:cNvSpPr>
            <a:spLocks noGrp="1"/>
          </p:cNvSpPr>
          <p:nvPr>
            <p:ph idx="1"/>
          </p:nvPr>
        </p:nvSpPr>
        <p:spPr>
          <a:xfrm>
            <a:off x="295344" y="1063446"/>
            <a:ext cx="6252669" cy="4123035"/>
          </a:xfrm>
        </p:spPr>
        <p:txBody>
          <a:bodyPr>
            <a:normAutofit fontScale="92500" lnSpcReduction="10000"/>
          </a:bodyPr>
          <a:lstStyle/>
          <a:p>
            <a:pPr>
              <a:lnSpc>
                <a:spcPct val="120000"/>
              </a:lnSpc>
              <a:spcBef>
                <a:spcPts val="0"/>
              </a:spcBef>
              <a:spcAft>
                <a:spcPts val="600"/>
              </a:spcAft>
            </a:pPr>
            <a:r>
              <a:rPr lang="en-US" sz="2400" dirty="0"/>
              <a:t>Rewarding abstinence </a:t>
            </a:r>
          </a:p>
          <a:p>
            <a:pPr lvl="1">
              <a:lnSpc>
                <a:spcPct val="120000"/>
              </a:lnSpc>
              <a:spcBef>
                <a:spcPts val="0"/>
              </a:spcBef>
              <a:spcAft>
                <a:spcPts val="600"/>
              </a:spcAft>
            </a:pPr>
            <a:r>
              <a:rPr lang="en-US" sz="2400" dirty="0"/>
              <a:t>Acknowledging progress, offering praise, and signposting patients to enjoyable activities</a:t>
            </a:r>
          </a:p>
          <a:p>
            <a:pPr>
              <a:lnSpc>
                <a:spcPct val="120000"/>
              </a:lnSpc>
              <a:spcBef>
                <a:spcPts val="0"/>
              </a:spcBef>
              <a:spcAft>
                <a:spcPts val="600"/>
              </a:spcAft>
            </a:pPr>
            <a:r>
              <a:rPr lang="en-US" sz="2400" dirty="0"/>
              <a:t>Exposure to cues</a:t>
            </a:r>
          </a:p>
          <a:p>
            <a:pPr>
              <a:lnSpc>
                <a:spcPct val="120000"/>
              </a:lnSpc>
              <a:spcBef>
                <a:spcPts val="0"/>
              </a:spcBef>
              <a:spcAft>
                <a:spcPts val="600"/>
              </a:spcAft>
            </a:pPr>
            <a:r>
              <a:rPr lang="en-US" sz="2400" dirty="0"/>
              <a:t>Addressing anxieties and fears</a:t>
            </a:r>
          </a:p>
          <a:p>
            <a:pPr>
              <a:lnSpc>
                <a:spcPct val="120000"/>
              </a:lnSpc>
              <a:spcBef>
                <a:spcPts val="0"/>
              </a:spcBef>
              <a:spcAft>
                <a:spcPts val="600"/>
              </a:spcAft>
            </a:pPr>
            <a:r>
              <a:rPr lang="en-US" sz="2400" dirty="0"/>
              <a:t>Skills building</a:t>
            </a:r>
          </a:p>
          <a:p>
            <a:pPr lvl="1">
              <a:lnSpc>
                <a:spcPct val="120000"/>
              </a:lnSpc>
              <a:spcBef>
                <a:spcPts val="0"/>
              </a:spcBef>
              <a:spcAft>
                <a:spcPts val="600"/>
              </a:spcAft>
            </a:pPr>
            <a:r>
              <a:rPr lang="en-US" sz="2400" dirty="0"/>
              <a:t>Interpersonal skills</a:t>
            </a:r>
          </a:p>
          <a:p>
            <a:pPr lvl="1">
              <a:lnSpc>
                <a:spcPct val="120000"/>
              </a:lnSpc>
              <a:spcBef>
                <a:spcPts val="0"/>
              </a:spcBef>
              <a:spcAft>
                <a:spcPts val="600"/>
              </a:spcAft>
            </a:pPr>
            <a:r>
              <a:rPr lang="en-US" sz="2400" dirty="0"/>
              <a:t>Emotion regulation</a:t>
            </a:r>
          </a:p>
          <a:p>
            <a:pPr lvl="1">
              <a:lnSpc>
                <a:spcPct val="120000"/>
              </a:lnSpc>
              <a:spcBef>
                <a:spcPts val="0"/>
              </a:spcBef>
              <a:spcAft>
                <a:spcPts val="600"/>
              </a:spcAft>
            </a:pPr>
            <a:r>
              <a:rPr lang="en-US" sz="2400" dirty="0"/>
              <a:t>Problem-solving skills</a:t>
            </a:r>
          </a:p>
        </p:txBody>
      </p:sp>
      <p:pic>
        <p:nvPicPr>
          <p:cNvPr id="7" name="Picture 6">
            <a:extLst>
              <a:ext uri="{FF2B5EF4-FFF2-40B4-BE49-F238E27FC236}">
                <a16:creationId xmlns:a16="http://schemas.microsoft.com/office/drawing/2014/main" id="{6D78B5EF-76FB-4FB8-B570-FF69DD5D7C5D}"/>
              </a:ext>
            </a:extLst>
          </p:cNvPr>
          <p:cNvPicPr>
            <a:picLocks noChangeAspect="1"/>
          </p:cNvPicPr>
          <p:nvPr/>
        </p:nvPicPr>
        <p:blipFill>
          <a:blip r:embed="rId3"/>
          <a:stretch>
            <a:fillRect/>
          </a:stretch>
        </p:blipFill>
        <p:spPr>
          <a:xfrm>
            <a:off x="6098135" y="2388747"/>
            <a:ext cx="4036160" cy="3133748"/>
          </a:xfrm>
          <a:prstGeom prst="rect">
            <a:avLst/>
          </a:prstGeom>
        </p:spPr>
      </p:pic>
    </p:spTree>
    <p:extLst>
      <p:ext uri="{BB962C8B-B14F-4D97-AF65-F5344CB8AC3E}">
        <p14:creationId xmlns:p14="http://schemas.microsoft.com/office/powerpoint/2010/main" val="34208049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2530</Words>
  <Application>Microsoft Office PowerPoint</Application>
  <PresentationFormat>Custom</PresentationFormat>
  <Paragraphs>142</Paragraphs>
  <Slides>18</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DNP Project Education Plan</vt:lpstr>
      <vt:lpstr>NURSES’ EDUCATION</vt:lpstr>
      <vt:lpstr>Introduction</vt:lpstr>
      <vt:lpstr>Evidence-Based Intervention</vt:lpstr>
      <vt:lpstr>Functional Analysis</vt:lpstr>
      <vt:lpstr>The ABC Model</vt:lpstr>
      <vt:lpstr>Motivational Strategies</vt:lpstr>
      <vt:lpstr>Cognitive Restructuring</vt:lpstr>
      <vt:lpstr>Shifting Contingencies and Skills Training</vt:lpstr>
      <vt:lpstr>Use of the AUDIT Tool</vt:lpstr>
      <vt:lpstr>Evaluation</vt:lpstr>
      <vt:lpstr>PATIENTS’ EDUCATION</vt:lpstr>
      <vt:lpstr>Cognitive Behavioral Therapy</vt:lpstr>
      <vt:lpstr>The ABC Model</vt:lpstr>
      <vt:lpstr>Steps and Expectations </vt:lpstr>
      <vt:lpstr>Evaluation of Progress</vt:lpstr>
      <vt:lpstr>Questions? Thank You</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2017-08-01T15:40:51Z</dcterms:created>
  <dcterms:modified xsi:type="dcterms:W3CDTF">2025-02-15T17:03:36Z</dcterms:modified>
</cp:coreProperties>
</file>