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8029" autoAdjust="0"/>
  </p:normalViewPr>
  <p:slideViewPr>
    <p:cSldViewPr snapToGrid="0">
      <p:cViewPr varScale="1">
        <p:scale>
          <a:sx n="64" d="100"/>
          <a:sy n="64" d="100"/>
        </p:scale>
        <p:origin x="9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049349-AA1E-4757-A69E-08A6123A37B6}" type="datetimeFigureOut">
              <a:rPr lang="en-US" smtClean="0"/>
              <a:t>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0E5609-EA1B-4467-A66D-640F1F9BDC8D}" type="slidenum">
              <a:rPr lang="en-US" smtClean="0"/>
              <a:t>‹#›</a:t>
            </a:fld>
            <a:endParaRPr lang="en-US"/>
          </a:p>
        </p:txBody>
      </p:sp>
    </p:spTree>
    <p:extLst>
      <p:ext uri="{BB962C8B-B14F-4D97-AF65-F5344CB8AC3E}">
        <p14:creationId xmlns:p14="http://schemas.microsoft.com/office/powerpoint/2010/main" val="1740642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presentation about evaluating sampling techniques for studying nurse burnout and patient safety. The purpose of this presentation is to explore different methods of sampling, compare their strengths and weaknesses and identify the most suitable approach for this research.</a:t>
            </a:r>
          </a:p>
        </p:txBody>
      </p:sp>
      <p:sp>
        <p:nvSpPr>
          <p:cNvPr id="4" name="Slide Number Placeholder 3"/>
          <p:cNvSpPr>
            <a:spLocks noGrp="1"/>
          </p:cNvSpPr>
          <p:nvPr>
            <p:ph type="sldNum" sz="quarter" idx="5"/>
          </p:nvPr>
        </p:nvSpPr>
        <p:spPr/>
        <p:txBody>
          <a:bodyPr/>
          <a:lstStyle/>
          <a:p>
            <a:fld id="{150E5609-EA1B-4467-A66D-640F1F9BDC8D}" type="slidenum">
              <a:rPr lang="en-US" smtClean="0"/>
              <a:t>1</a:t>
            </a:fld>
            <a:endParaRPr lang="en-US"/>
          </a:p>
        </p:txBody>
      </p:sp>
    </p:spTree>
    <p:extLst>
      <p:ext uri="{BB962C8B-B14F-4D97-AF65-F5344CB8AC3E}">
        <p14:creationId xmlns:p14="http://schemas.microsoft.com/office/powerpoint/2010/main" val="4033730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challenges that can be experienced during sampling include potential selection bias which could affect results if certain nurses are the only ones who will be available to participate. This is due to tight nurse schedules which could limit participation even though the nurses were willing to enroll in the study. Further, sampling bias could limit the generalizability of findings and validity of a study (</a:t>
            </a:r>
            <a:r>
              <a:rPr lang="en-US" b="0" i="0" dirty="0">
                <a:solidFill>
                  <a:srgbClr val="222222"/>
                </a:solidFill>
                <a:effectLst/>
                <a:latin typeface="Arial" panose="020B0604020202020204" pitchFamily="34" charset="0"/>
              </a:rPr>
              <a:t>Chen et al., 2022</a:t>
            </a:r>
            <a:r>
              <a:rPr lang="en-US" dirty="0"/>
              <a:t>). Despite such challenges, diverse recruitment strategies and ethical considerations are necessary steps that should be taken to mitigate arising issues.</a:t>
            </a:r>
          </a:p>
        </p:txBody>
      </p:sp>
      <p:sp>
        <p:nvSpPr>
          <p:cNvPr id="4" name="Slide Number Placeholder 3"/>
          <p:cNvSpPr>
            <a:spLocks noGrp="1"/>
          </p:cNvSpPr>
          <p:nvPr>
            <p:ph type="sldNum" sz="quarter" idx="5"/>
          </p:nvPr>
        </p:nvSpPr>
        <p:spPr/>
        <p:txBody>
          <a:bodyPr/>
          <a:lstStyle/>
          <a:p>
            <a:fld id="{150E5609-EA1B-4467-A66D-640F1F9BDC8D}" type="slidenum">
              <a:rPr lang="en-US" smtClean="0"/>
              <a:t>10</a:t>
            </a:fld>
            <a:endParaRPr lang="en-US"/>
          </a:p>
        </p:txBody>
      </p:sp>
    </p:spTree>
    <p:extLst>
      <p:ext uri="{BB962C8B-B14F-4D97-AF65-F5344CB8AC3E}">
        <p14:creationId xmlns:p14="http://schemas.microsoft.com/office/powerpoint/2010/main" val="3489653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conclusion, it is crucial to select the most suitable sampling method when conducting a study. The selection process should involve considering all the sample methods while being keen on their advantages and disadvantages. This will help to ensure accuracy and fairness through appropriate recruitment methods to prevent potential biases.  Ultimately, selecting the most suitable sampling should be considerate of the sampling method to prevent potential bias. </a:t>
            </a:r>
          </a:p>
        </p:txBody>
      </p:sp>
      <p:sp>
        <p:nvSpPr>
          <p:cNvPr id="4" name="Slide Number Placeholder 3"/>
          <p:cNvSpPr>
            <a:spLocks noGrp="1"/>
          </p:cNvSpPr>
          <p:nvPr>
            <p:ph type="sldNum" sz="quarter" idx="5"/>
          </p:nvPr>
        </p:nvSpPr>
        <p:spPr/>
        <p:txBody>
          <a:bodyPr/>
          <a:lstStyle/>
          <a:p>
            <a:fld id="{150E5609-EA1B-4467-A66D-640F1F9BDC8D}" type="slidenum">
              <a:rPr lang="en-US" smtClean="0"/>
              <a:t>11</a:t>
            </a:fld>
            <a:endParaRPr lang="en-US"/>
          </a:p>
        </p:txBody>
      </p:sp>
    </p:spTree>
    <p:extLst>
      <p:ext uri="{BB962C8B-B14F-4D97-AF65-F5344CB8AC3E}">
        <p14:creationId xmlns:p14="http://schemas.microsoft.com/office/powerpoint/2010/main" val="52994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selected problem of interest is nurse burnout and its impact on patient safety. Nurse burnout increases patient safety risks due to high stress that could lead to medical errors and high staff turnover rates (</a:t>
            </a:r>
            <a:r>
              <a:rPr lang="en-US" b="0" i="0" dirty="0">
                <a:solidFill>
                  <a:srgbClr val="222222"/>
                </a:solidFill>
                <a:effectLst/>
                <a:latin typeface="Arial" panose="020B0604020202020204" pitchFamily="34" charset="0"/>
              </a:rPr>
              <a:t>Li et al., 2024)</a:t>
            </a:r>
            <a:r>
              <a:rPr lang="en-US" dirty="0"/>
              <a:t>. For this reason, it becomes challenging to adequately address patient needs hence poor health outcomes. Therefore, researching the impact of nurse burnout is critical to facilitate positive health outcomes.</a:t>
            </a:r>
          </a:p>
        </p:txBody>
      </p:sp>
      <p:sp>
        <p:nvSpPr>
          <p:cNvPr id="4" name="Slide Number Placeholder 3"/>
          <p:cNvSpPr>
            <a:spLocks noGrp="1"/>
          </p:cNvSpPr>
          <p:nvPr>
            <p:ph type="sldNum" sz="quarter" idx="5"/>
          </p:nvPr>
        </p:nvSpPr>
        <p:spPr/>
        <p:txBody>
          <a:bodyPr/>
          <a:lstStyle/>
          <a:p>
            <a:fld id="{150E5609-EA1B-4467-A66D-640F1F9BDC8D}" type="slidenum">
              <a:rPr lang="en-US" smtClean="0"/>
              <a:t>2</a:t>
            </a:fld>
            <a:endParaRPr lang="en-US"/>
          </a:p>
        </p:txBody>
      </p:sp>
    </p:spTree>
    <p:extLst>
      <p:ext uri="{BB962C8B-B14F-4D97-AF65-F5344CB8AC3E}">
        <p14:creationId xmlns:p14="http://schemas.microsoft.com/office/powerpoint/2010/main" val="1521486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Sampling is crucial in research as it determines how findings apply to a larger population. Gathering a good sample ensures that a study population is well represented to help reduce biases in research findings. </a:t>
            </a:r>
            <a:r>
              <a:rPr lang="en-US" b="0" i="0" dirty="0">
                <a:solidFill>
                  <a:srgbClr val="222222"/>
                </a:solidFill>
                <a:effectLst/>
                <a:latin typeface="Arial" panose="020B0604020202020204" pitchFamily="34" charset="0"/>
              </a:rPr>
              <a:t>Alavi et al. </a:t>
            </a:r>
            <a:r>
              <a:rPr lang="en-US" dirty="0"/>
              <a:t>(2024) also mention that sampling techniques allow researchers to gather data about a specific population by gathering information from a sample. Another important aspect of sampling is that it improves result generalization hence impacting the efficiency and feasibility of study. Thus, employing good sampling enhances the study’s validity and reliability, making it crucial to determine the most suitable sampling method according to the scope of study.</a:t>
            </a:r>
          </a:p>
        </p:txBody>
      </p:sp>
      <p:sp>
        <p:nvSpPr>
          <p:cNvPr id="4" name="Slide Number Placeholder 3"/>
          <p:cNvSpPr>
            <a:spLocks noGrp="1"/>
          </p:cNvSpPr>
          <p:nvPr>
            <p:ph type="sldNum" sz="quarter" idx="5"/>
          </p:nvPr>
        </p:nvSpPr>
        <p:spPr/>
        <p:txBody>
          <a:bodyPr/>
          <a:lstStyle/>
          <a:p>
            <a:fld id="{150E5609-EA1B-4467-A66D-640F1F9BDC8D}" type="slidenum">
              <a:rPr lang="en-US" smtClean="0"/>
              <a:t>3</a:t>
            </a:fld>
            <a:endParaRPr lang="en-US"/>
          </a:p>
        </p:txBody>
      </p:sp>
    </p:spTree>
    <p:extLst>
      <p:ext uri="{BB962C8B-B14F-4D97-AF65-F5344CB8AC3E}">
        <p14:creationId xmlns:p14="http://schemas.microsoft.com/office/powerpoint/2010/main" val="2050246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type of sample we will look at is the simple random sampling where subsets of individuals are randomly selected for research. Simple random sampling ensures that each subject has an equal chance during selection hence upholding unbiased selection of participants (</a:t>
            </a:r>
            <a:r>
              <a:rPr lang="en-US" b="0" i="0" dirty="0">
                <a:solidFill>
                  <a:srgbClr val="222222"/>
                </a:solidFill>
                <a:effectLst/>
                <a:latin typeface="Arial" panose="020B0604020202020204" pitchFamily="34" charset="0"/>
              </a:rPr>
              <a:t>Vadakedath &amp; Kandi, 2023)</a:t>
            </a:r>
            <a:r>
              <a:rPr lang="en-US" dirty="0"/>
              <a:t>. On the other hand, the sampling method requires a complete population list as it selects individuals from a larger set while utilizing random number generators. However, the sampling method can be costly and time consuming due to its selection nature thereby making it ineffective particularly if there are resource constraints.</a:t>
            </a:r>
          </a:p>
        </p:txBody>
      </p:sp>
      <p:sp>
        <p:nvSpPr>
          <p:cNvPr id="4" name="Slide Number Placeholder 3"/>
          <p:cNvSpPr>
            <a:spLocks noGrp="1"/>
          </p:cNvSpPr>
          <p:nvPr>
            <p:ph type="sldNum" sz="quarter" idx="5"/>
          </p:nvPr>
        </p:nvSpPr>
        <p:spPr/>
        <p:txBody>
          <a:bodyPr/>
          <a:lstStyle/>
          <a:p>
            <a:fld id="{150E5609-EA1B-4467-A66D-640F1F9BDC8D}" type="slidenum">
              <a:rPr lang="en-US" smtClean="0"/>
              <a:t>4</a:t>
            </a:fld>
            <a:endParaRPr lang="en-US"/>
          </a:p>
        </p:txBody>
      </p:sp>
    </p:spTree>
    <p:extLst>
      <p:ext uri="{BB962C8B-B14F-4D97-AF65-F5344CB8AC3E}">
        <p14:creationId xmlns:p14="http://schemas.microsoft.com/office/powerpoint/2010/main" val="1655096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sampling type is the stratified random sampling which is a sampling method that involves dividing populations into smaller groups referred to as strata. This ensures representation from each subgroup to reduce variability between samples (</a:t>
            </a:r>
            <a:r>
              <a:rPr lang="en-US" b="0" i="0" dirty="0">
                <a:solidFill>
                  <a:srgbClr val="222222"/>
                </a:solidFill>
                <a:effectLst/>
                <a:latin typeface="Arial" panose="020B0604020202020204" pitchFamily="34" charset="0"/>
              </a:rPr>
              <a:t>Vadakedath &amp; Kandi, 2023)</a:t>
            </a:r>
            <a:r>
              <a:rPr lang="en-US" dirty="0"/>
              <a:t>. However, one disadvantage with the sampling method is that it can be complex and time-intensive especially where time is a limited factor in research. </a:t>
            </a:r>
          </a:p>
        </p:txBody>
      </p:sp>
      <p:sp>
        <p:nvSpPr>
          <p:cNvPr id="4" name="Slide Number Placeholder 3"/>
          <p:cNvSpPr>
            <a:spLocks noGrp="1"/>
          </p:cNvSpPr>
          <p:nvPr>
            <p:ph type="sldNum" sz="quarter" idx="5"/>
          </p:nvPr>
        </p:nvSpPr>
        <p:spPr/>
        <p:txBody>
          <a:bodyPr/>
          <a:lstStyle/>
          <a:p>
            <a:fld id="{150E5609-EA1B-4467-A66D-640F1F9BDC8D}" type="slidenum">
              <a:rPr lang="en-US" smtClean="0"/>
              <a:t>5</a:t>
            </a:fld>
            <a:endParaRPr lang="en-US"/>
          </a:p>
        </p:txBody>
      </p:sp>
    </p:spTree>
    <p:extLst>
      <p:ext uri="{BB962C8B-B14F-4D97-AF65-F5344CB8AC3E}">
        <p14:creationId xmlns:p14="http://schemas.microsoft.com/office/powerpoint/2010/main" val="1647671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Cluster random sampling is when researchers divide a particular population into smaller groups referred to as clusters (</a:t>
            </a:r>
            <a:r>
              <a:rPr lang="en-US" b="0" i="0" dirty="0">
                <a:solidFill>
                  <a:srgbClr val="222222"/>
                </a:solidFill>
                <a:effectLst/>
                <a:latin typeface="Arial" panose="020B0604020202020204" pitchFamily="34" charset="0"/>
              </a:rPr>
              <a:t>Vadakedath &amp; Kandi, 2023)</a:t>
            </a:r>
            <a:r>
              <a:rPr lang="en-US" dirty="0"/>
              <a:t>. The clusters are then randomly selected to form a sample. Although cluster sampling is efficient for large populations, it may reduce precision and introduce selection biases. Thus, cluster sampling is not as precise as compared to stratified sampling. </a:t>
            </a:r>
          </a:p>
        </p:txBody>
      </p:sp>
      <p:sp>
        <p:nvSpPr>
          <p:cNvPr id="4" name="Slide Number Placeholder 3"/>
          <p:cNvSpPr>
            <a:spLocks noGrp="1"/>
          </p:cNvSpPr>
          <p:nvPr>
            <p:ph type="sldNum" sz="quarter" idx="5"/>
          </p:nvPr>
        </p:nvSpPr>
        <p:spPr/>
        <p:txBody>
          <a:bodyPr/>
          <a:lstStyle/>
          <a:p>
            <a:fld id="{150E5609-EA1B-4467-A66D-640F1F9BDC8D}" type="slidenum">
              <a:rPr lang="en-US" smtClean="0"/>
              <a:t>6</a:t>
            </a:fld>
            <a:endParaRPr lang="en-US"/>
          </a:p>
        </p:txBody>
      </p:sp>
    </p:spTree>
    <p:extLst>
      <p:ext uri="{BB962C8B-B14F-4D97-AF65-F5344CB8AC3E}">
        <p14:creationId xmlns:p14="http://schemas.microsoft.com/office/powerpoint/2010/main" val="2639801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Systematic sampling is a more simplified means of collecting samples as it involves selecting subjects at regular intervals. The method is simple and cost-effective and works well with larger samples (</a:t>
            </a:r>
            <a:r>
              <a:rPr lang="en-US" b="0" i="0" dirty="0">
                <a:solidFill>
                  <a:srgbClr val="222222"/>
                </a:solidFill>
                <a:effectLst/>
                <a:latin typeface="Arial" panose="020B0604020202020204" pitchFamily="34" charset="0"/>
              </a:rPr>
              <a:t>Vadakedath &amp; Kandi, 2023)</a:t>
            </a:r>
            <a:r>
              <a:rPr lang="en-US" dirty="0"/>
              <a:t>. However, the sampling method requires an ordered population list and has a high risk of hidden bias.</a:t>
            </a:r>
          </a:p>
        </p:txBody>
      </p:sp>
      <p:sp>
        <p:nvSpPr>
          <p:cNvPr id="4" name="Slide Number Placeholder 3"/>
          <p:cNvSpPr>
            <a:spLocks noGrp="1"/>
          </p:cNvSpPr>
          <p:nvPr>
            <p:ph type="sldNum" sz="quarter" idx="5"/>
          </p:nvPr>
        </p:nvSpPr>
        <p:spPr/>
        <p:txBody>
          <a:bodyPr/>
          <a:lstStyle/>
          <a:p>
            <a:fld id="{150E5609-EA1B-4467-A66D-640F1F9BDC8D}" type="slidenum">
              <a:rPr lang="en-US" smtClean="0"/>
              <a:t>7</a:t>
            </a:fld>
            <a:endParaRPr lang="en-US"/>
          </a:p>
        </p:txBody>
      </p:sp>
    </p:spTree>
    <p:extLst>
      <p:ext uri="{BB962C8B-B14F-4D97-AF65-F5344CB8AC3E}">
        <p14:creationId xmlns:p14="http://schemas.microsoft.com/office/powerpoint/2010/main" val="2979439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suitable choice of sampling method to conduct the study is the stratified sampling method. This is because it ensures diverse nurse representation to reduce selection biases. Given the study’s nature of evaluating the impact of nurse burnout, employing the stratified sampling method will reduce variability in the rates of burnout thereby improving study fairness and accuracy as </a:t>
            </a:r>
            <a:r>
              <a:rPr lang="en-US" b="0" i="0" dirty="0">
                <a:solidFill>
                  <a:srgbClr val="222222"/>
                </a:solidFill>
                <a:effectLst/>
                <a:latin typeface="Arial" panose="020B0604020202020204" pitchFamily="34" charset="0"/>
              </a:rPr>
              <a:t>Vadakedath &amp; Kandi, (2023) suggest</a:t>
            </a:r>
            <a:r>
              <a:rPr lang="en-US" dirty="0"/>
              <a:t>. Consequently, the sampling method will ensure equal representation of nurses from various department to provide an accurate analysis of the effects of burnout.  </a:t>
            </a:r>
          </a:p>
        </p:txBody>
      </p:sp>
      <p:sp>
        <p:nvSpPr>
          <p:cNvPr id="4" name="Slide Number Placeholder 3"/>
          <p:cNvSpPr>
            <a:spLocks noGrp="1"/>
          </p:cNvSpPr>
          <p:nvPr>
            <p:ph type="sldNum" sz="quarter" idx="5"/>
          </p:nvPr>
        </p:nvSpPr>
        <p:spPr/>
        <p:txBody>
          <a:bodyPr/>
          <a:lstStyle/>
          <a:p>
            <a:fld id="{150E5609-EA1B-4467-A66D-640F1F9BDC8D}" type="slidenum">
              <a:rPr lang="en-US" smtClean="0"/>
              <a:t>8</a:t>
            </a:fld>
            <a:endParaRPr lang="en-US"/>
          </a:p>
        </p:txBody>
      </p:sp>
    </p:spTree>
    <p:extLst>
      <p:ext uri="{BB962C8B-B14F-4D97-AF65-F5344CB8AC3E}">
        <p14:creationId xmlns:p14="http://schemas.microsoft.com/office/powerpoint/2010/main" val="1485986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sample population and recruitment process focuses on considering nurses from various clinical settings including those from clinics and hospitals. This will ensure the inclusion of diverse perspectives where recruitment will be done through direct outreach by sending out emails and passing flyers. Participants will have informed consent and voluntarily enroll in the study in addition to the study upholding confidentiality and ethics. </a:t>
            </a:r>
          </a:p>
        </p:txBody>
      </p:sp>
      <p:sp>
        <p:nvSpPr>
          <p:cNvPr id="4" name="Slide Number Placeholder 3"/>
          <p:cNvSpPr>
            <a:spLocks noGrp="1"/>
          </p:cNvSpPr>
          <p:nvPr>
            <p:ph type="sldNum" sz="quarter" idx="5"/>
          </p:nvPr>
        </p:nvSpPr>
        <p:spPr/>
        <p:txBody>
          <a:bodyPr/>
          <a:lstStyle/>
          <a:p>
            <a:fld id="{150E5609-EA1B-4467-A66D-640F1F9BDC8D}" type="slidenum">
              <a:rPr lang="en-US" smtClean="0"/>
              <a:t>9</a:t>
            </a:fld>
            <a:endParaRPr lang="en-US"/>
          </a:p>
        </p:txBody>
      </p:sp>
    </p:spTree>
    <p:extLst>
      <p:ext uri="{BB962C8B-B14F-4D97-AF65-F5344CB8AC3E}">
        <p14:creationId xmlns:p14="http://schemas.microsoft.com/office/powerpoint/2010/main" val="3568020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1784657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51BD53-32C2-4B73-88FB-F70D6A76C1BB}"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145029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1188213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407971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16460608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E51BD53-32C2-4B73-88FB-F70D6A76C1BB}"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435627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E51BD53-32C2-4B73-88FB-F70D6A76C1BB}" type="datetimeFigureOut">
              <a:rPr lang="en-US" smtClean="0"/>
              <a:t>2/18/2025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35014255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1989594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2498248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2002278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E51BD53-32C2-4B73-88FB-F70D6A76C1BB}"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3425764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E51BD53-32C2-4B73-88FB-F70D6A76C1BB}"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2038043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51BD53-32C2-4B73-88FB-F70D6A76C1BB}"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2508560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E51BD53-32C2-4B73-88FB-F70D6A76C1BB}"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3451244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51BD53-32C2-4B73-88FB-F70D6A76C1BB}"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3018359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51BD53-32C2-4B73-88FB-F70D6A76C1BB}"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2715701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51BD53-32C2-4B73-88FB-F70D6A76C1BB}"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572D391A-F3CE-4882-82E1-5D17ED693F80}" type="slidenum">
              <a:rPr lang="en-US" smtClean="0"/>
              <a:t>‹#›</a:t>
            </a:fld>
            <a:endParaRPr lang="en-US"/>
          </a:p>
        </p:txBody>
      </p:sp>
    </p:spTree>
    <p:extLst>
      <p:ext uri="{BB962C8B-B14F-4D97-AF65-F5344CB8AC3E}">
        <p14:creationId xmlns:p14="http://schemas.microsoft.com/office/powerpoint/2010/main" val="375575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E51BD53-32C2-4B73-88FB-F70D6A76C1BB}" type="datetimeFigureOut">
              <a:rPr lang="en-US" smtClean="0"/>
              <a:t>2/18/2025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572D391A-F3CE-4882-82E1-5D17ED693F80}" type="slidenum">
              <a:rPr lang="en-US" smtClean="0"/>
              <a:t>‹#›</a:t>
            </a:fld>
            <a:endParaRPr lang="en-US"/>
          </a:p>
        </p:txBody>
      </p:sp>
    </p:spTree>
    <p:extLst>
      <p:ext uri="{BB962C8B-B14F-4D97-AF65-F5344CB8AC3E}">
        <p14:creationId xmlns:p14="http://schemas.microsoft.com/office/powerpoint/2010/main" val="446151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016/j.arrct.2021.100175" TargetMode="External"/><Relationship Id="rId2" Type="http://schemas.openxmlformats.org/officeDocument/2006/relationships/hyperlink" Target="https://doi.org/10.1016/j.nepr.2024.103986" TargetMode="External"/><Relationship Id="rId1" Type="http://schemas.openxmlformats.org/officeDocument/2006/relationships/slideLayout" Target="../slideLayouts/slideLayout2.xml"/><Relationship Id="rId5" Type="http://schemas.openxmlformats.org/officeDocument/2006/relationships/hyperlink" Target="https://doi.org/10.7759/cureus.33374" TargetMode="External"/><Relationship Id="rId4" Type="http://schemas.openxmlformats.org/officeDocument/2006/relationships/hyperlink" Target="https://doi.org/10.1001/jamanetworkopen.2024.4305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EC21E-C903-A50D-E05D-1E5BF9092D3E}"/>
              </a:ext>
            </a:extLst>
          </p:cNvPr>
          <p:cNvSpPr>
            <a:spLocks noGrp="1"/>
          </p:cNvSpPr>
          <p:nvPr>
            <p:ph type="ctrTitle"/>
          </p:nvPr>
        </p:nvSpPr>
        <p:spPr>
          <a:xfrm>
            <a:off x="1154955" y="1406769"/>
            <a:ext cx="8825658" cy="1786597"/>
          </a:xfrm>
        </p:spPr>
        <p:txBody>
          <a:bodyPr/>
          <a:lstStyle/>
          <a:p>
            <a:r>
              <a:rPr lang="en-US" dirty="0"/>
              <a:t>EVALUATING SAMPLING TECHNIQUES IN RESEARCH</a:t>
            </a:r>
          </a:p>
        </p:txBody>
      </p:sp>
      <p:sp>
        <p:nvSpPr>
          <p:cNvPr id="3" name="Subtitle 2">
            <a:extLst>
              <a:ext uri="{FF2B5EF4-FFF2-40B4-BE49-F238E27FC236}">
                <a16:creationId xmlns:a16="http://schemas.microsoft.com/office/drawing/2014/main" id="{258D2693-9305-6FF4-772E-8CDB46FC78D4}"/>
              </a:ext>
            </a:extLst>
          </p:cNvPr>
          <p:cNvSpPr>
            <a:spLocks noGrp="1"/>
          </p:cNvSpPr>
          <p:nvPr>
            <p:ph type="subTitle" idx="1"/>
          </p:nvPr>
        </p:nvSpPr>
        <p:spPr>
          <a:xfrm>
            <a:off x="1154955" y="3852203"/>
            <a:ext cx="8825658" cy="1786597"/>
          </a:xfrm>
        </p:spPr>
        <p:txBody>
          <a:bodyPr/>
          <a:lstStyle/>
          <a:p>
            <a:pPr algn="ctr"/>
            <a:r>
              <a:rPr lang="en-US" dirty="0"/>
              <a:t>Name</a:t>
            </a:r>
          </a:p>
          <a:p>
            <a:pPr algn="ctr"/>
            <a:r>
              <a:rPr lang="en-US" dirty="0"/>
              <a:t>Course title</a:t>
            </a:r>
          </a:p>
          <a:p>
            <a:pPr algn="ctr"/>
            <a:r>
              <a:rPr lang="en-US" dirty="0"/>
              <a:t>Institutional affiliation</a:t>
            </a:r>
          </a:p>
          <a:p>
            <a:pPr algn="ctr"/>
            <a:r>
              <a:rPr lang="en-US" dirty="0"/>
              <a:t>date</a:t>
            </a:r>
          </a:p>
        </p:txBody>
      </p:sp>
    </p:spTree>
    <p:extLst>
      <p:ext uri="{BB962C8B-B14F-4D97-AF65-F5344CB8AC3E}">
        <p14:creationId xmlns:p14="http://schemas.microsoft.com/office/powerpoint/2010/main" val="3010465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F5401-7140-B152-15DA-3704CAC5C287}"/>
              </a:ext>
            </a:extLst>
          </p:cNvPr>
          <p:cNvSpPr>
            <a:spLocks noGrp="1"/>
          </p:cNvSpPr>
          <p:nvPr>
            <p:ph type="title"/>
          </p:nvPr>
        </p:nvSpPr>
        <p:spPr/>
        <p:txBody>
          <a:bodyPr/>
          <a:lstStyle/>
          <a:p>
            <a:r>
              <a:rPr lang="en-US" dirty="0"/>
              <a:t>SAMPLING CHALLENGES AND BIAS</a:t>
            </a:r>
          </a:p>
        </p:txBody>
      </p:sp>
      <p:sp>
        <p:nvSpPr>
          <p:cNvPr id="3" name="Content Placeholder 2">
            <a:extLst>
              <a:ext uri="{FF2B5EF4-FFF2-40B4-BE49-F238E27FC236}">
                <a16:creationId xmlns:a16="http://schemas.microsoft.com/office/drawing/2014/main" id="{159FDFBB-7B05-9A39-4D21-FFF455B4718B}"/>
              </a:ext>
            </a:extLst>
          </p:cNvPr>
          <p:cNvSpPr>
            <a:spLocks noGrp="1"/>
          </p:cNvSpPr>
          <p:nvPr>
            <p:ph idx="1"/>
          </p:nvPr>
        </p:nvSpPr>
        <p:spPr/>
        <p:txBody>
          <a:bodyPr/>
          <a:lstStyle/>
          <a:p>
            <a:r>
              <a:rPr lang="en-US" dirty="0"/>
              <a:t>Nurse schedules limiting participation</a:t>
            </a:r>
          </a:p>
          <a:p>
            <a:r>
              <a:rPr lang="en-US" dirty="0"/>
              <a:t>Voluntary bias could affect results</a:t>
            </a:r>
          </a:p>
          <a:p>
            <a:r>
              <a:rPr lang="en-US" dirty="0"/>
              <a:t>Ethical concerns during data collection</a:t>
            </a:r>
          </a:p>
          <a:p>
            <a:r>
              <a:rPr lang="en-US" dirty="0"/>
              <a:t>Overcoming recruitment challenges</a:t>
            </a:r>
          </a:p>
          <a:p>
            <a:r>
              <a:rPr lang="en-US" dirty="0"/>
              <a:t>Diverse nurse perspectives necessary</a:t>
            </a:r>
          </a:p>
        </p:txBody>
      </p:sp>
    </p:spTree>
    <p:extLst>
      <p:ext uri="{BB962C8B-B14F-4D97-AF65-F5344CB8AC3E}">
        <p14:creationId xmlns:p14="http://schemas.microsoft.com/office/powerpoint/2010/main" val="3522042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4F13F-25EA-5DF5-9AF0-6343AE1D631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C2520C1-EC67-86F6-FF94-74D211E9C2BC}"/>
              </a:ext>
            </a:extLst>
          </p:cNvPr>
          <p:cNvSpPr>
            <a:spLocks noGrp="1"/>
          </p:cNvSpPr>
          <p:nvPr>
            <p:ph idx="1"/>
          </p:nvPr>
        </p:nvSpPr>
        <p:spPr/>
        <p:txBody>
          <a:bodyPr/>
          <a:lstStyle/>
          <a:p>
            <a:r>
              <a:rPr lang="en-US" dirty="0"/>
              <a:t>Sampling method determines study validity</a:t>
            </a:r>
          </a:p>
          <a:p>
            <a:r>
              <a:rPr lang="en-US" dirty="0"/>
              <a:t>Different methods have advantages and disadvantages</a:t>
            </a:r>
          </a:p>
          <a:p>
            <a:r>
              <a:rPr lang="en-US" dirty="0"/>
              <a:t>Selected method is stratified sampling</a:t>
            </a:r>
          </a:p>
          <a:p>
            <a:r>
              <a:rPr lang="en-US" dirty="0"/>
              <a:t>Addressing bias strengthens quality of research</a:t>
            </a:r>
          </a:p>
          <a:p>
            <a:r>
              <a:rPr lang="en-US" dirty="0"/>
              <a:t>Recruitment should ensure fairness</a:t>
            </a:r>
          </a:p>
        </p:txBody>
      </p:sp>
    </p:spTree>
    <p:extLst>
      <p:ext uri="{BB962C8B-B14F-4D97-AF65-F5344CB8AC3E}">
        <p14:creationId xmlns:p14="http://schemas.microsoft.com/office/powerpoint/2010/main" val="4071716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0AF3-13CF-6F95-F702-C2FC8922842C}"/>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3AE97611-C6DE-2A67-2DE8-01026D254B53}"/>
              </a:ext>
            </a:extLst>
          </p:cNvPr>
          <p:cNvSpPr>
            <a:spLocks noGrp="1"/>
          </p:cNvSpPr>
          <p:nvPr>
            <p:ph idx="1"/>
          </p:nvPr>
        </p:nvSpPr>
        <p:spPr/>
        <p:txBody>
          <a:bodyPr>
            <a:normAutofit fontScale="92500" lnSpcReduction="20000"/>
          </a:bodyPr>
          <a:lstStyle/>
          <a:p>
            <a:r>
              <a:rPr lang="en-US" b="0" i="0" dirty="0">
                <a:solidFill>
                  <a:srgbClr val="222222"/>
                </a:solidFill>
                <a:effectLst/>
                <a:latin typeface="Arial" panose="020B0604020202020204" pitchFamily="34" charset="0"/>
              </a:rPr>
              <a:t>Alavi, M., </a:t>
            </a:r>
            <a:r>
              <a:rPr lang="en-US" b="0" i="0" dirty="0" err="1">
                <a:solidFill>
                  <a:srgbClr val="222222"/>
                </a:solidFill>
                <a:effectLst/>
                <a:latin typeface="Arial" panose="020B0604020202020204" pitchFamily="34" charset="0"/>
              </a:rPr>
              <a:t>Lohrasbi</a:t>
            </a:r>
            <a:r>
              <a:rPr lang="en-US" b="0" i="0" dirty="0">
                <a:solidFill>
                  <a:srgbClr val="222222"/>
                </a:solidFill>
                <a:effectLst/>
                <a:latin typeface="Arial" panose="020B0604020202020204" pitchFamily="34" charset="0"/>
              </a:rPr>
              <a:t>, F., Thapa, D. K., Biros, E., Claudia, L. A. I., &amp; Cleary, M. (2024). Challenges to achieving a representative sample in health research. </a:t>
            </a:r>
            <a:r>
              <a:rPr lang="en-US" b="0" i="1" dirty="0">
                <a:solidFill>
                  <a:srgbClr val="222222"/>
                </a:solidFill>
                <a:effectLst/>
                <a:latin typeface="Arial" panose="020B0604020202020204" pitchFamily="34" charset="0"/>
              </a:rPr>
              <a:t>Nurse Education in Practice</a:t>
            </a:r>
            <a:r>
              <a:rPr lang="en-US" b="0" i="0" dirty="0">
                <a:solidFill>
                  <a:srgbClr val="222222"/>
                </a:solidFill>
                <a:effectLst/>
                <a:latin typeface="Arial" panose="020B0604020202020204" pitchFamily="34" charset="0"/>
              </a:rPr>
              <a:t>, 103986. </a:t>
            </a:r>
            <a:r>
              <a:rPr lang="en-US" b="0" i="0" dirty="0">
                <a:solidFill>
                  <a:srgbClr val="222222"/>
                </a:solidFill>
                <a:effectLst/>
                <a:latin typeface="Arial" panose="020B0604020202020204" pitchFamily="34" charset="0"/>
                <a:hlinkClick r:id="rId2"/>
              </a:rPr>
              <a:t>https://doi.org/10.1016/j.nepr.2024.103986</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Chen, S. W., </a:t>
            </a:r>
            <a:r>
              <a:rPr lang="en-US" b="0" i="0" dirty="0" err="1">
                <a:solidFill>
                  <a:srgbClr val="222222"/>
                </a:solidFill>
                <a:effectLst/>
                <a:latin typeface="Arial" panose="020B0604020202020204" pitchFamily="34" charset="0"/>
              </a:rPr>
              <a:t>Keglovits</a:t>
            </a:r>
            <a:r>
              <a:rPr lang="en-US" b="0" i="0" dirty="0">
                <a:solidFill>
                  <a:srgbClr val="222222"/>
                </a:solidFill>
                <a:effectLst/>
                <a:latin typeface="Arial" panose="020B0604020202020204" pitchFamily="34" charset="0"/>
              </a:rPr>
              <a:t>, M., Devine, M., &amp; Stark, S. (2022). Sociodemographic differences in respondent preferences for survey formats: Sampling bias and potential threats to external validity. </a:t>
            </a:r>
            <a:r>
              <a:rPr lang="en-US" b="0" i="1" dirty="0">
                <a:solidFill>
                  <a:srgbClr val="222222"/>
                </a:solidFill>
                <a:effectLst/>
                <a:latin typeface="Arial" panose="020B0604020202020204" pitchFamily="34" charset="0"/>
              </a:rPr>
              <a:t>Archives of rehabilitation research and clinical translation</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4</a:t>
            </a:r>
            <a:r>
              <a:rPr lang="en-US" b="0" i="0" dirty="0">
                <a:solidFill>
                  <a:srgbClr val="222222"/>
                </a:solidFill>
                <a:effectLst/>
                <a:latin typeface="Arial" panose="020B0604020202020204" pitchFamily="34" charset="0"/>
              </a:rPr>
              <a:t>(1), 100175. </a:t>
            </a:r>
            <a:r>
              <a:rPr lang="en-US" b="0" i="0" dirty="0">
                <a:solidFill>
                  <a:srgbClr val="222222"/>
                </a:solidFill>
                <a:effectLst/>
                <a:latin typeface="Arial" panose="020B0604020202020204" pitchFamily="34" charset="0"/>
                <a:hlinkClick r:id="rId3"/>
              </a:rPr>
              <a:t>https://doi.org/10.1016/j.arrct.2021.100175</a:t>
            </a:r>
            <a:r>
              <a:rPr lang="en-US" b="0" i="0" dirty="0">
                <a:solidFill>
                  <a:srgbClr val="222222"/>
                </a:solidFill>
                <a:effectLst/>
                <a:latin typeface="Arial" panose="020B0604020202020204" pitchFamily="34" charset="0"/>
              </a:rPr>
              <a:t> </a:t>
            </a:r>
          </a:p>
          <a:p>
            <a:r>
              <a:rPr lang="en-US" b="0" i="0" dirty="0">
                <a:solidFill>
                  <a:srgbClr val="222222"/>
                </a:solidFill>
                <a:effectLst/>
                <a:latin typeface="Arial" panose="020B0604020202020204" pitchFamily="34" charset="0"/>
              </a:rPr>
              <a:t>Li, L. Z., Yang, P., Singer, S. J., Pfeffer, J., Mathur, M. B., &amp; </a:t>
            </a:r>
            <a:r>
              <a:rPr lang="en-US" b="0" i="0" dirty="0" err="1">
                <a:solidFill>
                  <a:srgbClr val="222222"/>
                </a:solidFill>
                <a:effectLst/>
                <a:latin typeface="Arial" panose="020B0604020202020204" pitchFamily="34" charset="0"/>
              </a:rPr>
              <a:t>Shanafelt</a:t>
            </a:r>
            <a:r>
              <a:rPr lang="en-US" b="0" i="0" dirty="0">
                <a:solidFill>
                  <a:srgbClr val="222222"/>
                </a:solidFill>
                <a:effectLst/>
                <a:latin typeface="Arial" panose="020B0604020202020204" pitchFamily="34" charset="0"/>
              </a:rPr>
              <a:t>, T. (2024). Nurse burnout and patient safety, satisfaction, and quality of care: a systematic review and meta-analysis. </a:t>
            </a:r>
            <a:r>
              <a:rPr lang="en-US" b="0" i="1" dirty="0">
                <a:solidFill>
                  <a:srgbClr val="222222"/>
                </a:solidFill>
                <a:effectLst/>
                <a:latin typeface="Arial" panose="020B0604020202020204" pitchFamily="34" charset="0"/>
              </a:rPr>
              <a:t>JAMA Network Open</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7</a:t>
            </a:r>
            <a:r>
              <a:rPr lang="en-US" b="0" i="0" dirty="0">
                <a:solidFill>
                  <a:srgbClr val="222222"/>
                </a:solidFill>
                <a:effectLst/>
                <a:latin typeface="Arial" panose="020B0604020202020204" pitchFamily="34" charset="0"/>
              </a:rPr>
              <a:t>(11), e2443059-e2443059.</a:t>
            </a:r>
            <a:r>
              <a:rPr lang="en-US" dirty="0">
                <a:solidFill>
                  <a:srgbClr val="222222"/>
                </a:solidFill>
                <a:latin typeface="Arial" panose="020B0604020202020204" pitchFamily="34" charset="0"/>
              </a:rPr>
              <a:t> </a:t>
            </a:r>
            <a:r>
              <a:rPr lang="en-US" dirty="0">
                <a:solidFill>
                  <a:srgbClr val="222222"/>
                </a:solidFill>
                <a:latin typeface="Arial" panose="020B0604020202020204" pitchFamily="34" charset="0"/>
                <a:hlinkClick r:id="rId4"/>
              </a:rPr>
              <a:t>https://doi.org/10.1001/jamanetworkopen.2024.43059</a:t>
            </a:r>
            <a:r>
              <a:rPr lang="en-US" dirty="0">
                <a:solidFill>
                  <a:srgbClr val="222222"/>
                </a:solidFill>
                <a:latin typeface="Arial" panose="020B0604020202020204" pitchFamily="34" charset="0"/>
              </a:rPr>
              <a:t> </a:t>
            </a:r>
            <a:endParaRPr lang="en-US" b="0" i="0" dirty="0">
              <a:solidFill>
                <a:srgbClr val="222222"/>
              </a:solidFill>
              <a:effectLst/>
              <a:latin typeface="Arial" panose="020B0604020202020204" pitchFamily="34" charset="0"/>
            </a:endParaRPr>
          </a:p>
          <a:p>
            <a:r>
              <a:rPr lang="en-US" b="0" i="0" dirty="0">
                <a:solidFill>
                  <a:srgbClr val="222222"/>
                </a:solidFill>
                <a:effectLst/>
                <a:latin typeface="Arial" panose="020B0604020202020204" pitchFamily="34" charset="0"/>
              </a:rPr>
              <a:t>Vadakedath, S., &amp; Kandi, V. (2023). Clinical research: a review of study designs, hypotheses, errors, sampling types, ethics, and informed consent. </a:t>
            </a:r>
            <a:r>
              <a:rPr lang="en-US" b="0" i="1" dirty="0" err="1">
                <a:solidFill>
                  <a:srgbClr val="222222"/>
                </a:solidFill>
                <a:effectLst/>
                <a:latin typeface="Arial" panose="020B0604020202020204" pitchFamily="34" charset="0"/>
              </a:rPr>
              <a:t>Cureus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15</a:t>
            </a:r>
            <a:r>
              <a:rPr lang="en-US" b="0" i="0" dirty="0">
                <a:solidFill>
                  <a:srgbClr val="222222"/>
                </a:solidFill>
                <a:effectLst/>
                <a:latin typeface="Arial" panose="020B0604020202020204" pitchFamily="34" charset="0"/>
              </a:rPr>
              <a:t>(1). </a:t>
            </a:r>
            <a:r>
              <a:rPr lang="en-US" b="0" i="0" dirty="0">
                <a:solidFill>
                  <a:srgbClr val="222222"/>
                </a:solidFill>
                <a:effectLst/>
                <a:latin typeface="Arial" panose="020B0604020202020204" pitchFamily="34" charset="0"/>
                <a:hlinkClick r:id="rId5"/>
              </a:rPr>
              <a:t>https://doi.org/10.7759/cureus.33374</a:t>
            </a:r>
            <a:r>
              <a:rPr lang="en-US" b="0" i="0" dirty="0">
                <a:solidFill>
                  <a:srgbClr val="222222"/>
                </a:solidFill>
                <a:effectLst/>
                <a:latin typeface="Arial" panose="020B0604020202020204" pitchFamily="34" charset="0"/>
              </a:rPr>
              <a:t> </a:t>
            </a:r>
            <a:endParaRPr lang="en-US" dirty="0"/>
          </a:p>
        </p:txBody>
      </p:sp>
    </p:spTree>
    <p:extLst>
      <p:ext uri="{BB962C8B-B14F-4D97-AF65-F5344CB8AC3E}">
        <p14:creationId xmlns:p14="http://schemas.microsoft.com/office/powerpoint/2010/main" val="664066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021BF-0326-7BE7-DD98-CF3BBB76D188}"/>
              </a:ext>
            </a:extLst>
          </p:cNvPr>
          <p:cNvSpPr>
            <a:spLocks noGrp="1"/>
          </p:cNvSpPr>
          <p:nvPr>
            <p:ph type="title"/>
          </p:nvPr>
        </p:nvSpPr>
        <p:spPr/>
        <p:txBody>
          <a:bodyPr/>
          <a:lstStyle/>
          <a:p>
            <a:r>
              <a:rPr lang="en-US" dirty="0"/>
              <a:t>RESEARCH AREA OF INTEREST</a:t>
            </a:r>
          </a:p>
        </p:txBody>
      </p:sp>
      <p:sp>
        <p:nvSpPr>
          <p:cNvPr id="3" name="Content Placeholder 2">
            <a:extLst>
              <a:ext uri="{FF2B5EF4-FFF2-40B4-BE49-F238E27FC236}">
                <a16:creationId xmlns:a16="http://schemas.microsoft.com/office/drawing/2014/main" id="{FA039950-869F-A63B-A719-41E0EAF49C28}"/>
              </a:ext>
            </a:extLst>
          </p:cNvPr>
          <p:cNvSpPr>
            <a:spLocks noGrp="1"/>
          </p:cNvSpPr>
          <p:nvPr>
            <p:ph idx="1"/>
          </p:nvPr>
        </p:nvSpPr>
        <p:spPr/>
        <p:txBody>
          <a:bodyPr/>
          <a:lstStyle/>
          <a:p>
            <a:r>
              <a:rPr lang="en-US" dirty="0"/>
              <a:t>Nurse burnout increases patient safety risks</a:t>
            </a:r>
          </a:p>
          <a:p>
            <a:r>
              <a:rPr lang="en-US" dirty="0"/>
              <a:t>High stress results in medical errors</a:t>
            </a:r>
          </a:p>
          <a:p>
            <a:r>
              <a:rPr lang="en-US" dirty="0"/>
              <a:t>Poor staffing results in emotional exhaustion</a:t>
            </a:r>
          </a:p>
          <a:p>
            <a:r>
              <a:rPr lang="en-US" dirty="0"/>
              <a:t>Evidence-based solutions will improve outcomes</a:t>
            </a:r>
          </a:p>
          <a:p>
            <a:r>
              <a:rPr lang="en-US" dirty="0"/>
              <a:t>Burnout impacts nurse retention rates</a:t>
            </a:r>
          </a:p>
        </p:txBody>
      </p:sp>
    </p:spTree>
    <p:extLst>
      <p:ext uri="{BB962C8B-B14F-4D97-AF65-F5344CB8AC3E}">
        <p14:creationId xmlns:p14="http://schemas.microsoft.com/office/powerpoint/2010/main" val="1467060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EC928-2DE6-9004-4003-AA835029E2D9}"/>
              </a:ext>
            </a:extLst>
          </p:cNvPr>
          <p:cNvSpPr>
            <a:spLocks noGrp="1"/>
          </p:cNvSpPr>
          <p:nvPr>
            <p:ph type="title"/>
          </p:nvPr>
        </p:nvSpPr>
        <p:spPr/>
        <p:txBody>
          <a:bodyPr/>
          <a:lstStyle/>
          <a:p>
            <a:r>
              <a:rPr lang="en-US" dirty="0"/>
              <a:t>IMPORTANCE OF SAMPLING</a:t>
            </a:r>
          </a:p>
        </p:txBody>
      </p:sp>
      <p:sp>
        <p:nvSpPr>
          <p:cNvPr id="3" name="Content Placeholder 2">
            <a:extLst>
              <a:ext uri="{FF2B5EF4-FFF2-40B4-BE49-F238E27FC236}">
                <a16:creationId xmlns:a16="http://schemas.microsoft.com/office/drawing/2014/main" id="{00890DB3-FA73-0D7C-1D22-B5E11700FF68}"/>
              </a:ext>
            </a:extLst>
          </p:cNvPr>
          <p:cNvSpPr>
            <a:spLocks noGrp="1"/>
          </p:cNvSpPr>
          <p:nvPr>
            <p:ph idx="1"/>
          </p:nvPr>
        </p:nvSpPr>
        <p:spPr/>
        <p:txBody>
          <a:bodyPr/>
          <a:lstStyle/>
          <a:p>
            <a:r>
              <a:rPr lang="en-US" dirty="0"/>
              <a:t>Ensures representative study population</a:t>
            </a:r>
          </a:p>
          <a:p>
            <a:r>
              <a:rPr lang="en-US" dirty="0"/>
              <a:t>Impacts study efficiency and feasibility </a:t>
            </a:r>
          </a:p>
          <a:p>
            <a:r>
              <a:rPr lang="en-US" dirty="0"/>
              <a:t>Enhances study validity and reliability</a:t>
            </a:r>
          </a:p>
          <a:p>
            <a:r>
              <a:rPr lang="en-US" dirty="0"/>
              <a:t>Improves result generalization</a:t>
            </a:r>
          </a:p>
          <a:p>
            <a:r>
              <a:rPr lang="en-US" dirty="0"/>
              <a:t>Reduces biases in research findings</a:t>
            </a:r>
          </a:p>
        </p:txBody>
      </p:sp>
    </p:spTree>
    <p:extLst>
      <p:ext uri="{BB962C8B-B14F-4D97-AF65-F5344CB8AC3E}">
        <p14:creationId xmlns:p14="http://schemas.microsoft.com/office/powerpoint/2010/main" val="300807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737-2FA6-DFA3-C5EC-B7ED28FF90CF}"/>
              </a:ext>
            </a:extLst>
          </p:cNvPr>
          <p:cNvSpPr>
            <a:spLocks noGrp="1"/>
          </p:cNvSpPr>
          <p:nvPr>
            <p:ph type="title"/>
          </p:nvPr>
        </p:nvSpPr>
        <p:spPr/>
        <p:txBody>
          <a:bodyPr/>
          <a:lstStyle/>
          <a:p>
            <a:r>
              <a:rPr lang="en-US" dirty="0"/>
              <a:t>SIMPLE RANDOM SAMPLING</a:t>
            </a:r>
          </a:p>
        </p:txBody>
      </p:sp>
      <p:sp>
        <p:nvSpPr>
          <p:cNvPr id="3" name="Content Placeholder 2">
            <a:extLst>
              <a:ext uri="{FF2B5EF4-FFF2-40B4-BE49-F238E27FC236}">
                <a16:creationId xmlns:a16="http://schemas.microsoft.com/office/drawing/2014/main" id="{5A967A0B-390E-DB35-ACFD-B2ED0F3090B5}"/>
              </a:ext>
            </a:extLst>
          </p:cNvPr>
          <p:cNvSpPr>
            <a:spLocks noGrp="1"/>
          </p:cNvSpPr>
          <p:nvPr>
            <p:ph idx="1"/>
          </p:nvPr>
        </p:nvSpPr>
        <p:spPr/>
        <p:txBody>
          <a:bodyPr/>
          <a:lstStyle/>
          <a:p>
            <a:r>
              <a:rPr lang="en-US" dirty="0"/>
              <a:t>Can be costly and time consuming</a:t>
            </a:r>
          </a:p>
          <a:p>
            <a:r>
              <a:rPr lang="en-US" dirty="0"/>
              <a:t>Utilizes random number generators</a:t>
            </a:r>
          </a:p>
          <a:p>
            <a:r>
              <a:rPr lang="en-US" dirty="0"/>
              <a:t>Requires complete population list</a:t>
            </a:r>
          </a:p>
          <a:p>
            <a:r>
              <a:rPr lang="en-US" dirty="0"/>
              <a:t>Each subject has an equal chance</a:t>
            </a:r>
          </a:p>
          <a:p>
            <a:r>
              <a:rPr lang="en-US" dirty="0"/>
              <a:t>Upholds unbiased participant selection</a:t>
            </a:r>
          </a:p>
        </p:txBody>
      </p:sp>
    </p:spTree>
    <p:extLst>
      <p:ext uri="{BB962C8B-B14F-4D97-AF65-F5344CB8AC3E}">
        <p14:creationId xmlns:p14="http://schemas.microsoft.com/office/powerpoint/2010/main" val="193300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ABD84-BB95-09E3-8038-62300CD2E347}"/>
              </a:ext>
            </a:extLst>
          </p:cNvPr>
          <p:cNvSpPr>
            <a:spLocks noGrp="1"/>
          </p:cNvSpPr>
          <p:nvPr>
            <p:ph type="title"/>
          </p:nvPr>
        </p:nvSpPr>
        <p:spPr/>
        <p:txBody>
          <a:bodyPr/>
          <a:lstStyle/>
          <a:p>
            <a:r>
              <a:rPr lang="en-US" dirty="0"/>
              <a:t>STRATIFIED RANDOM SAMPLING</a:t>
            </a:r>
          </a:p>
        </p:txBody>
      </p:sp>
      <p:sp>
        <p:nvSpPr>
          <p:cNvPr id="3" name="Content Placeholder 2">
            <a:extLst>
              <a:ext uri="{FF2B5EF4-FFF2-40B4-BE49-F238E27FC236}">
                <a16:creationId xmlns:a16="http://schemas.microsoft.com/office/drawing/2014/main" id="{59FB32F8-5C5D-7638-2E33-BAC5CFA42959}"/>
              </a:ext>
            </a:extLst>
          </p:cNvPr>
          <p:cNvSpPr>
            <a:spLocks noGrp="1"/>
          </p:cNvSpPr>
          <p:nvPr>
            <p:ph idx="1"/>
          </p:nvPr>
        </p:nvSpPr>
        <p:spPr/>
        <p:txBody>
          <a:bodyPr/>
          <a:lstStyle/>
          <a:p>
            <a:r>
              <a:rPr lang="en-US" dirty="0"/>
              <a:t>Can be complex and time-intensive</a:t>
            </a:r>
          </a:p>
          <a:p>
            <a:r>
              <a:rPr lang="en-US" dirty="0"/>
              <a:t>Divides populations into subgroups</a:t>
            </a:r>
          </a:p>
          <a:p>
            <a:r>
              <a:rPr lang="en-US" dirty="0"/>
              <a:t>Requires identification from the subgroup</a:t>
            </a:r>
          </a:p>
          <a:p>
            <a:r>
              <a:rPr lang="en-US" dirty="0"/>
              <a:t>Ensures subgroup representation</a:t>
            </a:r>
          </a:p>
          <a:p>
            <a:r>
              <a:rPr lang="en-US" dirty="0"/>
              <a:t>Reduces variability between samples</a:t>
            </a:r>
          </a:p>
        </p:txBody>
      </p:sp>
    </p:spTree>
    <p:extLst>
      <p:ext uri="{BB962C8B-B14F-4D97-AF65-F5344CB8AC3E}">
        <p14:creationId xmlns:p14="http://schemas.microsoft.com/office/powerpoint/2010/main" val="108217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04C07-5F4A-FDB5-A3EC-623B76E0E108}"/>
              </a:ext>
            </a:extLst>
          </p:cNvPr>
          <p:cNvSpPr>
            <a:spLocks noGrp="1"/>
          </p:cNvSpPr>
          <p:nvPr>
            <p:ph type="title"/>
          </p:nvPr>
        </p:nvSpPr>
        <p:spPr/>
        <p:txBody>
          <a:bodyPr/>
          <a:lstStyle/>
          <a:p>
            <a:r>
              <a:rPr lang="en-US" dirty="0"/>
              <a:t>CLUSTER RANDOM SAMPLING</a:t>
            </a:r>
          </a:p>
        </p:txBody>
      </p:sp>
      <p:sp>
        <p:nvSpPr>
          <p:cNvPr id="3" name="Content Placeholder 2">
            <a:extLst>
              <a:ext uri="{FF2B5EF4-FFF2-40B4-BE49-F238E27FC236}">
                <a16:creationId xmlns:a16="http://schemas.microsoft.com/office/drawing/2014/main" id="{9621E4D9-7853-EC9C-97A3-7F530ADBAEB1}"/>
              </a:ext>
            </a:extLst>
          </p:cNvPr>
          <p:cNvSpPr>
            <a:spLocks noGrp="1"/>
          </p:cNvSpPr>
          <p:nvPr>
            <p:ph idx="1"/>
          </p:nvPr>
        </p:nvSpPr>
        <p:spPr/>
        <p:txBody>
          <a:bodyPr/>
          <a:lstStyle/>
          <a:p>
            <a:r>
              <a:rPr lang="en-US" dirty="0"/>
              <a:t>May introduce selection bias</a:t>
            </a:r>
          </a:p>
          <a:p>
            <a:r>
              <a:rPr lang="en-US" dirty="0"/>
              <a:t>Less precise compared to stratified sampling</a:t>
            </a:r>
          </a:p>
          <a:p>
            <a:r>
              <a:rPr lang="en-US" dirty="0"/>
              <a:t>Divides population into clusters</a:t>
            </a:r>
          </a:p>
          <a:p>
            <a:r>
              <a:rPr lang="en-US" dirty="0"/>
              <a:t>Selects random clusters</a:t>
            </a:r>
          </a:p>
          <a:p>
            <a:r>
              <a:rPr lang="en-US" dirty="0"/>
              <a:t>Useful in large populations</a:t>
            </a:r>
          </a:p>
          <a:p>
            <a:endParaRPr lang="en-US" dirty="0"/>
          </a:p>
        </p:txBody>
      </p:sp>
    </p:spTree>
    <p:extLst>
      <p:ext uri="{BB962C8B-B14F-4D97-AF65-F5344CB8AC3E}">
        <p14:creationId xmlns:p14="http://schemas.microsoft.com/office/powerpoint/2010/main" val="3403586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40549-B79C-A147-E602-CF1DD0F4AE77}"/>
              </a:ext>
            </a:extLst>
          </p:cNvPr>
          <p:cNvSpPr>
            <a:spLocks noGrp="1"/>
          </p:cNvSpPr>
          <p:nvPr>
            <p:ph type="title"/>
          </p:nvPr>
        </p:nvSpPr>
        <p:spPr/>
        <p:txBody>
          <a:bodyPr/>
          <a:lstStyle/>
          <a:p>
            <a:r>
              <a:rPr lang="en-US" dirty="0"/>
              <a:t>SYSTEMATIC RANDOM SAMPLING</a:t>
            </a:r>
          </a:p>
        </p:txBody>
      </p:sp>
      <p:sp>
        <p:nvSpPr>
          <p:cNvPr id="3" name="Content Placeholder 2">
            <a:extLst>
              <a:ext uri="{FF2B5EF4-FFF2-40B4-BE49-F238E27FC236}">
                <a16:creationId xmlns:a16="http://schemas.microsoft.com/office/drawing/2014/main" id="{17D9F6EB-0EFB-E166-DBA6-13DBC6C03129}"/>
              </a:ext>
            </a:extLst>
          </p:cNvPr>
          <p:cNvSpPr>
            <a:spLocks noGrp="1"/>
          </p:cNvSpPr>
          <p:nvPr>
            <p:ph idx="1"/>
          </p:nvPr>
        </p:nvSpPr>
        <p:spPr/>
        <p:txBody>
          <a:bodyPr/>
          <a:lstStyle/>
          <a:p>
            <a:r>
              <a:rPr lang="en-US" dirty="0"/>
              <a:t>Subjects selected at regular intervals</a:t>
            </a:r>
          </a:p>
          <a:p>
            <a:r>
              <a:rPr lang="en-US" dirty="0"/>
              <a:t>Cost-effective and simple method</a:t>
            </a:r>
          </a:p>
          <a:p>
            <a:r>
              <a:rPr lang="en-US" dirty="0"/>
              <a:t>Works well with larger samples</a:t>
            </a:r>
          </a:p>
          <a:p>
            <a:r>
              <a:rPr lang="en-US" dirty="0"/>
              <a:t>Requires an ordered population list</a:t>
            </a:r>
          </a:p>
          <a:p>
            <a:r>
              <a:rPr lang="en-US" dirty="0"/>
              <a:t>Risk of hidden selection bias</a:t>
            </a:r>
          </a:p>
        </p:txBody>
      </p:sp>
    </p:spTree>
    <p:extLst>
      <p:ext uri="{BB962C8B-B14F-4D97-AF65-F5344CB8AC3E}">
        <p14:creationId xmlns:p14="http://schemas.microsoft.com/office/powerpoint/2010/main" val="1544241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91920-38AF-D010-A22C-0976F49CB982}"/>
              </a:ext>
            </a:extLst>
          </p:cNvPr>
          <p:cNvSpPr>
            <a:spLocks noGrp="1"/>
          </p:cNvSpPr>
          <p:nvPr>
            <p:ph type="title"/>
          </p:nvPr>
        </p:nvSpPr>
        <p:spPr>
          <a:xfrm>
            <a:off x="1154954" y="973668"/>
            <a:ext cx="8761413" cy="1005034"/>
          </a:xfrm>
        </p:spPr>
        <p:txBody>
          <a:bodyPr/>
          <a:lstStyle/>
          <a:p>
            <a:r>
              <a:rPr lang="en-US" dirty="0"/>
              <a:t>BEST SAMPLING METHOD FOR THE STUDY</a:t>
            </a:r>
          </a:p>
        </p:txBody>
      </p:sp>
      <p:sp>
        <p:nvSpPr>
          <p:cNvPr id="3" name="Content Placeholder 2">
            <a:extLst>
              <a:ext uri="{FF2B5EF4-FFF2-40B4-BE49-F238E27FC236}">
                <a16:creationId xmlns:a16="http://schemas.microsoft.com/office/drawing/2014/main" id="{F8A47372-6B54-DCF4-A54B-D89D4A37A8E8}"/>
              </a:ext>
            </a:extLst>
          </p:cNvPr>
          <p:cNvSpPr>
            <a:spLocks noGrp="1"/>
          </p:cNvSpPr>
          <p:nvPr>
            <p:ph idx="1"/>
          </p:nvPr>
        </p:nvSpPr>
        <p:spPr/>
        <p:txBody>
          <a:bodyPr/>
          <a:lstStyle/>
          <a:p>
            <a:r>
              <a:rPr lang="en-US" dirty="0"/>
              <a:t>Selected method: Stratified random sampling</a:t>
            </a:r>
          </a:p>
          <a:p>
            <a:r>
              <a:rPr lang="en-US" dirty="0"/>
              <a:t>Ensures diverse nurse representation</a:t>
            </a:r>
          </a:p>
          <a:p>
            <a:r>
              <a:rPr lang="en-US" dirty="0"/>
              <a:t>Reduces variability in burnout rates</a:t>
            </a:r>
          </a:p>
          <a:p>
            <a:r>
              <a:rPr lang="en-US" dirty="0"/>
              <a:t>Improves study fairness and accuracy</a:t>
            </a:r>
          </a:p>
          <a:p>
            <a:r>
              <a:rPr lang="en-US" dirty="0"/>
              <a:t>Effectively addresses population differences</a:t>
            </a:r>
          </a:p>
        </p:txBody>
      </p:sp>
    </p:spTree>
    <p:extLst>
      <p:ext uri="{BB962C8B-B14F-4D97-AF65-F5344CB8AC3E}">
        <p14:creationId xmlns:p14="http://schemas.microsoft.com/office/powerpoint/2010/main" val="1059839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FAC0B-5AD1-236F-E02F-CBAE78C22906}"/>
              </a:ext>
            </a:extLst>
          </p:cNvPr>
          <p:cNvSpPr>
            <a:spLocks noGrp="1"/>
          </p:cNvSpPr>
          <p:nvPr>
            <p:ph type="title"/>
          </p:nvPr>
        </p:nvSpPr>
        <p:spPr>
          <a:xfrm>
            <a:off x="1154954" y="629587"/>
            <a:ext cx="8761413" cy="1051045"/>
          </a:xfrm>
        </p:spPr>
        <p:txBody>
          <a:bodyPr/>
          <a:lstStyle/>
          <a:p>
            <a:r>
              <a:rPr lang="en-US" dirty="0"/>
              <a:t>SAMPLE POPULATION AND RECRUITMENT</a:t>
            </a:r>
          </a:p>
        </p:txBody>
      </p:sp>
      <p:sp>
        <p:nvSpPr>
          <p:cNvPr id="3" name="Content Placeholder 2">
            <a:extLst>
              <a:ext uri="{FF2B5EF4-FFF2-40B4-BE49-F238E27FC236}">
                <a16:creationId xmlns:a16="http://schemas.microsoft.com/office/drawing/2014/main" id="{5B95DCAD-432D-E5F4-0C7E-DB7699C6565B}"/>
              </a:ext>
            </a:extLst>
          </p:cNvPr>
          <p:cNvSpPr>
            <a:spLocks noGrp="1"/>
          </p:cNvSpPr>
          <p:nvPr>
            <p:ph idx="1"/>
          </p:nvPr>
        </p:nvSpPr>
        <p:spPr/>
        <p:txBody>
          <a:bodyPr/>
          <a:lstStyle/>
          <a:p>
            <a:r>
              <a:rPr lang="en-US" dirty="0"/>
              <a:t>Sample: Nurses in various clinical settings</a:t>
            </a:r>
          </a:p>
          <a:p>
            <a:r>
              <a:rPr lang="en-US" dirty="0"/>
              <a:t>Includes hospital and clinic nurses</a:t>
            </a:r>
          </a:p>
          <a:p>
            <a:r>
              <a:rPr lang="en-US" dirty="0"/>
              <a:t>Recruitment via flyers and emails</a:t>
            </a:r>
          </a:p>
          <a:p>
            <a:r>
              <a:rPr lang="en-US" dirty="0"/>
              <a:t>Informed consent and voluntary participation</a:t>
            </a:r>
          </a:p>
          <a:p>
            <a:r>
              <a:rPr lang="en-US" dirty="0"/>
              <a:t>Ensures ethics and confidentiality</a:t>
            </a:r>
          </a:p>
        </p:txBody>
      </p:sp>
    </p:spTree>
    <p:extLst>
      <p:ext uri="{BB962C8B-B14F-4D97-AF65-F5344CB8AC3E}">
        <p14:creationId xmlns:p14="http://schemas.microsoft.com/office/powerpoint/2010/main" val="42213825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99</TotalTime>
  <Words>1407</Words>
  <Application>Microsoft Office PowerPoint</Application>
  <PresentationFormat>Widescreen</PresentationFormat>
  <Paragraphs>92</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Ion Boardroom</vt:lpstr>
      <vt:lpstr>EVALUATING SAMPLING TECHNIQUES IN RESEARCH</vt:lpstr>
      <vt:lpstr>RESEARCH AREA OF INTEREST</vt:lpstr>
      <vt:lpstr>IMPORTANCE OF SAMPLING</vt:lpstr>
      <vt:lpstr>SIMPLE RANDOM SAMPLING</vt:lpstr>
      <vt:lpstr>STRATIFIED RANDOM SAMPLING</vt:lpstr>
      <vt:lpstr>CLUSTER RANDOM SAMPLING</vt:lpstr>
      <vt:lpstr>SYSTEMATIC RANDOM SAMPLING</vt:lpstr>
      <vt:lpstr>BEST SAMPLING METHOD FOR THE STUDY</vt:lpstr>
      <vt:lpstr>SAMPLE POPULATION AND RECRUITMENT</vt:lpstr>
      <vt:lpstr>SAMPLING CHALLENGES AND BIAS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80</cp:revision>
  <dcterms:created xsi:type="dcterms:W3CDTF">2025-02-18T05:19:23Z</dcterms:created>
  <dcterms:modified xsi:type="dcterms:W3CDTF">2025-02-18T06:59:10Z</dcterms:modified>
</cp:coreProperties>
</file>