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8" r:id="rId3"/>
    <p:sldId id="269" r:id="rId4"/>
    <p:sldId id="266" r:id="rId5"/>
    <p:sldId id="276" r:id="rId6"/>
    <p:sldId id="270" r:id="rId7"/>
    <p:sldId id="267" r:id="rId8"/>
    <p:sldId id="262" r:id="rId9"/>
    <p:sldId id="271" r:id="rId10"/>
    <p:sldId id="272" r:id="rId11"/>
    <p:sldId id="273" r:id="rId12"/>
    <p:sldId id="274" r:id="rId13"/>
    <p:sldId id="275"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4" autoAdjust="0"/>
    <p:restoredTop sz="67487" autoAdjust="0"/>
  </p:normalViewPr>
  <p:slideViewPr>
    <p:cSldViewPr snapToGrid="0">
      <p:cViewPr varScale="1">
        <p:scale>
          <a:sx n="75" d="100"/>
          <a:sy n="75" d="100"/>
        </p:scale>
        <p:origin x="1290" y="66"/>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2/26/2025</a:t>
            </a:fld>
            <a:endParaRPr lang="en-US" dirty="0"/>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dirty="0"/>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2/26/2025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a:t>
            </a:r>
          </a:p>
          <a:p>
            <a:endParaRPr lang="en-US" dirty="0"/>
          </a:p>
          <a:p>
            <a:r>
              <a:rPr lang="en-US" dirty="0"/>
              <a:t>Welcome to my scheduled case study presentation.</a:t>
            </a:r>
          </a:p>
          <a:p>
            <a:endParaRPr lang="en-US" dirty="0"/>
          </a:p>
          <a:p>
            <a:r>
              <a:rPr lang="en-US" dirty="0"/>
              <a:t>My name is XXXX, a student at Wilkes University Passan School of Nursing Graduate Program pursuing (COURSE) under </a:t>
            </a:r>
            <a:r>
              <a:rPr lang="en-US" dirty="0">
                <a:solidFill>
                  <a:schemeClr val="accent1"/>
                </a:solidFill>
              </a:rPr>
              <a:t>(Instructor</a:t>
            </a:r>
            <a:r>
              <a:rPr lang="en-US" dirty="0">
                <a:solidFill>
                  <a:schemeClr val="accent1"/>
                </a:solidFill>
                <a:highlight>
                  <a:srgbClr val="FFFF00"/>
                </a:highlight>
              </a:rPr>
              <a:t>).</a:t>
            </a:r>
          </a:p>
          <a:p>
            <a:endParaRPr lang="en-US" dirty="0">
              <a:solidFill>
                <a:schemeClr val="accent1"/>
              </a:solidFill>
              <a:highlight>
                <a:srgbClr val="FFFF00"/>
              </a:highlight>
            </a:endParaRPr>
          </a:p>
          <a:p>
            <a:r>
              <a:rPr lang="en-US" dirty="0">
                <a:solidFill>
                  <a:schemeClr val="accent1"/>
                </a:solidFill>
                <a:highlight>
                  <a:srgbClr val="FFFF00"/>
                </a:highlight>
              </a:rPr>
              <a:t>The case study presentation focuses on a patient I encountered during my practicum experience with a personality disorder namely substance use disorder with depression. </a:t>
            </a:r>
          </a:p>
          <a:p>
            <a:endParaRPr lang="en-US" dirty="0"/>
          </a:p>
        </p:txBody>
      </p:sp>
      <p:sp>
        <p:nvSpPr>
          <p:cNvPr id="4" name="Slide Number Placeholder 3"/>
          <p:cNvSpPr>
            <a:spLocks noGrp="1"/>
          </p:cNvSpPr>
          <p:nvPr>
            <p:ph type="sldNum" sz="quarter" idx="5"/>
          </p:nvPr>
        </p:nvSpPr>
        <p:spPr/>
        <p:txBody>
          <a:bodyPr/>
          <a:lstStyle/>
          <a:p>
            <a:fld id="{BC849E9A-41F7-4779-A581-48A7C374A227}" type="slidenum">
              <a:rPr lang="en-US" smtClean="0"/>
              <a:t>1</a:t>
            </a:fld>
            <a:endParaRPr lang="en-US" dirty="0"/>
          </a:p>
        </p:txBody>
      </p:sp>
    </p:spTree>
    <p:extLst>
      <p:ext uri="{BB962C8B-B14F-4D97-AF65-F5344CB8AC3E}">
        <p14:creationId xmlns:p14="http://schemas.microsoft.com/office/powerpoint/2010/main" val="1461697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The patient symptoms satisfies the Diagnostic and Statistical Manual of Mental Disorders, Fifth Edition, Text Revision (DSM-5-TR) for severe substance-induced depressive disorder. The patient clinical manifestation for the past 12 months satisfies criterion A of the diagnosis characterized by intake of substance in large amounts for a long time that anticipated, spending a lot of time obtaining and using substance or recovering from effects (APA, 2022). The patient complain of craving and strong urge to use substances, recurrent use impacting his occupation, giving up social and recreational activities, continued use despite recurrent interpersonal issues, tolerance and withdrawal symptoms.</a:t>
            </a:r>
          </a:p>
          <a:p>
            <a:r>
              <a:rPr lang="en-US" dirty="0">
                <a:latin typeface="Segoe UI" panose="020B0502040204020203" pitchFamily="34" charset="0"/>
                <a:cs typeface="Segoe UI" panose="020B0502040204020203" pitchFamily="34" charset="0"/>
              </a:rPr>
              <a:t>The patient use drugs to avoid and relieve withdrawal symptoms. Comorbidities affecting the patient include low anxiety and severe depression. </a:t>
            </a:r>
          </a:p>
        </p:txBody>
      </p:sp>
      <p:sp>
        <p:nvSpPr>
          <p:cNvPr id="4" name="Slide Number Placeholder 3"/>
          <p:cNvSpPr>
            <a:spLocks noGrp="1"/>
          </p:cNvSpPr>
          <p:nvPr>
            <p:ph type="sldNum" sz="quarter" idx="10"/>
          </p:nvPr>
        </p:nvSpPr>
        <p:spPr/>
        <p:txBody>
          <a:bodyPr/>
          <a:lstStyle/>
          <a:p>
            <a:fld id="{BC849E9A-41F7-4779-A581-48A7C374A227}" type="slidenum">
              <a:rPr lang="en-US" smtClean="0"/>
              <a:t>10</a:t>
            </a:fld>
            <a:endParaRPr lang="en-US" dirty="0"/>
          </a:p>
        </p:txBody>
      </p:sp>
    </p:spTree>
    <p:extLst>
      <p:ext uri="{BB962C8B-B14F-4D97-AF65-F5344CB8AC3E}">
        <p14:creationId xmlns:p14="http://schemas.microsoft.com/office/powerpoint/2010/main" val="2129662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latin typeface="Segoe UI" panose="020B0502040204020203" pitchFamily="34" charset="0"/>
                <a:cs typeface="Segoe UI" panose="020B0502040204020203" pitchFamily="34" charset="0"/>
              </a:rPr>
              <a:t>Some of the risks and stressors associated with the patient’s case include use of poly-drugs, higher level of symptoms, lower functioning levels, risk of hospitalization, challenges diagnosing and treating co-occurring conditions, accessibility to treatment resources and understanding addition context, comorbidity etiology and </a:t>
            </a:r>
            <a:r>
              <a:rPr lang="en-US" dirty="0">
                <a:cs typeface="Segoe UI" panose="020B0502040204020203" pitchFamily="34" charset="0"/>
              </a:rPr>
              <a:t>Stress induced depression characterized by anhedonia due to social pressure</a:t>
            </a:r>
            <a:r>
              <a:rPr lang="en-US" i="0" dirty="0">
                <a:latin typeface="Segoe UI" panose="020B0502040204020203" pitchFamily="34" charset="0"/>
                <a:cs typeface="Segoe UI" panose="020B0502040204020203" pitchFamily="34" charset="0"/>
              </a:rPr>
              <a:t> (</a:t>
            </a:r>
            <a:r>
              <a:rPr lang="en-US" b="0" i="0" dirty="0">
                <a:solidFill>
                  <a:srgbClr val="222222"/>
                </a:solidFill>
                <a:effectLst/>
              </a:rPr>
              <a:t>Calarco &amp; Lobo, 2021</a:t>
            </a:r>
            <a:r>
              <a:rPr lang="en-US" i="0" dirty="0">
                <a:latin typeface="Segoe UI" panose="020B0502040204020203" pitchFamily="34" charset="0"/>
                <a:cs typeface="Segoe UI" panose="020B0502040204020203" pitchFamily="34" charset="0"/>
              </a:rPr>
              <a:t>).</a:t>
            </a:r>
          </a:p>
        </p:txBody>
      </p:sp>
      <p:sp>
        <p:nvSpPr>
          <p:cNvPr id="4" name="Slide Number Placeholder 3"/>
          <p:cNvSpPr>
            <a:spLocks noGrp="1"/>
          </p:cNvSpPr>
          <p:nvPr>
            <p:ph type="sldNum" sz="quarter" idx="10"/>
          </p:nvPr>
        </p:nvSpPr>
        <p:spPr/>
        <p:txBody>
          <a:bodyPr/>
          <a:lstStyle/>
          <a:p>
            <a:fld id="{BC849E9A-41F7-4779-A581-48A7C374A227}" type="slidenum">
              <a:rPr lang="en-US" smtClean="0"/>
              <a:t>11</a:t>
            </a:fld>
            <a:endParaRPr lang="en-US" dirty="0"/>
          </a:p>
        </p:txBody>
      </p:sp>
    </p:spTree>
    <p:extLst>
      <p:ext uri="{BB962C8B-B14F-4D97-AF65-F5344CB8AC3E}">
        <p14:creationId xmlns:p14="http://schemas.microsoft.com/office/powerpoint/2010/main" val="2452205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The patient should be prescribed with </a:t>
            </a:r>
            <a:r>
              <a:rPr lang="en-US" b="0" i="0" dirty="0">
                <a:solidFill>
                  <a:srgbClr val="2E2E2E"/>
                </a:solidFill>
                <a:effectLst/>
              </a:rPr>
              <a:t>Sertraline </a:t>
            </a:r>
            <a:r>
              <a:rPr lang="en-US" dirty="0">
                <a:latin typeface="Segoe UI" panose="020B0502040204020203" pitchFamily="34" charset="0"/>
                <a:cs typeface="Segoe UI" panose="020B0502040204020203" pitchFamily="34" charset="0"/>
              </a:rPr>
              <a:t>50 mg as the minimum dose to be titrated gradually until therapeutic dosage to address symptoms associated with depressive disorder diagnosis to improve symptoms related with depression (Rao et al., 2023). According to </a:t>
            </a:r>
            <a:r>
              <a:rPr lang="en-US" b="0" i="0" dirty="0">
                <a:solidFill>
                  <a:srgbClr val="1B1B1B"/>
                </a:solidFill>
                <a:effectLst/>
                <a:latin typeface="Roboto Mono Web"/>
              </a:rPr>
              <a:t>Iqbal et al. (2019), </a:t>
            </a:r>
            <a:r>
              <a:rPr lang="en-US" b="0" i="0" dirty="0">
                <a:solidFill>
                  <a:srgbClr val="1B1B1B"/>
                </a:solidFill>
                <a:effectLst/>
                <a:latin typeface="Segoe UI" panose="020B0502040204020203" pitchFamily="34" charset="0"/>
                <a:cs typeface="Segoe UI" panose="020B0502040204020203" pitchFamily="34" charset="0"/>
              </a:rPr>
              <a:t>c</a:t>
            </a:r>
            <a:r>
              <a:rPr lang="en-US" dirty="0">
                <a:latin typeface="Segoe UI" panose="020B0502040204020203" pitchFamily="34" charset="0"/>
                <a:cs typeface="Segoe UI" panose="020B0502040204020203" pitchFamily="34" charset="0"/>
              </a:rPr>
              <a:t>ognitive behavioral therapy (CBT), motivational interviewing (MI), 12-step facilitation, and community reinforcement approach are some of the behavioral interventions recommended to address issues affecting the patient. Combination of these interventions adjunct to medication will helps in reducing substance use, and alleviate depression, minimize risk of relapse, treatment of comorbid anxiety and increase the probability of abstinence. The patient should be educated on aspects of substance induced depressive disorder including diagnosis, etiology, risk factors and treatment modalities. The patient should be educated on how to maintain sleep hygiene to have good quality and quantity sleep by avoiding coffee after 5pm, relaxation exercises and engage in physical activities. The patient should be referred to a nutritionist for diet and meal planning to increase appetite, quit smoking, and gain weight. The patient should be encouraged to refrain from illicit drugs, join support groups with people with similar condition, avoid triggers, and have a discussion with the physician on any concerns related to the medications.</a:t>
            </a:r>
          </a:p>
          <a:p>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12</a:t>
            </a:fld>
            <a:endParaRPr lang="en-US" dirty="0"/>
          </a:p>
        </p:txBody>
      </p:sp>
    </p:spTree>
    <p:extLst>
      <p:ext uri="{BB962C8B-B14F-4D97-AF65-F5344CB8AC3E}">
        <p14:creationId xmlns:p14="http://schemas.microsoft.com/office/powerpoint/2010/main" val="3413563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Above are the scholarly articles used in the presentation. </a:t>
            </a:r>
          </a:p>
        </p:txBody>
      </p:sp>
      <p:sp>
        <p:nvSpPr>
          <p:cNvPr id="4" name="Slide Number Placeholder 3"/>
          <p:cNvSpPr>
            <a:spLocks noGrp="1"/>
          </p:cNvSpPr>
          <p:nvPr>
            <p:ph type="sldNum" sz="quarter" idx="5"/>
          </p:nvPr>
        </p:nvSpPr>
        <p:spPr/>
        <p:txBody>
          <a:bodyPr/>
          <a:lstStyle/>
          <a:p>
            <a:fld id="{BC849E9A-41F7-4779-A581-48A7C374A227}" type="slidenum">
              <a:rPr lang="en-US" smtClean="0"/>
              <a:t>13</a:t>
            </a:fld>
            <a:endParaRPr lang="en-US" dirty="0"/>
          </a:p>
        </p:txBody>
      </p:sp>
    </p:spTree>
    <p:extLst>
      <p:ext uri="{BB962C8B-B14F-4D97-AF65-F5344CB8AC3E}">
        <p14:creationId xmlns:p14="http://schemas.microsoft.com/office/powerpoint/2010/main" val="512194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Segoe UI" panose="020B0502040204020203" pitchFamily="34" charset="0"/>
                <a:cs typeface="Segoe UI" panose="020B0502040204020203" pitchFamily="34" charset="0"/>
              </a:rPr>
              <a:t>Thank you everyone for your time and attention throughout the presentation. Any questions?</a:t>
            </a:r>
          </a:p>
          <a:p>
            <a:endParaRPr lang="en-US" b="1"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14</a:t>
            </a:fld>
            <a:endParaRPr lang="en-US" dirty="0"/>
          </a:p>
        </p:txBody>
      </p:sp>
    </p:spTree>
    <p:extLst>
      <p:ext uri="{BB962C8B-B14F-4D97-AF65-F5344CB8AC3E}">
        <p14:creationId xmlns:p14="http://schemas.microsoft.com/office/powerpoint/2010/main" val="64420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presentation seeks to select a patient encountered during practicum experience and develop a case study presentation. The objective of the assignment is to practice in a grand rounds format of the psychiatric evaluation of a patient to present a case and entire treatment plan to peers in a logical, thorough, concise and organized manner. The presentation will incorporate data including details provided by the patients on chief complaint, symptomology, duration and their impacts in functioning to derive a diagnosis. The presentation will discuss objective information based on observations made during the psychiatric evaluation. Besides, the presentation will provide mental status exam results and appropriate physical vital signs or other relevant diagnostic results. The presentation will include assessment by formulating differential diagnoses per the Diagnostic and Statistical Manual of Mental Disorders, Fifth Edition, Text Revision (DSM-5-TR) aligned to history of presenting illness (HPI) description. An evidenced-based treatment plan will be offered with rationales in a holistic and comprehensive synthesizing critical thinking and strong evidence.</a:t>
            </a:r>
          </a:p>
        </p:txBody>
      </p:sp>
      <p:sp>
        <p:nvSpPr>
          <p:cNvPr id="4" name="Slide Number Placeholder 3"/>
          <p:cNvSpPr>
            <a:spLocks noGrp="1"/>
          </p:cNvSpPr>
          <p:nvPr>
            <p:ph type="sldNum" sz="quarter" idx="10"/>
          </p:nvPr>
        </p:nvSpPr>
        <p:spPr/>
        <p:txBody>
          <a:bodyPr/>
          <a:lstStyle/>
          <a:p>
            <a:fld id="{BC849E9A-41F7-4779-A581-48A7C374A227}" type="slidenum">
              <a:rPr lang="en-US" smtClean="0"/>
              <a:t>2</a:t>
            </a:fld>
            <a:endParaRPr lang="en-US" dirty="0"/>
          </a:p>
        </p:txBody>
      </p:sp>
    </p:spTree>
    <p:extLst>
      <p:ext uri="{BB962C8B-B14F-4D97-AF65-F5344CB8AC3E}">
        <p14:creationId xmlns:p14="http://schemas.microsoft.com/office/powerpoint/2010/main" val="4192102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XYZ is a 29 year old Indian male who reported to the clinic accompanied by his mother. The initial assessment during the assessment, the client spoke in a trembling voice, struggled to maintain eye contact and greeting everyone with low energy. His clothes were untidy and his shirt was unbuttoned. </a:t>
            </a:r>
          </a:p>
          <a:p>
            <a:endParaRPr lang="en-US" dirty="0"/>
          </a:p>
          <a:p>
            <a:r>
              <a:rPr lang="en-US" dirty="0"/>
              <a:t>The mother reported that her son suffers from with severe headaches, reduced sleep and appetite, weight loss, aggression, irritable, anger, craving for drugs, and potential violent behavior. She added that his excessive drug use lead to aggressive behavior, ultimately causing disturbance in social relationship with family, peers and colleagues.</a:t>
            </a:r>
          </a:p>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3</a:t>
            </a:fld>
            <a:endParaRPr lang="en-US" dirty="0"/>
          </a:p>
        </p:txBody>
      </p:sp>
    </p:spTree>
    <p:extLst>
      <p:ext uri="{BB962C8B-B14F-4D97-AF65-F5344CB8AC3E}">
        <p14:creationId xmlns:p14="http://schemas.microsoft.com/office/powerpoint/2010/main" val="3871000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Segoe UI" panose="020B0502040204020203" pitchFamily="34" charset="0"/>
                <a:cs typeface="Segoe UI" panose="020B0502040204020203" pitchFamily="34" charset="0"/>
              </a:rPr>
              <a:t>The client is not taking any prescribed or over-the-counter medications and denies any form of allergies including pollen, fur, dust or drug related allergies. In assessing the client birth and developmental milestones, the client</a:t>
            </a:r>
            <a:r>
              <a:rPr lang="en-US" sz="1200" dirty="0">
                <a:latin typeface="Segoe UI" panose="020B0502040204020203" pitchFamily="34" charset="0"/>
                <a:cs typeface="Segoe UI" panose="020B0502040204020203" pitchFamily="34" charset="0"/>
              </a:rPr>
              <a:t> is a first born. His mother had normal pregnancy with no pre-and-postnatal complications. Health child with normal weight. He has no history of bedwetting, thumb sucking, nail biting or sleep walking implying he achieve all developmental milestones at the appropriate age. XYZ was brought up in a loving Pathan family with his younger brother. He had a small circle of friends due to his introverted nature or personality. He denied having any childhood trauma or history of abuse growing up. The mother added he got sick only once in his childhood with measles and never had a surgical operation. </a:t>
            </a:r>
            <a:endParaRPr lang="en-US" sz="1200" b="1" dirty="0">
              <a:latin typeface="Segoe UI" panose="020B0502040204020203" pitchFamily="34" charset="0"/>
              <a:cs typeface="Segoe UI" panose="020B0502040204020203" pitchFamily="34" charset="0"/>
            </a:endParaRPr>
          </a:p>
          <a:p>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4</a:t>
            </a:fld>
            <a:endParaRPr lang="en-US" dirty="0"/>
          </a:p>
        </p:txBody>
      </p:sp>
    </p:spTree>
    <p:extLst>
      <p:ext uri="{BB962C8B-B14F-4D97-AF65-F5344CB8AC3E}">
        <p14:creationId xmlns:p14="http://schemas.microsoft.com/office/powerpoint/2010/main" val="2295961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The client is a first born in a family of two. He has a degree in business administration. He is proficient in English and Urdu. He started working at 21 years in book printing and paper pressing but later diversified in Gent garments. He has been married twice and his first marriage failed to due to family interference. He has two kids and lives with his parents, wife and children. He possesses positive attitudes towards family unlike relatives. He claimed he started using drug due to peer pressure as early as 16 years old out of curiosity but got “hooked.” He denied any history of mental health disorders. Forensic history reveals the client has a history of violence and legal issues at an early by engaging in petty robberies and selling drugs.  The family lives in a combined environment all under one roof. Both the mother and father are alive and healthy and denies history of mental health illnesses or substance use including alcohol intake, smoking tobacco, marijuana, cocaine, cigarettes and heroine. </a:t>
            </a:r>
          </a:p>
        </p:txBody>
      </p:sp>
      <p:sp>
        <p:nvSpPr>
          <p:cNvPr id="4" name="Slide Number Placeholder 3"/>
          <p:cNvSpPr>
            <a:spLocks noGrp="1"/>
          </p:cNvSpPr>
          <p:nvPr>
            <p:ph type="sldNum" sz="quarter" idx="10"/>
          </p:nvPr>
        </p:nvSpPr>
        <p:spPr/>
        <p:txBody>
          <a:bodyPr/>
          <a:lstStyle/>
          <a:p>
            <a:fld id="{BC849E9A-41F7-4779-A581-48A7C374A227}" type="slidenum">
              <a:rPr lang="en-US" smtClean="0"/>
              <a:t>5</a:t>
            </a:fld>
            <a:endParaRPr lang="en-US" dirty="0"/>
          </a:p>
        </p:txBody>
      </p:sp>
    </p:spTree>
    <p:extLst>
      <p:ext uri="{BB962C8B-B14F-4D97-AF65-F5344CB8AC3E}">
        <p14:creationId xmlns:p14="http://schemas.microsoft.com/office/powerpoint/2010/main" val="3568688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latin typeface="Segoe UI" panose="020B0502040204020203" pitchFamily="34" charset="0"/>
                <a:cs typeface="Segoe UI" panose="020B0502040204020203" pitchFamily="34" charset="0"/>
              </a:rPr>
              <a:t>The general appearance was odd characterized by shivering hands, his eyes were brown and pale yellow in color. He was dressed in unbuttoned shalwar kameez. He barely maintained eye contact throughout the interview. </a:t>
            </a:r>
            <a:endParaRPr lang="en-US" b="0" i="0" dirty="0">
              <a:latin typeface="Segoe UI" panose="020B0502040204020203" pitchFamily="34" charset="0"/>
              <a:cs typeface="Segoe UI" panose="020B0502040204020203" pitchFamily="34" charset="0"/>
            </a:endParaRPr>
          </a:p>
          <a:p>
            <a:pPr marL="0" algn="l" rtl="0" eaLnBrk="1" fontAlgn="t" latinLnBrk="0" hangingPunct="1">
              <a:spcBef>
                <a:spcPts val="0"/>
              </a:spcBef>
              <a:spcAft>
                <a:spcPts val="0"/>
              </a:spcAft>
            </a:pPr>
            <a:r>
              <a:rPr lang="en-US" b="0" i="0" dirty="0">
                <a:latin typeface="Segoe UI" panose="020B0502040204020203" pitchFamily="34" charset="0"/>
                <a:cs typeface="Segoe UI" panose="020B0502040204020203" pitchFamily="34" charset="0"/>
              </a:rPr>
              <a:t>In reviewing diverse body systems, he d</a:t>
            </a:r>
            <a:r>
              <a:rPr lang="en-US" sz="1200" b="0" i="0" u="none" strike="noStrike" kern="1200" dirty="0">
                <a:solidFill>
                  <a:srgbClr val="FFFFFF"/>
                </a:solidFill>
                <a:effectLst/>
                <a:latin typeface="Times New Roman" panose="02020603050405020304" pitchFamily="18" charset="0"/>
                <a:cs typeface="Times New Roman" panose="02020603050405020304" pitchFamily="18" charset="0"/>
              </a:rPr>
              <a:t>enied vision loss, ear discharge, pain, runny nose or sore throat, </a:t>
            </a:r>
            <a:r>
              <a:rPr lang="en-US" sz="1200" b="0" i="0" u="none" strike="noStrike" kern="1200" dirty="0">
                <a:solidFill>
                  <a:srgbClr val="000000"/>
                </a:solidFill>
                <a:effectLst/>
                <a:latin typeface="Times New Roman" panose="02020603050405020304" pitchFamily="18" charset="0"/>
                <a:cs typeface="Times New Roman" panose="02020603050405020304" pitchFamily="18" charset="0"/>
              </a:rPr>
              <a:t>palpitation, chest pain or discomfort. His skin was warm and dry with no lesions, rashes or itchiness. He denied wheezing, coughing or shortness of breath</a:t>
            </a:r>
            <a:r>
              <a:rPr lang="en-US" sz="1200" b="0" i="0" u="none" strike="noStrike" kern="1200" dirty="0">
                <a:solidFill>
                  <a:srgbClr val="FFFFFF"/>
                </a:solidFill>
                <a:effectLst/>
                <a:latin typeface="Times New Roman" panose="02020603050405020304" pitchFamily="18" charset="0"/>
                <a:cs typeface="Times New Roman" panose="02020603050405020304" pitchFamily="18" charset="0"/>
              </a:rPr>
              <a:t>, changes in bowel movements, diarrhea, vomiting or nausea, </a:t>
            </a:r>
            <a:r>
              <a:rPr lang="en-US" sz="1200" b="0" i="0" u="none" strike="noStrike" kern="1200" dirty="0">
                <a:solidFill>
                  <a:srgbClr val="000000"/>
                </a:solidFill>
                <a:effectLst/>
                <a:latin typeface="Times New Roman" panose="02020603050405020304" pitchFamily="18" charset="0"/>
                <a:cs typeface="Times New Roman" panose="02020603050405020304" pitchFamily="18" charset="0"/>
              </a:rPr>
              <a:t>burning sensation during urination, increase frequency or urgency.</a:t>
            </a:r>
          </a:p>
          <a:p>
            <a:pPr marL="0" algn="l" rtl="0" eaLnBrk="1" fontAlgn="t" latinLnBrk="0" hangingPunct="1">
              <a:spcBef>
                <a:spcPts val="0"/>
              </a:spcBef>
              <a:spcAft>
                <a:spcPts val="0"/>
              </a:spcAft>
            </a:pPr>
            <a:r>
              <a:rPr lang="en-US" sz="1200" b="0" i="0" u="none" strike="noStrike" kern="1200" dirty="0">
                <a:solidFill>
                  <a:srgbClr val="000000"/>
                </a:solidFill>
                <a:effectLst/>
                <a:latin typeface="Times New Roman" panose="02020603050405020304" pitchFamily="18" charset="0"/>
                <a:cs typeface="Times New Roman" panose="02020603050405020304" pitchFamily="18" charset="0"/>
              </a:rPr>
              <a:t>He reported having severe headaches but denied numbness, seizures or tingling on his toes. He further denied joint pains, muscle weaknesses, back pain, easy bruising/bleeding, history of anemia, or enlarged lymph nodes. He complained of sweating and chills but denied fever. </a:t>
            </a:r>
            <a:endParaRPr lang="en-US" sz="1200" b="0" i="0" u="none" strike="noStrike" dirty="0">
              <a:effectLst/>
              <a:latin typeface="Arial" panose="020B0604020202020204" pitchFamily="34" charset="0"/>
            </a:endParaRPr>
          </a:p>
          <a:p>
            <a:pPr marL="0" algn="l" rtl="0" eaLnBrk="1" fontAlgn="t" latinLnBrk="0" hangingPunct="1">
              <a:spcBef>
                <a:spcPts val="0"/>
              </a:spcBef>
              <a:spcAft>
                <a:spcPts val="0"/>
              </a:spcAft>
            </a:pPr>
            <a:endParaRPr lang="en-US" sz="1200" b="0" i="0" u="none" strike="noStrike" dirty="0">
              <a:effectLst/>
              <a:latin typeface="Arial" panose="020B0604020202020204" pitchFamily="34" charset="0"/>
            </a:endParaRPr>
          </a:p>
          <a:p>
            <a:endParaRPr lang="en-US" i="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6</a:t>
            </a:fld>
            <a:endParaRPr lang="en-US" dirty="0"/>
          </a:p>
        </p:txBody>
      </p:sp>
    </p:spTree>
    <p:extLst>
      <p:ext uri="{BB962C8B-B14F-4D97-AF65-F5344CB8AC3E}">
        <p14:creationId xmlns:p14="http://schemas.microsoft.com/office/powerpoint/2010/main" val="898123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Objective data involved physical exam incorporating vital signs ranging from weight, height, body mass index or BMI, temperature, Bloop pressure, heart (pulse) rate and respiratory rate as depicted above.</a:t>
            </a:r>
          </a:p>
          <a:p>
            <a:pPr marL="0" indent="0">
              <a:buFont typeface="Arial" panose="020B0604020202020204" pitchFamily="34" charset="0"/>
              <a:buNone/>
            </a:pPr>
            <a:r>
              <a:rPr lang="en-US" dirty="0"/>
              <a:t>The mental state exam, the patient was dressed in shalwar kameez. His height is appropriate but his eyes were pale yellow and brown in color. The client seemed disheveled. His hands were constantly shivering but maintained normal gait, body posture and walked in a upright manner. His speech was low-pitched, audible, and coherent. He seemed a little nervous and anxious. When asked about his feelings, his responses were unambiguous in happy and sad situations. The patient’s abstract cognitions revealed impaired thinking. He demonstrated a negative outlook about himself. He believed that his personality was good enough to be improved. He was coherent and insightful. He answered all questions appropriately. However, he thought he heard strange voices. He was oriented to person, time and place.</a:t>
            </a:r>
          </a:p>
        </p:txBody>
      </p:sp>
      <p:sp>
        <p:nvSpPr>
          <p:cNvPr id="4" name="Slide Number Placeholder 3"/>
          <p:cNvSpPr>
            <a:spLocks noGrp="1"/>
          </p:cNvSpPr>
          <p:nvPr>
            <p:ph type="sldNum" sz="quarter" idx="10"/>
          </p:nvPr>
        </p:nvSpPr>
        <p:spPr/>
        <p:txBody>
          <a:bodyPr/>
          <a:lstStyle/>
          <a:p>
            <a:fld id="{BC849E9A-41F7-4779-A581-48A7C374A227}" type="slidenum">
              <a:rPr lang="en-US" smtClean="0"/>
              <a:t>7</a:t>
            </a:fld>
            <a:endParaRPr lang="en-US" dirty="0"/>
          </a:p>
        </p:txBody>
      </p:sp>
    </p:spTree>
    <p:extLst>
      <p:ext uri="{BB962C8B-B14F-4D97-AF65-F5344CB8AC3E}">
        <p14:creationId xmlns:p14="http://schemas.microsoft.com/office/powerpoint/2010/main" val="4224310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Several screening tools were administered based on patient’s symptoms. </a:t>
            </a:r>
          </a:p>
          <a:p>
            <a:r>
              <a:rPr lang="en-US" dirty="0">
                <a:latin typeface="Segoe UI" panose="020B0502040204020203" pitchFamily="34" charset="0"/>
                <a:cs typeface="Segoe UI" panose="020B0502040204020203" pitchFamily="34" charset="0"/>
              </a:rPr>
              <a:t>The drugs Abuse Screening test (DAST-10) was administered to quantify the severity of effects related to drug use. It is a 10-item tool to detect substance abuse on range of drugs apart from alcohol (). The patient score 7 indicative of substantial problem for drug abuse including white crystal, ecstasy, heroine, cannabis, cocaine, stimulants, and opioids. </a:t>
            </a:r>
          </a:p>
          <a:p>
            <a:r>
              <a:rPr lang="en-US" dirty="0">
                <a:latin typeface="Segoe UI" panose="020B0502040204020203" pitchFamily="34" charset="0"/>
                <a:cs typeface="Segoe UI" panose="020B0502040204020203" pitchFamily="34" charset="0"/>
              </a:rPr>
              <a:t>Besides, a visual Analog Scale was administered to measure various aspects of health-related quality of life including symptoms and mobility. The results revealed a problematic behavior.</a:t>
            </a:r>
          </a:p>
          <a:p>
            <a:r>
              <a:rPr lang="en-US" dirty="0">
                <a:latin typeface="Segoe UI" panose="020B0502040204020203" pitchFamily="34" charset="0"/>
                <a:cs typeface="Segoe UI" panose="020B0502040204020203" pitchFamily="34" charset="0"/>
              </a:rPr>
              <a:t>The Beck depression inventory (BDI) screening tool was administered to determine the severity of depression. The tool was created by Dr. Aaron Beck and released in 1961. The BDI tool has 21 items to assist health providers develop a diagnosis and monitor treatment. A reduction in BDI scores is indicative of improvement in depressive symptoms (Almeida et al., 2023). The patient scored 32 suggestive of severe depression ranging between 31 to 40. The Beck Anxiety Inventory (BAI) was administered to determine severity of anxiety symptoms. It comprises of 21 items and each item is rated on 4 points scale with 0 rated not at all and 3 rated severely. The screening tool helps to make accurate diagnosis. The patient score 20 indicative of low anxiety. </a:t>
            </a:r>
          </a:p>
        </p:txBody>
      </p:sp>
      <p:sp>
        <p:nvSpPr>
          <p:cNvPr id="4" name="Slide Number Placeholder 3"/>
          <p:cNvSpPr>
            <a:spLocks noGrp="1"/>
          </p:cNvSpPr>
          <p:nvPr>
            <p:ph type="sldNum" sz="quarter" idx="10"/>
          </p:nvPr>
        </p:nvSpPr>
        <p:spPr/>
        <p:txBody>
          <a:bodyPr/>
          <a:lstStyle/>
          <a:p>
            <a:fld id="{BC849E9A-41F7-4779-A581-48A7C374A227}" type="slidenum">
              <a:rPr lang="en-US" smtClean="0"/>
              <a:t>8</a:t>
            </a:fld>
            <a:endParaRPr lang="en-US" dirty="0"/>
          </a:p>
        </p:txBody>
      </p:sp>
    </p:spTree>
    <p:extLst>
      <p:ext uri="{BB962C8B-B14F-4D97-AF65-F5344CB8AC3E}">
        <p14:creationId xmlns:p14="http://schemas.microsoft.com/office/powerpoint/2010/main" val="1335805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formulating the case for the patient, XYZ is a 29 year old with complaints of severe headaches, craving of drugs, aggression, irritability, reduced appetite, weight loss, sleep disturbance, low energy and potential violence under drug influence.</a:t>
            </a:r>
          </a:p>
          <a:p>
            <a:r>
              <a:rPr lang="en-US" dirty="0"/>
              <a:t>The mental state exam (MSE) results reveal constant hand shivering, sadness, anxiety, disturbed thinking, hallucinations, and delusion. Diagnostic results indicate substantial level of problematic drug abuse, severe depression and low anxiety confirmed by various screening tools.  </a:t>
            </a:r>
          </a:p>
          <a:p>
            <a:endParaRPr lang="en-US" dirty="0"/>
          </a:p>
        </p:txBody>
      </p:sp>
      <p:sp>
        <p:nvSpPr>
          <p:cNvPr id="4" name="Slide Number Placeholder 3"/>
          <p:cNvSpPr>
            <a:spLocks noGrp="1"/>
          </p:cNvSpPr>
          <p:nvPr>
            <p:ph type="sldNum" sz="quarter" idx="5"/>
          </p:nvPr>
        </p:nvSpPr>
        <p:spPr/>
        <p:txBody>
          <a:bodyPr/>
          <a:lstStyle/>
          <a:p>
            <a:fld id="{BC849E9A-41F7-4779-A581-48A7C374A227}" type="slidenum">
              <a:rPr lang="en-US" smtClean="0"/>
              <a:t>9</a:t>
            </a:fld>
            <a:endParaRPr lang="en-US" dirty="0"/>
          </a:p>
        </p:txBody>
      </p:sp>
    </p:spTree>
    <p:extLst>
      <p:ext uri="{BB962C8B-B14F-4D97-AF65-F5344CB8AC3E}">
        <p14:creationId xmlns:p14="http://schemas.microsoft.com/office/powerpoint/2010/main" val="1112469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2/26/2025</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2/26/2025</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6.svg"/><Relationship Id="rId4" Type="http://schemas.openxmlformats.org/officeDocument/2006/relationships/image" Target="../media/image6.svg"/></Relationships>
</file>

<file path=ppt/slides/_rels/slide13.xml.rels><?xml version="1.0" encoding="UTF-8" standalone="yes"?>
<Relationships xmlns="http://schemas.openxmlformats.org/package/2006/relationships"><Relationship Id="rId8" Type="http://schemas.openxmlformats.org/officeDocument/2006/relationships/hyperlink" Target="https://www.ncbi.nlm.nih.gov/books/NBK555887/" TargetMode="External"/><Relationship Id="rId3" Type="http://schemas.openxmlformats.org/officeDocument/2006/relationships/hyperlink" Target="https://doi.org/10.1016/j.ijchp.2022.100350" TargetMode="External"/><Relationship Id="rId7" Type="http://schemas.openxmlformats.org/officeDocument/2006/relationships/hyperlink" Target="https://doi.org/10.1016/j.xjmad.2023.100007"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doi.org/10.1176/appi.focus.20180042" TargetMode="External"/><Relationship Id="rId5" Type="http://schemas.openxmlformats.org/officeDocument/2006/relationships/hyperlink" Target="https://doi.org/10.1016/bs.irn.2020.09.004" TargetMode="External"/><Relationship Id="rId4" Type="http://schemas.openxmlformats.org/officeDocument/2006/relationships/hyperlink" Target="https://doi.org/10.1176/appi.books.9780890425787" TargetMode="External"/><Relationship Id="rId9" Type="http://schemas.openxmlformats.org/officeDocument/2006/relationships/hyperlink" Target="https://doi.org/10.22122/ahj.v12i1.256"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2.svg"/><Relationship Id="rId4" Type="http://schemas.openxmlformats.org/officeDocument/2006/relationships/image" Target="../media/image8.svg"/><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5.sv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4620162" y="3787411"/>
            <a:ext cx="6945065" cy="1363215"/>
          </a:xfrm>
        </p:spPr>
        <p:txBody>
          <a:bodyPr anchor="t">
            <a:normAutofit/>
          </a:bodyPr>
          <a:lstStyle/>
          <a:p>
            <a:pPr algn="l"/>
            <a:r>
              <a:rPr lang="en-US" sz="4400" dirty="0">
                <a:latin typeface="Franklin Gothic Book" panose="020B0503020102020204" pitchFamily="34" charset="0"/>
                <a:cs typeface="Segoe UI" panose="020B0502040204020203" pitchFamily="34" charset="0"/>
              </a:rPr>
              <a:t>Case Study Presentation</a:t>
            </a:r>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4553790" y="4559121"/>
            <a:ext cx="5609219" cy="2227015"/>
          </a:xfrm>
        </p:spPr>
        <p:txBody>
          <a:bodyPr anchor="b">
            <a:normAutofit/>
          </a:bodyPr>
          <a:lstStyle/>
          <a:p>
            <a:pPr algn="l"/>
            <a:r>
              <a:rPr lang="en-US" sz="2000" dirty="0">
                <a:latin typeface="Franklin Gothic Book" panose="020B0503020102020204" pitchFamily="34" charset="0"/>
              </a:rPr>
              <a:t>Name</a:t>
            </a:r>
          </a:p>
          <a:p>
            <a:pPr algn="l"/>
            <a:r>
              <a:rPr lang="en-US" sz="2000" dirty="0">
                <a:latin typeface="Franklin Gothic Book" panose="020B0503020102020204" pitchFamily="34" charset="0"/>
              </a:rPr>
              <a:t>Institution</a:t>
            </a:r>
          </a:p>
          <a:p>
            <a:pPr algn="l"/>
            <a:r>
              <a:rPr lang="en-US" sz="2000" dirty="0">
                <a:latin typeface="Franklin Gothic Book" panose="020B0503020102020204" pitchFamily="34" charset="0"/>
              </a:rPr>
              <a:t>Instructor</a:t>
            </a:r>
          </a:p>
          <a:p>
            <a:pPr algn="l"/>
            <a:r>
              <a:rPr lang="en-US" sz="2000" dirty="0">
                <a:latin typeface="Franklin Gothic Book" panose="020B0503020102020204" pitchFamily="34" charset="0"/>
              </a:rPr>
              <a:t>Course </a:t>
            </a:r>
          </a:p>
          <a:p>
            <a:pPr algn="l"/>
            <a:r>
              <a:rPr lang="en-US" sz="2000" dirty="0">
                <a:latin typeface="Franklin Gothic Book" panose="020B0503020102020204" pitchFamily="34" charset="0"/>
              </a:rPr>
              <a:t>Due date</a:t>
            </a:r>
          </a:p>
        </p:txBody>
      </p:sp>
      <p:sp>
        <p:nvSpPr>
          <p:cNvPr id="29" name="Freeform: Shape 28">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BA87361-6D30-46E4-834B-719CF5905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D89DB1C0-FEEC-4CB6-88B2-F9C5562E0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85250" y="164573"/>
            <a:ext cx="1636279" cy="1636279"/>
          </a:xfrm>
          <a:prstGeom prst="rect">
            <a:avLst/>
          </a:prstGeom>
        </p:spPr>
      </p:pic>
      <p:sp>
        <p:nvSpPr>
          <p:cNvPr id="37" name="Oval 36">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08163D1C-ED91-4D5F-A33B-CF1256B27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80302" y="1293093"/>
            <a:ext cx="1827742" cy="1827742"/>
          </a:xfrm>
          <a:prstGeom prst="rect">
            <a:avLst/>
          </a:prstGeom>
        </p:spPr>
      </p:pic>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0924" y="3621724"/>
            <a:ext cx="2594886" cy="2594886"/>
          </a:xfrm>
          <a:prstGeom prst="rect">
            <a:avLst/>
          </a:prstGeom>
        </p:spPr>
      </p:pic>
      <p:sp>
        <p:nvSpPr>
          <p:cNvPr id="41" name="Freeform: Shape 40">
            <a:extLst>
              <a:ext uri="{FF2B5EF4-FFF2-40B4-BE49-F238E27FC236}">
                <a16:creationId xmlns:a16="http://schemas.microsoft.com/office/drawing/2014/main" id="{31103AB2-C090-458F-B752-294F23AF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83D471F3-782A-4BA1-9CAB-FF5CDF0A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25024" y="327889"/>
            <a:ext cx="2260711" cy="2260711"/>
          </a:xfrm>
          <a:prstGeom prst="rect">
            <a:avLst/>
          </a:prstGeom>
        </p:spPr>
      </p:pic>
    </p:spTree>
    <p:extLst>
      <p:ext uri="{BB962C8B-B14F-4D97-AF65-F5344CB8AC3E}">
        <p14:creationId xmlns:p14="http://schemas.microsoft.com/office/powerpoint/2010/main" val="32239897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2847119" y="291751"/>
            <a:ext cx="5406902" cy="905088"/>
          </a:xfrm>
        </p:spPr>
        <p:txBody>
          <a:bodyPr anchor="ctr">
            <a:normAutofit/>
          </a:bodyPr>
          <a:lstStyle/>
          <a:p>
            <a:pPr algn="ctr"/>
            <a:r>
              <a:rPr lang="en-US" b="1" dirty="0">
                <a:latin typeface="Franklin Gothic Book" panose="020B0503020102020204" pitchFamily="34" charset="0"/>
                <a:cs typeface="Segoe UI" panose="020B0502040204020203" pitchFamily="34" charset="0"/>
              </a:rPr>
              <a:t>Diagnosis</a:t>
            </a:r>
          </a:p>
        </p:txBody>
      </p:sp>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5242" y="267697"/>
            <a:ext cx="1097280" cy="1097280"/>
          </a:xfrm>
          <a:prstGeom prst="rect">
            <a:avLst/>
          </a:prstGeom>
        </p:spPr>
      </p:pic>
      <p:sp>
        <p:nvSpPr>
          <p:cNvPr id="3" name="Content Placeholder 2">
            <a:extLst>
              <a:ext uri="{FF2B5EF4-FFF2-40B4-BE49-F238E27FC236}">
                <a16:creationId xmlns:a16="http://schemas.microsoft.com/office/drawing/2014/main" id="{81072FAC-EEE9-4F26-A784-BC07EACCBE9F}"/>
              </a:ext>
            </a:extLst>
          </p:cNvPr>
          <p:cNvSpPr>
            <a:spLocks noGrp="1"/>
          </p:cNvSpPr>
          <p:nvPr>
            <p:ph idx="1"/>
          </p:nvPr>
        </p:nvSpPr>
        <p:spPr>
          <a:xfrm>
            <a:off x="325242" y="1577340"/>
            <a:ext cx="11541515" cy="4464323"/>
          </a:xfrm>
        </p:spPr>
        <p:txBody>
          <a:bodyPr vert="horz" lIns="91440" tIns="45720" rIns="91440" bIns="45720" rtlCol="0" anchor="t">
            <a:normAutofit lnSpcReduction="10000"/>
          </a:bodyPr>
          <a:lstStyle/>
          <a:p>
            <a:pPr marL="0" indent="0">
              <a:buNone/>
            </a:pPr>
            <a:r>
              <a:rPr lang="en-US" b="1" i="0" u="none" strike="noStrike" baseline="0" dirty="0"/>
              <a:t>F19.20 Severe - </a:t>
            </a:r>
            <a:r>
              <a:rPr lang="en-US" b="1" dirty="0">
                <a:cs typeface="Segoe UI" panose="020B0502040204020203" pitchFamily="34" charset="0"/>
              </a:rPr>
              <a:t>Other or (unknown) Substance-induced depressive disorder</a:t>
            </a:r>
          </a:p>
          <a:p>
            <a:r>
              <a:rPr lang="en-US" dirty="0">
                <a:cs typeface="Segoe UI" panose="020B0502040204020203" pitchFamily="34" charset="0"/>
              </a:rPr>
              <a:t>Problematic pattern of taking intoxicating substance over 12 months evidence by;</a:t>
            </a:r>
          </a:p>
          <a:p>
            <a:pPr lvl="1">
              <a:buFont typeface="Wingdings" panose="05000000000000000000" pitchFamily="2" charset="2"/>
              <a:buChar char="Ø"/>
            </a:pPr>
            <a:r>
              <a:rPr lang="en-US" sz="2000" dirty="0">
                <a:cs typeface="Segoe UI" panose="020B0502040204020203" pitchFamily="34" charset="0"/>
              </a:rPr>
              <a:t>Intake of substance in larger amounts</a:t>
            </a:r>
          </a:p>
          <a:p>
            <a:pPr lvl="1">
              <a:buFont typeface="Wingdings" panose="05000000000000000000" pitchFamily="2" charset="2"/>
              <a:buChar char="Ø"/>
            </a:pPr>
            <a:r>
              <a:rPr lang="en-US" sz="2000" dirty="0">
                <a:cs typeface="Segoe UI" panose="020B0502040204020203" pitchFamily="34" charset="0"/>
              </a:rPr>
              <a:t>Craving of substance use</a:t>
            </a:r>
          </a:p>
          <a:p>
            <a:pPr lvl="1">
              <a:buFont typeface="Wingdings" panose="05000000000000000000" pitchFamily="2" charset="2"/>
              <a:buChar char="Ø"/>
            </a:pPr>
            <a:r>
              <a:rPr lang="en-US" sz="2000" dirty="0">
                <a:cs typeface="Segoe UI" panose="020B0502040204020203" pitchFamily="34" charset="0"/>
              </a:rPr>
              <a:t>Continued substance abuse</a:t>
            </a:r>
          </a:p>
          <a:p>
            <a:pPr lvl="1">
              <a:buFont typeface="Wingdings" panose="05000000000000000000" pitchFamily="2" charset="2"/>
              <a:buChar char="Ø"/>
            </a:pPr>
            <a:r>
              <a:rPr lang="en-US" sz="2000" dirty="0">
                <a:cs typeface="Segoe UI" panose="020B0502040204020203" pitchFamily="34" charset="0"/>
              </a:rPr>
              <a:t>Recurrent substance use leading to failure to report to work. </a:t>
            </a:r>
          </a:p>
          <a:p>
            <a:pPr lvl="1">
              <a:buFont typeface="Wingdings" panose="05000000000000000000" pitchFamily="2" charset="2"/>
              <a:buChar char="Ø"/>
            </a:pPr>
            <a:r>
              <a:rPr lang="en-US" sz="2000" dirty="0">
                <a:cs typeface="Segoe UI" panose="020B0502040204020203" pitchFamily="34" charset="0"/>
              </a:rPr>
              <a:t>Giving up social, and recreational activities.</a:t>
            </a:r>
          </a:p>
          <a:p>
            <a:pPr lvl="1">
              <a:buFont typeface="Wingdings" panose="05000000000000000000" pitchFamily="2" charset="2"/>
              <a:buChar char="Ø"/>
            </a:pPr>
            <a:r>
              <a:rPr lang="en-US" sz="2000" dirty="0">
                <a:cs typeface="Segoe UI" panose="020B0502040204020203" pitchFamily="34" charset="0"/>
              </a:rPr>
              <a:t>Tolerance</a:t>
            </a:r>
          </a:p>
          <a:p>
            <a:pPr lvl="1">
              <a:buFont typeface="Wingdings" panose="05000000000000000000" pitchFamily="2" charset="2"/>
              <a:buChar char="Ø"/>
            </a:pPr>
            <a:r>
              <a:rPr lang="en-US" sz="2000" dirty="0">
                <a:cs typeface="Segoe UI" panose="020B0502040204020203" pitchFamily="34" charset="0"/>
              </a:rPr>
              <a:t>Withdrawal syndrome</a:t>
            </a:r>
          </a:p>
          <a:p>
            <a:pPr marL="0" indent="0">
              <a:buNone/>
            </a:pPr>
            <a:r>
              <a:rPr lang="en-US" dirty="0">
                <a:cs typeface="Segoe UI" panose="020B0502040204020203" pitchFamily="34" charset="0"/>
              </a:rPr>
              <a:t>Comorbidities - severe depression and low anxiety.</a:t>
            </a:r>
          </a:p>
        </p:txBody>
      </p:sp>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10013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E5079-B185-4DE0-AF2C-AE4B7709FBC3}"/>
              </a:ext>
            </a:extLst>
          </p:cNvPr>
          <p:cNvSpPr>
            <a:spLocks noGrp="1"/>
          </p:cNvSpPr>
          <p:nvPr>
            <p:ph type="title"/>
          </p:nvPr>
        </p:nvSpPr>
        <p:spPr>
          <a:xfrm>
            <a:off x="2847118" y="81353"/>
            <a:ext cx="7851361" cy="1015927"/>
          </a:xfrm>
        </p:spPr>
        <p:txBody>
          <a:bodyPr anchor="ctr">
            <a:normAutofit/>
          </a:bodyPr>
          <a:lstStyle/>
          <a:p>
            <a:r>
              <a:rPr lang="en-US" b="1" dirty="0">
                <a:latin typeface="Franklin Gothic Book" panose="020B0503020102020204" pitchFamily="34" charset="0"/>
                <a:cs typeface="Segoe UI" panose="020B0502040204020203" pitchFamily="34" charset="0"/>
              </a:rPr>
              <a:t>Risk Factors &amp; Stressors</a:t>
            </a:r>
          </a:p>
        </p:txBody>
      </p:sp>
      <p:pic>
        <p:nvPicPr>
          <p:cNvPr id="4" name="Content Placeholder 4" descr="Scales of Justice">
            <a:extLst>
              <a:ext uri="{FF2B5EF4-FFF2-40B4-BE49-F238E27FC236}">
                <a16:creationId xmlns:a16="http://schemas.microsoft.com/office/drawing/2014/main" id="{53025FED-9BCD-4BE9-B74C-707E5FD740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4881" y="0"/>
            <a:ext cx="1097280" cy="1097280"/>
          </a:xfrm>
          <a:prstGeom prst="rect">
            <a:avLst/>
          </a:prstGeom>
        </p:spPr>
      </p:pic>
      <p:sp>
        <p:nvSpPr>
          <p:cNvPr id="3" name="Content Placeholder 2">
            <a:extLst>
              <a:ext uri="{FF2B5EF4-FFF2-40B4-BE49-F238E27FC236}">
                <a16:creationId xmlns:a16="http://schemas.microsoft.com/office/drawing/2014/main" id="{89B4E0E8-07C8-4A23-99E2-20D6DFD6FA7A}"/>
              </a:ext>
            </a:extLst>
          </p:cNvPr>
          <p:cNvSpPr>
            <a:spLocks noGrp="1"/>
          </p:cNvSpPr>
          <p:nvPr>
            <p:ph idx="1"/>
          </p:nvPr>
        </p:nvSpPr>
        <p:spPr>
          <a:xfrm>
            <a:off x="678180" y="1314450"/>
            <a:ext cx="10835639" cy="4929642"/>
          </a:xfrm>
        </p:spPr>
        <p:txBody>
          <a:bodyPr vert="horz" lIns="91440" tIns="45720" rIns="91440" bIns="45720" rtlCol="0" anchor="t">
            <a:normAutofit lnSpcReduction="10000"/>
          </a:bodyPr>
          <a:lstStyle/>
          <a:p>
            <a:r>
              <a:rPr lang="en-US" dirty="0">
                <a:cs typeface="Segoe UI" panose="020B0502040204020203" pitchFamily="34" charset="0"/>
              </a:rPr>
              <a:t>Use of poly-drugs</a:t>
            </a:r>
          </a:p>
          <a:p>
            <a:r>
              <a:rPr lang="en-US" dirty="0">
                <a:cs typeface="Segoe UI" panose="020B0502040204020203" pitchFamily="34" charset="0"/>
              </a:rPr>
              <a:t>Higher level of symptoms</a:t>
            </a:r>
          </a:p>
          <a:p>
            <a:r>
              <a:rPr lang="en-US" dirty="0">
                <a:cs typeface="Segoe UI" panose="020B0502040204020203" pitchFamily="34" charset="0"/>
              </a:rPr>
              <a:t>Lower functioning levels</a:t>
            </a:r>
          </a:p>
          <a:p>
            <a:r>
              <a:rPr lang="en-US" dirty="0">
                <a:cs typeface="Segoe UI" panose="020B0502040204020203" pitchFamily="34" charset="0"/>
              </a:rPr>
              <a:t>Risk of hospitalization</a:t>
            </a:r>
          </a:p>
          <a:p>
            <a:r>
              <a:rPr lang="en-US" dirty="0">
                <a:cs typeface="Segoe UI" panose="020B0502040204020203" pitchFamily="34" charset="0"/>
              </a:rPr>
              <a:t>Challenges diagnosing co-occurring conditions</a:t>
            </a:r>
          </a:p>
          <a:p>
            <a:r>
              <a:rPr lang="en-US" dirty="0">
                <a:cs typeface="Segoe UI" panose="020B0502040204020203" pitchFamily="34" charset="0"/>
              </a:rPr>
              <a:t>Accessibility to treatment resources</a:t>
            </a:r>
          </a:p>
          <a:p>
            <a:r>
              <a:rPr lang="en-US" dirty="0">
                <a:cs typeface="Segoe UI" panose="020B0502040204020203" pitchFamily="34" charset="0"/>
              </a:rPr>
              <a:t>Understanding addiction context and comorbidity etiology</a:t>
            </a:r>
          </a:p>
          <a:p>
            <a:r>
              <a:rPr lang="en-US" dirty="0">
                <a:cs typeface="Segoe UI" panose="020B0502040204020203" pitchFamily="34" charset="0"/>
              </a:rPr>
              <a:t>Risk of relapse</a:t>
            </a:r>
          </a:p>
          <a:p>
            <a:r>
              <a:rPr lang="en-US" dirty="0">
                <a:cs typeface="Segoe UI" panose="020B0502040204020203" pitchFamily="34" charset="0"/>
              </a:rPr>
              <a:t>Stress induced depression characterized by anhedonia</a:t>
            </a:r>
          </a:p>
          <a:p>
            <a:pPr marL="0" indent="0" algn="r">
              <a:buNone/>
            </a:pPr>
            <a:r>
              <a:rPr lang="en-US" dirty="0">
                <a:cs typeface="Segoe UI" panose="020B0502040204020203" pitchFamily="34" charset="0"/>
              </a:rPr>
              <a:t>(</a:t>
            </a:r>
            <a:r>
              <a:rPr lang="en-US" b="0" i="0" dirty="0">
                <a:solidFill>
                  <a:srgbClr val="222222"/>
                </a:solidFill>
                <a:effectLst/>
              </a:rPr>
              <a:t>Calarco &amp; Lobo, 2021</a:t>
            </a:r>
            <a:r>
              <a:rPr lang="en-US" dirty="0">
                <a:cs typeface="Segoe UI" panose="020B0502040204020203" pitchFamily="34" charset="0"/>
              </a:rPr>
              <a:t>).</a:t>
            </a:r>
          </a:p>
        </p:txBody>
      </p:sp>
      <p:pic>
        <p:nvPicPr>
          <p:cNvPr id="8" name="Content Placeholder 4">
            <a:extLst>
              <a:ext uri="{FF2B5EF4-FFF2-40B4-BE49-F238E27FC236}">
                <a16:creationId xmlns:a16="http://schemas.microsoft.com/office/drawing/2014/main" id="{17062073-5027-4AA3-AB16-4D2C8C505AF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920005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48CF1-C72A-4313-8FC7-BF6DD4642AFE}"/>
              </a:ext>
            </a:extLst>
          </p:cNvPr>
          <p:cNvSpPr>
            <a:spLocks noGrp="1"/>
          </p:cNvSpPr>
          <p:nvPr>
            <p:ph type="title"/>
          </p:nvPr>
        </p:nvSpPr>
        <p:spPr>
          <a:xfrm>
            <a:off x="3392549" y="0"/>
            <a:ext cx="5406902" cy="921325"/>
          </a:xfrm>
        </p:spPr>
        <p:txBody>
          <a:bodyPr anchor="ctr">
            <a:normAutofit/>
          </a:bodyPr>
          <a:lstStyle/>
          <a:p>
            <a:r>
              <a:rPr lang="en-US" b="1" dirty="0">
                <a:latin typeface="Franklin Gothic Book" panose="020B0503020102020204" pitchFamily="34" charset="0"/>
                <a:cs typeface="Segoe UI" panose="020B0502040204020203" pitchFamily="34" charset="0"/>
              </a:rPr>
              <a:t>Treatment Plan</a:t>
            </a:r>
          </a:p>
        </p:txBody>
      </p:sp>
      <p:pic>
        <p:nvPicPr>
          <p:cNvPr id="4" name="Graphic 3" descr="Blackboard">
            <a:extLst>
              <a:ext uri="{FF2B5EF4-FFF2-40B4-BE49-F238E27FC236}">
                <a16:creationId xmlns:a16="http://schemas.microsoft.com/office/drawing/2014/main" id="{A4298283-DDB8-4365-95A1-90935E16BE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87978"/>
            <a:ext cx="1097280" cy="1097280"/>
          </a:xfrm>
          <a:prstGeom prst="rect">
            <a:avLst/>
          </a:prstGeom>
        </p:spPr>
      </p:pic>
      <p:sp>
        <p:nvSpPr>
          <p:cNvPr id="6" name="Content Placeholder 5">
            <a:extLst>
              <a:ext uri="{FF2B5EF4-FFF2-40B4-BE49-F238E27FC236}">
                <a16:creationId xmlns:a16="http://schemas.microsoft.com/office/drawing/2014/main" id="{C856D755-2374-40B4-B692-603C5E927388}"/>
              </a:ext>
            </a:extLst>
          </p:cNvPr>
          <p:cNvSpPr>
            <a:spLocks noGrp="1"/>
          </p:cNvSpPr>
          <p:nvPr>
            <p:ph idx="1"/>
          </p:nvPr>
        </p:nvSpPr>
        <p:spPr>
          <a:xfrm>
            <a:off x="325242" y="1009303"/>
            <a:ext cx="11219058" cy="5167660"/>
          </a:xfrm>
        </p:spPr>
        <p:txBody>
          <a:bodyPr vert="horz" lIns="91440" tIns="45720" rIns="91440" bIns="45720" rtlCol="0" anchor="t">
            <a:normAutofit lnSpcReduction="10000"/>
          </a:bodyPr>
          <a:lstStyle/>
          <a:p>
            <a:pPr marL="0" indent="0">
              <a:buNone/>
            </a:pPr>
            <a:r>
              <a:rPr lang="en-US" b="1" dirty="0">
                <a:latin typeface="Segoe UI" panose="020B0502040204020203" pitchFamily="34" charset="0"/>
                <a:cs typeface="Segoe UI" panose="020B0502040204020203" pitchFamily="34" charset="0"/>
              </a:rPr>
              <a:t>Medication</a:t>
            </a:r>
          </a:p>
          <a:p>
            <a:pPr lvl="1">
              <a:buFont typeface="Wingdings" panose="05000000000000000000" pitchFamily="2" charset="2"/>
              <a:buChar char="Ø"/>
            </a:pPr>
            <a:r>
              <a:rPr lang="en-US" b="0" i="0" dirty="0">
                <a:solidFill>
                  <a:srgbClr val="2E2E2E"/>
                </a:solidFill>
                <a:effectLst/>
              </a:rPr>
              <a:t> Fluoxetine </a:t>
            </a:r>
            <a:r>
              <a:rPr lang="en-US" dirty="0">
                <a:latin typeface="Segoe UI" panose="020B0502040204020203" pitchFamily="34" charset="0"/>
                <a:cs typeface="Segoe UI" panose="020B0502040204020203" pitchFamily="34" charset="0"/>
              </a:rPr>
              <a:t>50 mg to be titrated gradually (</a:t>
            </a:r>
            <a:r>
              <a:rPr lang="en-US" b="0" i="0" dirty="0">
                <a:solidFill>
                  <a:srgbClr val="222222"/>
                </a:solidFill>
                <a:effectLst/>
                <a:latin typeface="Arial" panose="020B0604020202020204" pitchFamily="34" charset="0"/>
              </a:rPr>
              <a:t>Rao et al., 2023</a:t>
            </a:r>
            <a:r>
              <a:rPr lang="en-US" dirty="0">
                <a:latin typeface="Segoe UI" panose="020B0502040204020203" pitchFamily="34" charset="0"/>
                <a:cs typeface="Segoe UI" panose="020B0502040204020203" pitchFamily="34" charset="0"/>
              </a:rPr>
              <a:t>).</a:t>
            </a:r>
          </a:p>
          <a:p>
            <a:pPr marL="0" indent="0">
              <a:buNone/>
            </a:pPr>
            <a:r>
              <a:rPr lang="en-US" b="1" dirty="0">
                <a:latin typeface="Segoe UI" panose="020B0502040204020203" pitchFamily="34" charset="0"/>
                <a:cs typeface="Segoe UI" panose="020B0502040204020203" pitchFamily="34" charset="0"/>
              </a:rPr>
              <a:t>Psychotherapeutic interventions </a:t>
            </a:r>
          </a:p>
          <a:p>
            <a:pPr lvl="1">
              <a:buFont typeface="Wingdings" panose="05000000000000000000" pitchFamily="2" charset="2"/>
              <a:buChar char="ü"/>
            </a:pPr>
            <a:r>
              <a:rPr lang="en-US" dirty="0">
                <a:latin typeface="Segoe UI" panose="020B0502040204020203" pitchFamily="34" charset="0"/>
                <a:cs typeface="Segoe UI" panose="020B0502040204020203" pitchFamily="34" charset="0"/>
              </a:rPr>
              <a:t>Cognitive behavioral therapy</a:t>
            </a:r>
          </a:p>
          <a:p>
            <a:pPr lvl="1">
              <a:buFont typeface="Wingdings" panose="05000000000000000000" pitchFamily="2" charset="2"/>
              <a:buChar char="ü"/>
            </a:pPr>
            <a:r>
              <a:rPr lang="en-US" dirty="0">
                <a:latin typeface="Segoe UI" panose="020B0502040204020203" pitchFamily="34" charset="0"/>
                <a:cs typeface="Segoe UI" panose="020B0502040204020203" pitchFamily="34" charset="0"/>
              </a:rPr>
              <a:t>Motivational interviewing</a:t>
            </a:r>
          </a:p>
          <a:p>
            <a:pPr lvl="1">
              <a:buFont typeface="Wingdings" panose="05000000000000000000" pitchFamily="2" charset="2"/>
              <a:buChar char="ü"/>
            </a:pPr>
            <a:r>
              <a:rPr lang="en-US" dirty="0">
                <a:latin typeface="Segoe UI" panose="020B0502040204020203" pitchFamily="34" charset="0"/>
                <a:cs typeface="Segoe UI" panose="020B0502040204020203" pitchFamily="34" charset="0"/>
              </a:rPr>
              <a:t>12-step facilitation</a:t>
            </a:r>
          </a:p>
          <a:p>
            <a:pPr lvl="1">
              <a:buFont typeface="Wingdings" panose="05000000000000000000" pitchFamily="2" charset="2"/>
              <a:buChar char="ü"/>
            </a:pPr>
            <a:r>
              <a:rPr lang="en-US" dirty="0">
                <a:latin typeface="Segoe UI" panose="020B0502040204020203" pitchFamily="34" charset="0"/>
                <a:cs typeface="Segoe UI" panose="020B0502040204020203" pitchFamily="34" charset="0"/>
              </a:rPr>
              <a:t>Community reinforcement approach (</a:t>
            </a:r>
            <a:r>
              <a:rPr lang="en-US" b="0" i="0" dirty="0">
                <a:solidFill>
                  <a:srgbClr val="1B1B1B"/>
                </a:solidFill>
                <a:effectLst/>
                <a:latin typeface="Roboto Mono Web"/>
              </a:rPr>
              <a:t>Iqbal et al., 2019</a:t>
            </a:r>
            <a:r>
              <a:rPr lang="en-US" dirty="0">
                <a:latin typeface="Segoe UI" panose="020B0502040204020203" pitchFamily="34" charset="0"/>
                <a:cs typeface="Segoe UI" panose="020B0502040204020203" pitchFamily="34" charset="0"/>
              </a:rPr>
              <a:t>).</a:t>
            </a:r>
          </a:p>
          <a:p>
            <a:pPr marL="0" indent="0">
              <a:buNone/>
            </a:pPr>
            <a:r>
              <a:rPr lang="en-US" b="1" dirty="0">
                <a:latin typeface="Segoe UI" panose="020B0502040204020203" pitchFamily="34" charset="0"/>
                <a:cs typeface="Segoe UI" panose="020B0502040204020203" pitchFamily="34" charset="0"/>
              </a:rPr>
              <a:t>Patient Education </a:t>
            </a:r>
          </a:p>
          <a:p>
            <a:pPr lvl="1">
              <a:buFont typeface="Wingdings" panose="05000000000000000000" pitchFamily="2" charset="2"/>
              <a:buChar char="Ø"/>
            </a:pPr>
            <a:r>
              <a:rPr lang="en-US" dirty="0">
                <a:latin typeface="Segoe UI" panose="020B0502040204020203" pitchFamily="34" charset="0"/>
                <a:cs typeface="Segoe UI" panose="020B0502040204020203" pitchFamily="34" charset="0"/>
              </a:rPr>
              <a:t>Abstinence </a:t>
            </a:r>
          </a:p>
          <a:p>
            <a:pPr lvl="1">
              <a:buFont typeface="Wingdings" panose="05000000000000000000" pitchFamily="2" charset="2"/>
              <a:buChar char="Ø"/>
            </a:pPr>
            <a:r>
              <a:rPr lang="en-US" dirty="0">
                <a:latin typeface="Segoe UI" panose="020B0502040204020203" pitchFamily="34" charset="0"/>
                <a:cs typeface="Segoe UI" panose="020B0502040204020203" pitchFamily="34" charset="0"/>
              </a:rPr>
              <a:t>Sleep hygiene</a:t>
            </a:r>
          </a:p>
          <a:p>
            <a:pPr lvl="1">
              <a:buFont typeface="Wingdings" panose="05000000000000000000" pitchFamily="2" charset="2"/>
              <a:buChar char="Ø"/>
            </a:pPr>
            <a:r>
              <a:rPr lang="en-US" dirty="0">
                <a:latin typeface="Segoe UI" panose="020B0502040204020203" pitchFamily="34" charset="0"/>
                <a:cs typeface="Segoe UI" panose="020B0502040204020203" pitchFamily="34" charset="0"/>
              </a:rPr>
              <a:t>Lifestyle modification</a:t>
            </a:r>
          </a:p>
          <a:p>
            <a:pPr lvl="1">
              <a:buFont typeface="Wingdings" panose="05000000000000000000" pitchFamily="2" charset="2"/>
              <a:buChar char="Ø"/>
            </a:pPr>
            <a:r>
              <a:rPr lang="en-US" dirty="0">
                <a:latin typeface="Segoe UI" panose="020B0502040204020203" pitchFamily="34" charset="0"/>
                <a:cs typeface="Segoe UI" panose="020B0502040204020203" pitchFamily="34" charset="0"/>
              </a:rPr>
              <a:t>Diet and nutrition</a:t>
            </a:r>
          </a:p>
          <a:p>
            <a:pPr lvl="1">
              <a:buFont typeface="Wingdings" panose="05000000000000000000" pitchFamily="2" charset="2"/>
              <a:buChar char="Ø"/>
            </a:pPr>
            <a:r>
              <a:rPr lang="en-US" dirty="0">
                <a:latin typeface="Segoe UI" panose="020B0502040204020203" pitchFamily="34" charset="0"/>
                <a:cs typeface="Segoe UI" panose="020B0502040204020203" pitchFamily="34" charset="0"/>
              </a:rPr>
              <a:t>Join Support groups (Revadigar &amp; Gupta, 2022).</a:t>
            </a:r>
          </a:p>
        </p:txBody>
      </p:sp>
      <p:pic>
        <p:nvPicPr>
          <p:cNvPr id="8" name="Graphic 7">
            <a:extLst>
              <a:ext uri="{FF2B5EF4-FFF2-40B4-BE49-F238E27FC236}">
                <a16:creationId xmlns:a16="http://schemas.microsoft.com/office/drawing/2014/main" id="{B6C7BDF7-D7AC-4209-A6A9-11B953F882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445547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F57DB-0540-428C-80C8-662FAD36F8FB}"/>
              </a:ext>
            </a:extLst>
          </p:cNvPr>
          <p:cNvSpPr>
            <a:spLocks noGrp="1"/>
          </p:cNvSpPr>
          <p:nvPr>
            <p:ph type="title"/>
          </p:nvPr>
        </p:nvSpPr>
        <p:spPr>
          <a:xfrm>
            <a:off x="838200" y="365125"/>
            <a:ext cx="10515600" cy="758825"/>
          </a:xfrm>
        </p:spPr>
        <p:txBody>
          <a:bodyPr/>
          <a:lstStyle/>
          <a:p>
            <a:pPr algn="ctr"/>
            <a:r>
              <a:rPr lang="en-US" b="1" dirty="0"/>
              <a:t>References</a:t>
            </a:r>
          </a:p>
        </p:txBody>
      </p:sp>
      <p:sp>
        <p:nvSpPr>
          <p:cNvPr id="3" name="Content Placeholder 2">
            <a:extLst>
              <a:ext uri="{FF2B5EF4-FFF2-40B4-BE49-F238E27FC236}">
                <a16:creationId xmlns:a16="http://schemas.microsoft.com/office/drawing/2014/main" id="{EFD09314-C735-4644-80E0-1CA3686CE310}"/>
              </a:ext>
            </a:extLst>
          </p:cNvPr>
          <p:cNvSpPr>
            <a:spLocks noGrp="1"/>
          </p:cNvSpPr>
          <p:nvPr>
            <p:ph idx="1"/>
          </p:nvPr>
        </p:nvSpPr>
        <p:spPr>
          <a:xfrm>
            <a:off x="838200" y="1409700"/>
            <a:ext cx="10845800" cy="4767263"/>
          </a:xfrm>
        </p:spPr>
        <p:txBody>
          <a:bodyPr>
            <a:normAutofit fontScale="85000" lnSpcReduction="20000"/>
          </a:bodyPr>
          <a:lstStyle/>
          <a:p>
            <a:r>
              <a:rPr lang="en-US" sz="2000" b="0" i="0" dirty="0">
                <a:solidFill>
                  <a:srgbClr val="222222"/>
                </a:solidFill>
                <a:effectLst/>
              </a:rPr>
              <a:t>Almeida, S., Camacho, M., Barahona-</a:t>
            </a:r>
            <a:r>
              <a:rPr lang="en-US" sz="2000" b="0" i="0" dirty="0" err="1">
                <a:solidFill>
                  <a:srgbClr val="222222"/>
                </a:solidFill>
                <a:effectLst/>
              </a:rPr>
              <a:t>Corrêa</a:t>
            </a:r>
            <a:r>
              <a:rPr lang="en-US" sz="2000" b="0" i="0" dirty="0">
                <a:solidFill>
                  <a:srgbClr val="222222"/>
                </a:solidFill>
                <a:effectLst/>
              </a:rPr>
              <a:t>, J. B., Oliveira, J., </a:t>
            </a:r>
            <a:r>
              <a:rPr lang="en-US" sz="2000" b="0" i="0" dirty="0" err="1">
                <a:solidFill>
                  <a:srgbClr val="222222"/>
                </a:solidFill>
                <a:effectLst/>
              </a:rPr>
              <a:t>Lemos</a:t>
            </a:r>
            <a:r>
              <a:rPr lang="en-US" sz="2000" b="0" i="0" dirty="0">
                <a:solidFill>
                  <a:srgbClr val="222222"/>
                </a:solidFill>
                <a:effectLst/>
              </a:rPr>
              <a:t>, R., da Silva, D. R., da Silva, J. A., Baptista, T. M., </a:t>
            </a:r>
            <a:r>
              <a:rPr lang="en-US" sz="2000" b="0" i="0" dirty="0" err="1">
                <a:solidFill>
                  <a:srgbClr val="222222"/>
                </a:solidFill>
                <a:effectLst/>
              </a:rPr>
              <a:t>Grácio</a:t>
            </a:r>
            <a:r>
              <a:rPr lang="en-US" sz="2000" b="0" i="0" dirty="0">
                <a:solidFill>
                  <a:srgbClr val="222222"/>
                </a:solidFill>
                <a:effectLst/>
              </a:rPr>
              <a:t>, J., &amp; Oliveira-Maia, A. J. (2023). Criterion and construct validity of the Beck Depression Inventory (BDI-II) to measure depression in patients with cancer: The contribution of somatic items</a:t>
            </a:r>
            <a:r>
              <a:rPr lang="en-US" sz="2000" b="0" i="1" dirty="0">
                <a:solidFill>
                  <a:srgbClr val="222222"/>
                </a:solidFill>
                <a:effectLst/>
              </a:rPr>
              <a:t>. International journal of clinical and health psychology</a:t>
            </a:r>
            <a:r>
              <a:rPr lang="en-US" sz="2000" b="0" i="0" dirty="0">
                <a:solidFill>
                  <a:srgbClr val="222222"/>
                </a:solidFill>
                <a:effectLst/>
              </a:rPr>
              <a:t> </a:t>
            </a:r>
            <a:r>
              <a:rPr lang="en-US" sz="2000" b="0" i="1" dirty="0">
                <a:solidFill>
                  <a:srgbClr val="222222"/>
                </a:solidFill>
                <a:effectLst/>
              </a:rPr>
              <a:t>: IJCHP, </a:t>
            </a:r>
            <a:r>
              <a:rPr lang="en-US" sz="2000" b="0" i="0" dirty="0">
                <a:solidFill>
                  <a:srgbClr val="222222"/>
                </a:solidFill>
                <a:effectLst/>
              </a:rPr>
              <a:t>23(2), 100350. </a:t>
            </a:r>
            <a:r>
              <a:rPr lang="en-US" sz="2000" b="0" i="0" dirty="0">
                <a:solidFill>
                  <a:srgbClr val="222222"/>
                </a:solidFill>
                <a:effectLst/>
                <a:hlinkClick r:id="rId3"/>
              </a:rPr>
              <a:t>https://doi.org/10.1016/j.ijchp.2022.100350</a:t>
            </a:r>
            <a:r>
              <a:rPr lang="en-US" sz="2000" b="0" i="0" dirty="0">
                <a:solidFill>
                  <a:srgbClr val="222222"/>
                </a:solidFill>
                <a:effectLst/>
              </a:rPr>
              <a:t> </a:t>
            </a:r>
            <a:endParaRPr lang="en-US" sz="2000" dirty="0"/>
          </a:p>
          <a:p>
            <a:r>
              <a:rPr lang="en-US" sz="2000" dirty="0"/>
              <a:t>American Psychiatric Association. (2022). </a:t>
            </a:r>
            <a:r>
              <a:rPr lang="en-US" sz="2000" i="1" dirty="0"/>
              <a:t>Diagnostic and statistical manual of mental disorders </a:t>
            </a:r>
            <a:r>
              <a:rPr lang="en-US" sz="2000" dirty="0"/>
              <a:t>(5th ed., text rev.).  </a:t>
            </a:r>
            <a:r>
              <a:rPr lang="en-US" sz="2000" dirty="0">
                <a:hlinkClick r:id="rId4"/>
              </a:rPr>
              <a:t>https://doi.org/10.1176/appi.books.9780890425787</a:t>
            </a:r>
            <a:endParaRPr lang="en-US" sz="2000" dirty="0"/>
          </a:p>
          <a:p>
            <a:r>
              <a:rPr lang="en-US" sz="2000" b="0" i="0" dirty="0">
                <a:solidFill>
                  <a:srgbClr val="222222"/>
                </a:solidFill>
                <a:effectLst/>
              </a:rPr>
              <a:t>Calarco, C. A., &amp; Lobo, M. K. (2021). Depression and substance use disorders: Clinical comorbidity and shared neurobiology. In </a:t>
            </a:r>
            <a:r>
              <a:rPr lang="en-US" sz="2000" b="0" i="1" dirty="0">
                <a:solidFill>
                  <a:srgbClr val="222222"/>
                </a:solidFill>
                <a:effectLst/>
              </a:rPr>
              <a:t>International review of neurobiology</a:t>
            </a:r>
            <a:r>
              <a:rPr lang="en-US" sz="2000" b="0" i="0" dirty="0">
                <a:solidFill>
                  <a:srgbClr val="222222"/>
                </a:solidFill>
                <a:effectLst/>
              </a:rPr>
              <a:t> (Vol. 157, pp. 245-309). Academic Press. </a:t>
            </a:r>
            <a:r>
              <a:rPr lang="en-US" sz="2000" b="0" i="0" dirty="0">
                <a:solidFill>
                  <a:srgbClr val="222222"/>
                </a:solidFill>
                <a:effectLst/>
                <a:hlinkClick r:id="rId5"/>
              </a:rPr>
              <a:t>https://doi.org/10.1016/bs.irn.2020.09.004</a:t>
            </a:r>
            <a:endParaRPr lang="en-US" sz="2000" b="0" i="0" dirty="0">
              <a:solidFill>
                <a:srgbClr val="222222"/>
              </a:solidFill>
              <a:effectLst/>
            </a:endParaRPr>
          </a:p>
          <a:p>
            <a:r>
              <a:rPr lang="en-US" sz="2000" b="0" i="0" dirty="0">
                <a:solidFill>
                  <a:srgbClr val="1B1B1B"/>
                </a:solidFill>
                <a:effectLst/>
              </a:rPr>
              <a:t>Iqbal, M. N., Levin, C. J., &amp; Levin, F. R. (2019). Treatment for Substance Use Disorder With Co-Occurring Mental Illness. </a:t>
            </a:r>
            <a:r>
              <a:rPr lang="en-US" sz="2000" b="0" i="1" dirty="0">
                <a:solidFill>
                  <a:srgbClr val="1B1B1B"/>
                </a:solidFill>
                <a:effectLst/>
              </a:rPr>
              <a:t>Focus (American Psychiatric Publishing)</a:t>
            </a:r>
            <a:r>
              <a:rPr lang="en-US" sz="2000" b="0" i="0" dirty="0">
                <a:solidFill>
                  <a:srgbClr val="1B1B1B"/>
                </a:solidFill>
                <a:effectLst/>
              </a:rPr>
              <a:t>, </a:t>
            </a:r>
            <a:r>
              <a:rPr lang="en-US" sz="2000" b="0" i="1" dirty="0">
                <a:solidFill>
                  <a:srgbClr val="1B1B1B"/>
                </a:solidFill>
                <a:effectLst/>
              </a:rPr>
              <a:t>17</a:t>
            </a:r>
            <a:r>
              <a:rPr lang="en-US" sz="2000" b="0" i="0" dirty="0">
                <a:solidFill>
                  <a:srgbClr val="1B1B1B"/>
                </a:solidFill>
                <a:effectLst/>
              </a:rPr>
              <a:t>(2), 88–97. </a:t>
            </a:r>
            <a:r>
              <a:rPr lang="en-US" sz="2000" b="0" i="0" dirty="0">
                <a:solidFill>
                  <a:srgbClr val="1B1B1B"/>
                </a:solidFill>
                <a:effectLst/>
                <a:hlinkClick r:id="rId6"/>
              </a:rPr>
              <a:t>https://doi.org/10.1176/appi.focus.20180042</a:t>
            </a:r>
            <a:r>
              <a:rPr lang="en-US" sz="2000" b="0" i="0" dirty="0">
                <a:solidFill>
                  <a:srgbClr val="1B1B1B"/>
                </a:solidFill>
                <a:effectLst/>
              </a:rPr>
              <a:t> </a:t>
            </a:r>
            <a:endParaRPr lang="en-US" sz="2000" b="0" i="0" dirty="0">
              <a:solidFill>
                <a:srgbClr val="222222"/>
              </a:solidFill>
              <a:effectLst/>
            </a:endParaRPr>
          </a:p>
          <a:p>
            <a:r>
              <a:rPr lang="en-US" sz="2000" b="0" i="0" dirty="0">
                <a:solidFill>
                  <a:srgbClr val="222222"/>
                </a:solidFill>
                <a:effectLst/>
              </a:rPr>
              <a:t>Rao, V., </a:t>
            </a:r>
            <a:r>
              <a:rPr lang="en-US" sz="2000" b="0" i="0" dirty="0" err="1">
                <a:solidFill>
                  <a:srgbClr val="222222"/>
                </a:solidFill>
                <a:effectLst/>
              </a:rPr>
              <a:t>Lanni</a:t>
            </a:r>
            <a:r>
              <a:rPr lang="en-US" sz="2000" b="0" i="0" dirty="0">
                <a:solidFill>
                  <a:srgbClr val="222222"/>
                </a:solidFill>
                <a:effectLst/>
              </a:rPr>
              <a:t>, S., Yule, A. M., DiSalvo, M., Stone, M., Berger, A. F., &amp; </a:t>
            </a:r>
            <a:r>
              <a:rPr lang="en-US" sz="2000" b="0" i="0" dirty="0" err="1">
                <a:solidFill>
                  <a:srgbClr val="222222"/>
                </a:solidFill>
                <a:effectLst/>
              </a:rPr>
              <a:t>Wilens</a:t>
            </a:r>
            <a:r>
              <a:rPr lang="en-US" sz="2000" b="0" i="0" dirty="0">
                <a:solidFill>
                  <a:srgbClr val="222222"/>
                </a:solidFill>
                <a:effectLst/>
              </a:rPr>
              <a:t>, T. E. (2023). Diagnosing major depressive disorder and substance use disorder using the electronic health record: A preliminary validation study. </a:t>
            </a:r>
            <a:r>
              <a:rPr lang="en-US" sz="2000" b="0" i="1" dirty="0">
                <a:solidFill>
                  <a:srgbClr val="222222"/>
                </a:solidFill>
                <a:effectLst/>
              </a:rPr>
              <a:t>Journal of mood and anxiety disorders</a:t>
            </a:r>
            <a:r>
              <a:rPr lang="en-US" sz="2000" b="0" i="0" dirty="0">
                <a:solidFill>
                  <a:srgbClr val="222222"/>
                </a:solidFill>
                <a:effectLst/>
              </a:rPr>
              <a:t>, </a:t>
            </a:r>
            <a:r>
              <a:rPr lang="en-US" sz="2000" b="0" i="1" dirty="0">
                <a:solidFill>
                  <a:srgbClr val="222222"/>
                </a:solidFill>
                <a:effectLst/>
              </a:rPr>
              <a:t>2</a:t>
            </a:r>
            <a:r>
              <a:rPr lang="en-US" sz="2000" b="0" i="0" dirty="0">
                <a:solidFill>
                  <a:srgbClr val="222222"/>
                </a:solidFill>
                <a:effectLst/>
              </a:rPr>
              <a:t>, 100007. </a:t>
            </a:r>
            <a:r>
              <a:rPr lang="en-US" sz="2000" b="0" i="0" dirty="0">
                <a:solidFill>
                  <a:srgbClr val="222222"/>
                </a:solidFill>
                <a:effectLst/>
                <a:hlinkClick r:id="rId7"/>
              </a:rPr>
              <a:t>https://doi.org/10.1016/j.xjmad.2023.100007</a:t>
            </a:r>
            <a:r>
              <a:rPr lang="en-US" sz="2000" b="0" i="0" dirty="0">
                <a:solidFill>
                  <a:srgbClr val="222222"/>
                </a:solidFill>
                <a:effectLst/>
              </a:rPr>
              <a:t>  </a:t>
            </a:r>
            <a:r>
              <a:rPr lang="en-US" sz="2000" dirty="0"/>
              <a:t> </a:t>
            </a:r>
          </a:p>
          <a:p>
            <a:r>
              <a:rPr lang="en-US" sz="2000" b="0" i="0" dirty="0">
                <a:solidFill>
                  <a:srgbClr val="222222"/>
                </a:solidFill>
                <a:effectLst/>
              </a:rPr>
              <a:t>Revadigar, N., &amp; Gupta, V. (2022). Substance induced mood disorders. </a:t>
            </a:r>
            <a:r>
              <a:rPr lang="en-US" sz="2000" b="0" i="0" dirty="0" err="1">
                <a:solidFill>
                  <a:srgbClr val="222222"/>
                </a:solidFill>
                <a:effectLst/>
              </a:rPr>
              <a:t>StatPearls</a:t>
            </a:r>
            <a:r>
              <a:rPr lang="en-US" sz="2000" b="0" i="0" dirty="0">
                <a:solidFill>
                  <a:srgbClr val="222222"/>
                </a:solidFill>
                <a:effectLst/>
              </a:rPr>
              <a:t> [Internet]. Treasure Island (FL): </a:t>
            </a:r>
            <a:r>
              <a:rPr lang="en-US" sz="2000" b="0" i="0" dirty="0" err="1">
                <a:solidFill>
                  <a:srgbClr val="222222"/>
                </a:solidFill>
                <a:effectLst/>
              </a:rPr>
              <a:t>StatPearls</a:t>
            </a:r>
            <a:r>
              <a:rPr lang="en-US" sz="2000" b="0" i="0" dirty="0">
                <a:solidFill>
                  <a:srgbClr val="222222"/>
                </a:solidFill>
                <a:effectLst/>
              </a:rPr>
              <a:t> Publishing. </a:t>
            </a:r>
            <a:r>
              <a:rPr lang="en-US" sz="2000" b="0" i="0" dirty="0">
                <a:solidFill>
                  <a:srgbClr val="222222"/>
                </a:solidFill>
                <a:effectLst/>
                <a:hlinkClick r:id="rId8"/>
              </a:rPr>
              <a:t>https://www.ncbi.nlm.nih.gov/books/NBK555887/</a:t>
            </a:r>
            <a:r>
              <a:rPr lang="en-US" sz="2000" b="0" i="0" dirty="0">
                <a:solidFill>
                  <a:srgbClr val="222222"/>
                </a:solidFill>
                <a:effectLst/>
              </a:rPr>
              <a:t> </a:t>
            </a:r>
            <a:endParaRPr lang="en-US" sz="2000" dirty="0"/>
          </a:p>
          <a:p>
            <a:r>
              <a:rPr lang="en-US" sz="2000" b="0" i="0" dirty="0">
                <a:solidFill>
                  <a:srgbClr val="1B1B1B"/>
                </a:solidFill>
                <a:effectLst/>
              </a:rPr>
              <a:t>Shirinbayan, P., Salavati, M., Soleimani, F., </a:t>
            </a:r>
            <a:r>
              <a:rPr lang="en-US" sz="2000" b="0" i="0" dirty="0" err="1">
                <a:solidFill>
                  <a:srgbClr val="1B1B1B"/>
                </a:solidFill>
                <a:effectLst/>
              </a:rPr>
              <a:t>Saeedi</a:t>
            </a:r>
            <a:r>
              <a:rPr lang="en-US" sz="2000" b="0" i="0" dirty="0">
                <a:solidFill>
                  <a:srgbClr val="1B1B1B"/>
                </a:solidFill>
                <a:effectLst/>
              </a:rPr>
              <a:t>, A., </a:t>
            </a:r>
            <a:r>
              <a:rPr lang="en-US" sz="2000" b="0" i="0" dirty="0" err="1">
                <a:solidFill>
                  <a:srgbClr val="1B1B1B"/>
                </a:solidFill>
                <a:effectLst/>
              </a:rPr>
              <a:t>Asghari-Jafarabadi</a:t>
            </a:r>
            <a:r>
              <a:rPr lang="en-US" sz="2000" b="0" i="0" dirty="0">
                <a:solidFill>
                  <a:srgbClr val="1B1B1B"/>
                </a:solidFill>
                <a:effectLst/>
              </a:rPr>
              <a:t>, M., </a:t>
            </a:r>
            <a:r>
              <a:rPr lang="en-US" sz="2000" b="0" i="0" dirty="0" err="1">
                <a:solidFill>
                  <a:srgbClr val="1B1B1B"/>
                </a:solidFill>
                <a:effectLst/>
              </a:rPr>
              <a:t>Hemmati-Garakani</a:t>
            </a:r>
            <a:r>
              <a:rPr lang="en-US" sz="2000" b="0" i="0" dirty="0">
                <a:solidFill>
                  <a:srgbClr val="1B1B1B"/>
                </a:solidFill>
                <a:effectLst/>
              </a:rPr>
              <a:t>, S., &amp; </a:t>
            </a:r>
            <a:r>
              <a:rPr lang="en-US" sz="2000" b="0" i="0" dirty="0" err="1">
                <a:solidFill>
                  <a:srgbClr val="1B1B1B"/>
                </a:solidFill>
                <a:effectLst/>
              </a:rPr>
              <a:t>Vameghi</a:t>
            </a:r>
            <a:r>
              <a:rPr lang="en-US" sz="2000" b="0" i="0" dirty="0">
                <a:solidFill>
                  <a:srgbClr val="1B1B1B"/>
                </a:solidFill>
                <a:effectLst/>
              </a:rPr>
              <a:t>, R. (2020). The Psychometric Properties of the Drug Abuse Screening Test. </a:t>
            </a:r>
            <a:r>
              <a:rPr lang="en-US" sz="2000" b="0" i="1" dirty="0">
                <a:solidFill>
                  <a:srgbClr val="1B1B1B"/>
                </a:solidFill>
                <a:effectLst/>
              </a:rPr>
              <a:t>Addiction &amp; health</a:t>
            </a:r>
            <a:r>
              <a:rPr lang="en-US" sz="2000" b="0" i="0" dirty="0">
                <a:solidFill>
                  <a:srgbClr val="1B1B1B"/>
                </a:solidFill>
                <a:effectLst/>
              </a:rPr>
              <a:t>, </a:t>
            </a:r>
            <a:r>
              <a:rPr lang="en-US" sz="2000" b="0" i="1" dirty="0">
                <a:solidFill>
                  <a:srgbClr val="1B1B1B"/>
                </a:solidFill>
                <a:effectLst/>
              </a:rPr>
              <a:t>12</a:t>
            </a:r>
            <a:r>
              <a:rPr lang="en-US" sz="2000" b="0" i="0" dirty="0">
                <a:solidFill>
                  <a:srgbClr val="1B1B1B"/>
                </a:solidFill>
                <a:effectLst/>
              </a:rPr>
              <a:t>(1), 25–33. </a:t>
            </a:r>
            <a:r>
              <a:rPr lang="en-US" sz="2000" b="0" i="0" dirty="0">
                <a:solidFill>
                  <a:srgbClr val="1B1B1B"/>
                </a:solidFill>
                <a:effectLst/>
                <a:hlinkClick r:id="rId9"/>
              </a:rPr>
              <a:t>https://doi.org/10.22122/ahj.v12i1.256</a:t>
            </a:r>
            <a:r>
              <a:rPr lang="en-US" sz="2000" b="0" i="0" dirty="0">
                <a:solidFill>
                  <a:srgbClr val="1B1B1B"/>
                </a:solidFill>
                <a:effectLst/>
              </a:rPr>
              <a:t> </a:t>
            </a:r>
          </a:p>
        </p:txBody>
      </p:sp>
    </p:spTree>
    <p:extLst>
      <p:ext uri="{BB962C8B-B14F-4D97-AF65-F5344CB8AC3E}">
        <p14:creationId xmlns:p14="http://schemas.microsoft.com/office/powerpoint/2010/main" val="2280559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0041" y="982364"/>
            <a:ext cx="2659472" cy="2659472"/>
          </a:xfrm>
          <a:prstGeom prst="rect">
            <a:avLst/>
          </a:prstGeom>
        </p:spPr>
      </p:pic>
      <p:cxnSp>
        <p:nvCxnSpPr>
          <p:cNvPr id="16" name="Straight Connector 15">
            <a:extLst>
              <a:ext uri="{FF2B5EF4-FFF2-40B4-BE49-F238E27FC236}">
                <a16:creationId xmlns:a16="http://schemas.microsoft.com/office/drawing/2014/main" id="{DFDA47BC-3069-47F5-8257-24B3B1F76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2927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90143" y="983211"/>
            <a:ext cx="2646677" cy="2646677"/>
          </a:xfrm>
          <a:prstGeom prst="rect">
            <a:avLst/>
          </a:prstGeom>
        </p:spPr>
      </p:pic>
      <p:cxnSp>
        <p:nvCxnSpPr>
          <p:cNvPr id="20" name="Straight Connector 19">
            <a:extLst>
              <a:ext uri="{FF2B5EF4-FFF2-40B4-BE49-F238E27FC236}">
                <a16:creationId xmlns:a16="http://schemas.microsoft.com/office/drawing/2014/main" id="{942B920A-73AD-402A-8EEF-B88E1A9398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768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56859" y="982364"/>
            <a:ext cx="2648371" cy="2648371"/>
          </a:xfrm>
          <a:prstGeom prst="rect">
            <a:avLst/>
          </a:prstGeom>
        </p:spPr>
      </p:pic>
      <p:cxnSp>
        <p:nvCxnSpPr>
          <p:cNvPr id="22" name="Straight Connector 21">
            <a:extLst>
              <a:ext uri="{FF2B5EF4-FFF2-40B4-BE49-F238E27FC236}">
                <a16:creationId xmlns:a16="http://schemas.microsoft.com/office/drawing/2014/main" id="{00C9EB70-BC82-414A-BF8D-AD7FC67276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6609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225269" y="1004677"/>
            <a:ext cx="2648372" cy="2648372"/>
          </a:xfrm>
          <a:prstGeom prst="rect">
            <a:avLst/>
          </a:prstGeom>
        </p:spPr>
      </p:pic>
      <p:sp>
        <p:nvSpPr>
          <p:cNvPr id="18" name="Rectangle 17">
            <a:extLst>
              <a:ext uri="{FF2B5EF4-FFF2-40B4-BE49-F238E27FC236}">
                <a16:creationId xmlns:a16="http://schemas.microsoft.com/office/drawing/2014/main" id="{7AE95D8F-9825-4222-8846-E3461598C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527538" y="4756638"/>
            <a:ext cx="11139854" cy="930447"/>
          </a:xfrm>
        </p:spPr>
        <p:txBody>
          <a:bodyPr>
            <a:normAutofit/>
          </a:bodyPr>
          <a:lstStyle/>
          <a:p>
            <a:r>
              <a:rPr lang="en-US" sz="5400" dirty="0">
                <a:solidFill>
                  <a:srgbClr val="FFFFFF"/>
                </a:solidFill>
                <a:latin typeface="Franklin Gothic Book" panose="020B0503020102020204" pitchFamily="34" charset="0"/>
                <a:cs typeface="Segoe UI" panose="020B0502040204020203" pitchFamily="34" charset="0"/>
              </a:rPr>
              <a:t>Case Study Presentation End</a:t>
            </a:r>
          </a:p>
        </p:txBody>
      </p:sp>
      <p:cxnSp>
        <p:nvCxnSpPr>
          <p:cNvPr id="24" name="Straight Connector 23">
            <a:extLst>
              <a:ext uri="{FF2B5EF4-FFF2-40B4-BE49-F238E27FC236}">
                <a16:creationId xmlns:a16="http://schemas.microsoft.com/office/drawing/2014/main" id="{3217665F-0036-444A-8D4A-33AF36A36A4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1339362" y="5815698"/>
            <a:ext cx="9144000" cy="420001"/>
          </a:xfrm>
        </p:spPr>
        <p:txBody>
          <a:bodyPr>
            <a:normAutofit/>
          </a:bodyPr>
          <a:lstStyle/>
          <a:p>
            <a:r>
              <a:rPr lang="en-US" sz="2000" dirty="0">
                <a:solidFill>
                  <a:srgbClr val="E7E6E6"/>
                </a:solidFill>
                <a:latin typeface="Segoe UI" panose="020B0502040204020203" pitchFamily="34" charset="0"/>
                <a:cs typeface="Segoe UI" panose="020B0502040204020203" pitchFamily="34" charset="0"/>
              </a:rPr>
              <a:t>Thank you Everyone </a:t>
            </a:r>
          </a:p>
        </p:txBody>
      </p:sp>
    </p:spTree>
    <p:extLst>
      <p:ext uri="{BB962C8B-B14F-4D97-AF65-F5344CB8AC3E}">
        <p14:creationId xmlns:p14="http://schemas.microsoft.com/office/powerpoint/2010/main" val="2372968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147392" y="284407"/>
            <a:ext cx="5948608" cy="1100223"/>
          </a:xfrm>
        </p:spPr>
        <p:txBody>
          <a:bodyPr>
            <a:normAutofit/>
          </a:bodyPr>
          <a:lstStyle/>
          <a:p>
            <a:pPr algn="ctr"/>
            <a:r>
              <a:rPr lang="en-US" b="1" dirty="0">
                <a:latin typeface="Franklin Gothic Book" panose="020B0503020102020204" pitchFamily="34" charset="0"/>
                <a:cs typeface="Segoe UI" panose="020B0502040204020203" pitchFamily="34" charset="0"/>
              </a:rPr>
              <a:t>Overview</a:t>
            </a:r>
          </a:p>
        </p:txBody>
      </p:sp>
      <p:pic>
        <p:nvPicPr>
          <p:cNvPr id="4" name="Picture 3" descr="A screenshot of a research paper.&#10;&#10;Description generated with very high confidence">
            <a:extLst>
              <a:ext uri="{FF2B5EF4-FFF2-40B4-BE49-F238E27FC236}">
                <a16:creationId xmlns:a16="http://schemas.microsoft.com/office/drawing/2014/main" id="{CA38661C-A76F-46FD-B34B-75411EEC7E5E}"/>
              </a:ext>
            </a:extLst>
          </p:cNvPr>
          <p:cNvPicPr>
            <a:picLocks noChangeAspect="1"/>
          </p:cNvPicPr>
          <p:nvPr/>
        </p:nvPicPr>
        <p:blipFill>
          <a:blip r:embed="rId3"/>
          <a:stretch>
            <a:fillRect/>
          </a:stretch>
        </p:blipFill>
        <p:spPr>
          <a:xfrm>
            <a:off x="1103839" y="1609970"/>
            <a:ext cx="2553761" cy="2489574"/>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E5564556-59F0-4D0A-A6CD-ADF8F4D7428B}"/>
              </a:ext>
            </a:extLst>
          </p:cNvPr>
          <p:cNvSpPr txBox="1"/>
          <p:nvPr/>
        </p:nvSpPr>
        <p:spPr>
          <a:xfrm>
            <a:off x="3896140" y="1384631"/>
            <a:ext cx="7698960" cy="4524315"/>
          </a:xfrm>
          <a:prstGeom prst="rect">
            <a:avLst/>
          </a:prstGeom>
          <a:noFill/>
        </p:spPr>
        <p:txBody>
          <a:bodyPr wrap="square" rtlCol="0">
            <a:spAutoFit/>
          </a:bodyPr>
          <a:lstStyle/>
          <a:p>
            <a:pPr marL="457200" indent="-457200">
              <a:buFont typeface="Arial" panose="020B0604020202020204" pitchFamily="34" charset="0"/>
              <a:buChar char="•"/>
            </a:pPr>
            <a:r>
              <a:rPr lang="en-US" sz="2400" b="1" dirty="0"/>
              <a:t>Subjective Data: </a:t>
            </a:r>
            <a:r>
              <a:rPr lang="en-US" sz="2400" dirty="0"/>
              <a:t>Chief complaint (CC), symptoms, duration, and history of presenting illness (HPI).</a:t>
            </a:r>
          </a:p>
          <a:p>
            <a:pPr marL="457200" indent="-457200">
              <a:buFont typeface="Arial" panose="020B0604020202020204" pitchFamily="34" charset="0"/>
              <a:buChar char="•"/>
            </a:pPr>
            <a:r>
              <a:rPr lang="en-US" sz="2400" b="1" dirty="0"/>
              <a:t>Review of Symptoms (ROS) </a:t>
            </a:r>
            <a:r>
              <a:rPr lang="en-US" sz="2400" dirty="0"/>
              <a:t>– Identification of potential symptoms across various body systems that might be omitted in chief complaint.</a:t>
            </a:r>
          </a:p>
          <a:p>
            <a:pPr marL="457200" indent="-457200">
              <a:buFont typeface="Arial" panose="020B0604020202020204" pitchFamily="34" charset="0"/>
              <a:buChar char="•"/>
            </a:pPr>
            <a:r>
              <a:rPr lang="en-US" sz="2400" b="1" dirty="0"/>
              <a:t>Objective Data </a:t>
            </a:r>
            <a:r>
              <a:rPr lang="en-US" sz="2400" dirty="0"/>
              <a:t>– Observations made during psychiatric evaluation including mental status exam (MSE) results.</a:t>
            </a:r>
          </a:p>
          <a:p>
            <a:pPr marL="457200" indent="-457200">
              <a:buFont typeface="Arial" panose="020B0604020202020204" pitchFamily="34" charset="0"/>
              <a:buChar char="•"/>
            </a:pPr>
            <a:r>
              <a:rPr lang="en-US" sz="2400" b="1" dirty="0"/>
              <a:t>Assessment</a:t>
            </a:r>
            <a:r>
              <a:rPr lang="en-US" sz="2400" dirty="0"/>
              <a:t> – Case formulation &amp; differential diagnoses per DSM-5-TR.</a:t>
            </a:r>
          </a:p>
          <a:p>
            <a:pPr marL="457200" indent="-457200">
              <a:buFont typeface="Arial" panose="020B0604020202020204" pitchFamily="34" charset="0"/>
              <a:buChar char="•"/>
            </a:pPr>
            <a:r>
              <a:rPr lang="en-US" sz="2400" b="1" dirty="0"/>
              <a:t>Treatment Plan </a:t>
            </a:r>
            <a:r>
              <a:rPr lang="en-US" sz="2400" dirty="0"/>
              <a:t>– Evidence-based, comprehensive and holistic plan and recommendations.</a:t>
            </a:r>
          </a:p>
        </p:txBody>
      </p:sp>
    </p:spTree>
    <p:extLst>
      <p:ext uri="{BB962C8B-B14F-4D97-AF65-F5344CB8AC3E}">
        <p14:creationId xmlns:p14="http://schemas.microsoft.com/office/powerpoint/2010/main" val="153491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4BD0A42-B011-4DBF-B5CD-6718A97E3C70}"/>
              </a:ext>
            </a:extLst>
          </p:cNvPr>
          <p:cNvSpPr>
            <a:spLocks noGrp="1"/>
          </p:cNvSpPr>
          <p:nvPr>
            <p:ph type="title"/>
          </p:nvPr>
        </p:nvSpPr>
        <p:spPr>
          <a:xfrm>
            <a:off x="1803400" y="365125"/>
            <a:ext cx="9550400" cy="993775"/>
          </a:xfrm>
        </p:spPr>
        <p:txBody>
          <a:bodyPr/>
          <a:lstStyle/>
          <a:p>
            <a:pPr algn="ctr"/>
            <a:r>
              <a:rPr lang="en-US" b="1" dirty="0"/>
              <a:t>Subjective Data</a:t>
            </a:r>
          </a:p>
        </p:txBody>
      </p:sp>
      <p:sp>
        <p:nvSpPr>
          <p:cNvPr id="9" name="Content Placeholder 8">
            <a:extLst>
              <a:ext uri="{FF2B5EF4-FFF2-40B4-BE49-F238E27FC236}">
                <a16:creationId xmlns:a16="http://schemas.microsoft.com/office/drawing/2014/main" id="{555753A8-51FB-4030-8D02-222B572CF8B3}"/>
              </a:ext>
            </a:extLst>
          </p:cNvPr>
          <p:cNvSpPr>
            <a:spLocks noGrp="1"/>
          </p:cNvSpPr>
          <p:nvPr>
            <p:ph idx="1"/>
          </p:nvPr>
        </p:nvSpPr>
        <p:spPr>
          <a:xfrm>
            <a:off x="838200" y="1447800"/>
            <a:ext cx="10515600" cy="4729163"/>
          </a:xfrm>
        </p:spPr>
        <p:txBody>
          <a:bodyPr>
            <a:normAutofit/>
          </a:bodyPr>
          <a:lstStyle/>
          <a:p>
            <a:r>
              <a:rPr lang="en-US" b="1" dirty="0"/>
              <a:t>Pt. Initials: </a:t>
            </a:r>
            <a:r>
              <a:rPr lang="en-US" dirty="0"/>
              <a:t>XYZ	</a:t>
            </a:r>
            <a:r>
              <a:rPr lang="en-US" b="1" dirty="0"/>
              <a:t>Age: </a:t>
            </a:r>
            <a:r>
              <a:rPr lang="en-US" dirty="0"/>
              <a:t>29	</a:t>
            </a:r>
            <a:r>
              <a:rPr lang="en-US" b="1" dirty="0"/>
              <a:t>Gender: </a:t>
            </a:r>
            <a:r>
              <a:rPr lang="en-US" dirty="0"/>
              <a:t>Male		</a:t>
            </a:r>
            <a:r>
              <a:rPr lang="en-US" b="1" dirty="0"/>
              <a:t>Ethnicity: </a:t>
            </a:r>
            <a:r>
              <a:rPr lang="en-US" dirty="0"/>
              <a:t>Indian</a:t>
            </a:r>
          </a:p>
          <a:p>
            <a:r>
              <a:rPr lang="en-US" b="1" dirty="0"/>
              <a:t>Historian: </a:t>
            </a:r>
            <a:r>
              <a:rPr lang="en-US" dirty="0"/>
              <a:t>Mother and the patient.</a:t>
            </a:r>
          </a:p>
          <a:p>
            <a:r>
              <a:rPr lang="en-US" b="1" dirty="0"/>
              <a:t>Chief Complaint:  “</a:t>
            </a:r>
            <a:r>
              <a:rPr lang="en-US" dirty="0"/>
              <a:t>He seems depressed, irritable, aggressive and excessive drug use.”</a:t>
            </a:r>
            <a:endParaRPr lang="en-US" b="1" dirty="0"/>
          </a:p>
          <a:p>
            <a:r>
              <a:rPr lang="en-US" b="1" dirty="0"/>
              <a:t>History of Presenting Illness (HPI):  </a:t>
            </a:r>
          </a:p>
          <a:p>
            <a:pPr lvl="1">
              <a:buFont typeface="Wingdings" panose="05000000000000000000" pitchFamily="2" charset="2"/>
              <a:buChar char="Ø"/>
            </a:pPr>
            <a:r>
              <a:rPr lang="en-US" dirty="0"/>
              <a:t>29 year old Indian male with severe headaches, reduced sleep and appetite, weight loss, aggression,  sweating, chills, irritable, anger, craving for drugs, and potential violent behavior. </a:t>
            </a:r>
          </a:p>
          <a:p>
            <a:pPr lvl="1">
              <a:buFont typeface="Wingdings" panose="05000000000000000000" pitchFamily="2" charset="2"/>
              <a:buChar char="Ø"/>
            </a:pPr>
            <a:r>
              <a:rPr lang="en-US" dirty="0"/>
              <a:t>Excessive drug use lead to aggressive behaviors, ultimately causing disturbance in social relationship with family, peers and colleagues.</a:t>
            </a:r>
          </a:p>
        </p:txBody>
      </p:sp>
    </p:spTree>
    <p:extLst>
      <p:ext uri="{BB962C8B-B14F-4D97-AF65-F5344CB8AC3E}">
        <p14:creationId xmlns:p14="http://schemas.microsoft.com/office/powerpoint/2010/main" val="2127580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2847119" y="291751"/>
            <a:ext cx="5406902" cy="905088"/>
          </a:xfrm>
        </p:spPr>
        <p:txBody>
          <a:bodyPr anchor="ctr">
            <a:normAutofit/>
          </a:bodyPr>
          <a:lstStyle/>
          <a:p>
            <a:r>
              <a:rPr lang="en-US" dirty="0">
                <a:latin typeface="Franklin Gothic Book" panose="020B0503020102020204" pitchFamily="34" charset="0"/>
                <a:cs typeface="Segoe UI" panose="020B0502040204020203" pitchFamily="34" charset="0"/>
              </a:rPr>
              <a:t>Subjective </a:t>
            </a:r>
            <a:r>
              <a:rPr lang="en-US" dirty="0" err="1">
                <a:latin typeface="Franklin Gothic Book" panose="020B0503020102020204" pitchFamily="34" charset="0"/>
                <a:cs typeface="Segoe UI" panose="020B0502040204020203" pitchFamily="34" charset="0"/>
              </a:rPr>
              <a:t>Cont</a:t>
            </a:r>
            <a:r>
              <a:rPr lang="en-US" dirty="0">
                <a:latin typeface="Franklin Gothic Book" panose="020B0503020102020204" pitchFamily="34" charset="0"/>
                <a:cs typeface="Segoe UI" panose="020B0502040204020203" pitchFamily="34" charset="0"/>
              </a:rPr>
              <a:t>’</a:t>
            </a:r>
          </a:p>
        </p:txBody>
      </p:sp>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5242" y="267697"/>
            <a:ext cx="1097280" cy="1097280"/>
          </a:xfrm>
          <a:prstGeom prst="rect">
            <a:avLst/>
          </a:prstGeom>
        </p:spPr>
      </p:pic>
      <p:sp>
        <p:nvSpPr>
          <p:cNvPr id="3" name="Content Placeholder 2">
            <a:extLst>
              <a:ext uri="{FF2B5EF4-FFF2-40B4-BE49-F238E27FC236}">
                <a16:creationId xmlns:a16="http://schemas.microsoft.com/office/drawing/2014/main" id="{81072FAC-EEE9-4F26-A784-BC07EACCBE9F}"/>
              </a:ext>
            </a:extLst>
          </p:cNvPr>
          <p:cNvSpPr>
            <a:spLocks noGrp="1"/>
          </p:cNvSpPr>
          <p:nvPr>
            <p:ph idx="1"/>
          </p:nvPr>
        </p:nvSpPr>
        <p:spPr>
          <a:xfrm>
            <a:off x="325242" y="1577340"/>
            <a:ext cx="11541515" cy="4464323"/>
          </a:xfrm>
        </p:spPr>
        <p:txBody>
          <a:bodyPr vert="horz" lIns="91440" tIns="45720" rIns="91440" bIns="45720" rtlCol="0" anchor="t">
            <a:normAutofit/>
          </a:bodyPr>
          <a:lstStyle/>
          <a:p>
            <a:r>
              <a:rPr lang="en-US" b="1" dirty="0">
                <a:latin typeface="Segoe UI" panose="020B0502040204020203" pitchFamily="34" charset="0"/>
                <a:cs typeface="Segoe UI" panose="020B0502040204020203" pitchFamily="34" charset="0"/>
              </a:rPr>
              <a:t>Current Medications: </a:t>
            </a:r>
            <a:r>
              <a:rPr lang="en-US" dirty="0">
                <a:latin typeface="Segoe UI" panose="020B0502040204020203" pitchFamily="34" charset="0"/>
                <a:cs typeface="Segoe UI" panose="020B0502040204020203" pitchFamily="34" charset="0"/>
              </a:rPr>
              <a:t>None</a:t>
            </a:r>
          </a:p>
          <a:p>
            <a:r>
              <a:rPr lang="en-US" b="1" dirty="0">
                <a:latin typeface="Segoe UI" panose="020B0502040204020203" pitchFamily="34" charset="0"/>
                <a:cs typeface="Segoe UI" panose="020B0502040204020203" pitchFamily="34" charset="0"/>
              </a:rPr>
              <a:t>Allergies: </a:t>
            </a:r>
            <a:r>
              <a:rPr lang="en-US" dirty="0">
                <a:latin typeface="Segoe UI" panose="020B0502040204020203" pitchFamily="34" charset="0"/>
                <a:cs typeface="Segoe UI" panose="020B0502040204020203" pitchFamily="34" charset="0"/>
              </a:rPr>
              <a:t>None</a:t>
            </a:r>
          </a:p>
          <a:p>
            <a:r>
              <a:rPr lang="en-US" b="1" dirty="0">
                <a:latin typeface="Segoe UI" panose="020B0502040204020203" pitchFamily="34" charset="0"/>
                <a:cs typeface="Segoe UI" panose="020B0502040204020203" pitchFamily="34" charset="0"/>
              </a:rPr>
              <a:t>Birth &amp; Developmental Milestones: </a:t>
            </a:r>
            <a:r>
              <a:rPr lang="en-US" dirty="0">
                <a:latin typeface="Segoe UI" panose="020B0502040204020203" pitchFamily="34" charset="0"/>
                <a:cs typeface="Segoe UI" panose="020B0502040204020203" pitchFamily="34" charset="0"/>
              </a:rPr>
              <a:t>Development milestones attained at appropriate age.</a:t>
            </a:r>
            <a:endParaRPr lang="en-US" b="1"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Adverse Childhood Events/Abuse History: </a:t>
            </a:r>
            <a:r>
              <a:rPr lang="en-US" dirty="0">
                <a:latin typeface="Segoe UI" panose="020B0502040204020203" pitchFamily="34" charset="0"/>
                <a:cs typeface="Segoe UI" panose="020B0502040204020203" pitchFamily="34" charset="0"/>
              </a:rPr>
              <a:t>Loving family, small circle of friends, introverted personality. </a:t>
            </a:r>
            <a:endParaRPr lang="en-US" b="1"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Past Medical &amp; Surgical History:  </a:t>
            </a:r>
            <a:r>
              <a:rPr lang="en-US" dirty="0">
                <a:latin typeface="Segoe UI" panose="020B0502040204020203" pitchFamily="34" charset="0"/>
                <a:cs typeface="Segoe UI" panose="020B0502040204020203" pitchFamily="34" charset="0"/>
              </a:rPr>
              <a:t>Got sick once at childhood and had measles. No surgeries.</a:t>
            </a:r>
            <a:endParaRPr lang="en-US" b="1" dirty="0">
              <a:latin typeface="Segoe UI" panose="020B0502040204020203" pitchFamily="34" charset="0"/>
              <a:cs typeface="Segoe UI" panose="020B0502040204020203" pitchFamily="34" charset="0"/>
            </a:endParaRPr>
          </a:p>
        </p:txBody>
      </p:sp>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381659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2847119" y="291751"/>
            <a:ext cx="5406902" cy="905088"/>
          </a:xfrm>
        </p:spPr>
        <p:txBody>
          <a:bodyPr anchor="ctr">
            <a:normAutofit/>
          </a:bodyPr>
          <a:lstStyle/>
          <a:p>
            <a:r>
              <a:rPr lang="en-US" dirty="0">
                <a:latin typeface="Franklin Gothic Book" panose="020B0503020102020204" pitchFamily="34" charset="0"/>
                <a:cs typeface="Segoe UI" panose="020B0502040204020203" pitchFamily="34" charset="0"/>
              </a:rPr>
              <a:t>Subjective </a:t>
            </a:r>
            <a:r>
              <a:rPr lang="en-US" dirty="0" err="1">
                <a:latin typeface="Franklin Gothic Book" panose="020B0503020102020204" pitchFamily="34" charset="0"/>
                <a:cs typeface="Segoe UI" panose="020B0502040204020203" pitchFamily="34" charset="0"/>
              </a:rPr>
              <a:t>Cont</a:t>
            </a:r>
            <a:r>
              <a:rPr lang="en-US" dirty="0">
                <a:latin typeface="Franklin Gothic Book" panose="020B0503020102020204" pitchFamily="34" charset="0"/>
                <a:cs typeface="Segoe UI" panose="020B0502040204020203" pitchFamily="34" charset="0"/>
              </a:rPr>
              <a:t>’</a:t>
            </a:r>
          </a:p>
        </p:txBody>
      </p:sp>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5242" y="267697"/>
            <a:ext cx="1097280" cy="1097280"/>
          </a:xfrm>
          <a:prstGeom prst="rect">
            <a:avLst/>
          </a:prstGeom>
        </p:spPr>
      </p:pic>
      <p:sp>
        <p:nvSpPr>
          <p:cNvPr id="3" name="Content Placeholder 2">
            <a:extLst>
              <a:ext uri="{FF2B5EF4-FFF2-40B4-BE49-F238E27FC236}">
                <a16:creationId xmlns:a16="http://schemas.microsoft.com/office/drawing/2014/main" id="{81072FAC-EEE9-4F26-A784-BC07EACCBE9F}"/>
              </a:ext>
            </a:extLst>
          </p:cNvPr>
          <p:cNvSpPr>
            <a:spLocks noGrp="1"/>
          </p:cNvSpPr>
          <p:nvPr>
            <p:ph idx="1"/>
          </p:nvPr>
        </p:nvSpPr>
        <p:spPr>
          <a:xfrm>
            <a:off x="325242" y="1577340"/>
            <a:ext cx="11541515" cy="4748815"/>
          </a:xfrm>
        </p:spPr>
        <p:txBody>
          <a:bodyPr vert="horz" lIns="91440" tIns="45720" rIns="91440" bIns="45720" rtlCol="0" anchor="t">
            <a:normAutofit fontScale="92500" lnSpcReduction="10000"/>
          </a:bodyPr>
          <a:lstStyle/>
          <a:p>
            <a:r>
              <a:rPr lang="en-US" sz="2400" b="1" dirty="0">
                <a:latin typeface="Segoe UI" panose="020B0502040204020203" pitchFamily="34" charset="0"/>
                <a:cs typeface="Segoe UI" panose="020B0502040204020203" pitchFamily="34" charset="0"/>
              </a:rPr>
              <a:t>Psychosocial History: </a:t>
            </a:r>
          </a:p>
          <a:p>
            <a:pPr lvl="1"/>
            <a:r>
              <a:rPr lang="en-US" sz="1800" dirty="0">
                <a:latin typeface="Segoe UI" panose="020B0502040204020203" pitchFamily="34" charset="0"/>
                <a:cs typeface="Segoe UI" panose="020B0502040204020203" pitchFamily="34" charset="0"/>
              </a:rPr>
              <a:t>First born. </a:t>
            </a:r>
          </a:p>
          <a:p>
            <a:pPr lvl="1"/>
            <a:r>
              <a:rPr lang="en-US" sz="1800" dirty="0">
                <a:latin typeface="Segoe UI" panose="020B0502040204020203" pitchFamily="34" charset="0"/>
                <a:cs typeface="Segoe UI" panose="020B0502040204020203" pitchFamily="34" charset="0"/>
              </a:rPr>
              <a:t>Degree in Business Administration. </a:t>
            </a:r>
          </a:p>
          <a:p>
            <a:pPr lvl="1"/>
            <a:r>
              <a:rPr lang="en-US" sz="1800" dirty="0">
                <a:latin typeface="Segoe UI" panose="020B0502040204020203" pitchFamily="34" charset="0"/>
                <a:cs typeface="Segoe UI" panose="020B0502040204020203" pitchFamily="34" charset="0"/>
              </a:rPr>
              <a:t>Proficient in Urdu. </a:t>
            </a:r>
          </a:p>
          <a:p>
            <a:pPr lvl="1"/>
            <a:r>
              <a:rPr lang="en-US" sz="1800" dirty="0">
                <a:latin typeface="Segoe UI" panose="020B0502040204020203" pitchFamily="34" charset="0"/>
                <a:cs typeface="Segoe UI" panose="020B0502040204020203" pitchFamily="34" charset="0"/>
              </a:rPr>
              <a:t>Commenced working at 21 years in book printing. </a:t>
            </a:r>
          </a:p>
          <a:p>
            <a:pPr lvl="1"/>
            <a:r>
              <a:rPr lang="en-US" sz="1800" dirty="0">
                <a:latin typeface="Segoe UI" panose="020B0502040204020203" pitchFamily="34" charset="0"/>
                <a:cs typeface="Segoe UI" panose="020B0502040204020203" pitchFamily="34" charset="0"/>
              </a:rPr>
              <a:t>He works in gents garments. </a:t>
            </a:r>
          </a:p>
          <a:p>
            <a:pPr lvl="1"/>
            <a:r>
              <a:rPr lang="en-US" sz="1800" dirty="0">
                <a:latin typeface="Segoe UI" panose="020B0502040204020203" pitchFamily="34" charset="0"/>
                <a:cs typeface="Segoe UI" panose="020B0502040204020203" pitchFamily="34" charset="0"/>
              </a:rPr>
              <a:t>He has two kids in two different marriages. </a:t>
            </a:r>
          </a:p>
          <a:p>
            <a:pPr lvl="1"/>
            <a:r>
              <a:rPr lang="en-US" sz="1800" dirty="0">
                <a:latin typeface="Segoe UI" panose="020B0502040204020203" pitchFamily="34" charset="0"/>
                <a:cs typeface="Segoe UI" panose="020B0502040204020203" pitchFamily="34" charset="0"/>
              </a:rPr>
              <a:t>Lives with parents, second-wife and children. </a:t>
            </a:r>
          </a:p>
          <a:p>
            <a:r>
              <a:rPr lang="en-US" sz="2400" b="1" dirty="0">
                <a:latin typeface="Segoe UI" panose="020B0502040204020203" pitchFamily="34" charset="0"/>
                <a:cs typeface="Segoe UI" panose="020B0502040204020203" pitchFamily="34" charset="0"/>
              </a:rPr>
              <a:t>Substance Use History: </a:t>
            </a:r>
            <a:r>
              <a:rPr lang="en-US" sz="2400" dirty="0">
                <a:latin typeface="Segoe UI" panose="020B0502040204020203" pitchFamily="34" charset="0"/>
                <a:cs typeface="Segoe UI" panose="020B0502040204020203" pitchFamily="34" charset="0"/>
              </a:rPr>
              <a:t>Started drugs due to peer influence (White crystals, cocaine, alcohol, psychedelics and heroine). </a:t>
            </a:r>
            <a:endParaRPr lang="en-US" sz="2400" b="1" dirty="0">
              <a:latin typeface="Segoe UI" panose="020B0502040204020203" pitchFamily="34" charset="0"/>
              <a:cs typeface="Segoe UI" panose="020B0502040204020203" pitchFamily="34" charset="0"/>
            </a:endParaRPr>
          </a:p>
          <a:p>
            <a:r>
              <a:rPr lang="en-US" sz="2400" b="1" dirty="0">
                <a:latin typeface="Segoe UI" panose="020B0502040204020203" pitchFamily="34" charset="0"/>
                <a:cs typeface="Segoe UI" panose="020B0502040204020203" pitchFamily="34" charset="0"/>
              </a:rPr>
              <a:t>Psychiatric history: </a:t>
            </a:r>
            <a:r>
              <a:rPr lang="en-US" sz="2400" dirty="0">
                <a:latin typeface="Segoe UI" panose="020B0502040204020203" pitchFamily="34" charset="0"/>
                <a:cs typeface="Segoe UI" panose="020B0502040204020203" pitchFamily="34" charset="0"/>
              </a:rPr>
              <a:t>Denied.</a:t>
            </a:r>
          </a:p>
          <a:p>
            <a:r>
              <a:rPr lang="en-US" sz="2400" b="1" dirty="0">
                <a:latin typeface="Segoe UI" panose="020B0502040204020203" pitchFamily="34" charset="0"/>
                <a:cs typeface="Segoe UI" panose="020B0502040204020203" pitchFamily="34" charset="0"/>
              </a:rPr>
              <a:t>Legal and Violence History: </a:t>
            </a:r>
            <a:r>
              <a:rPr lang="en-US" sz="2400" dirty="0">
                <a:latin typeface="Segoe UI" panose="020B0502040204020203" pitchFamily="34" charset="0"/>
                <a:cs typeface="Segoe UI" panose="020B0502040204020203" pitchFamily="34" charset="0"/>
              </a:rPr>
              <a:t>Used to sell drugs and petty robberies at an early age. </a:t>
            </a:r>
          </a:p>
          <a:p>
            <a:r>
              <a:rPr lang="en-US" sz="2400" b="1" dirty="0">
                <a:latin typeface="Segoe UI" panose="020B0502040204020203" pitchFamily="34" charset="0"/>
                <a:cs typeface="Segoe UI" panose="020B0502040204020203" pitchFamily="34" charset="0"/>
              </a:rPr>
              <a:t>Family History: </a:t>
            </a:r>
            <a:r>
              <a:rPr lang="en-US" sz="2400" dirty="0">
                <a:latin typeface="Segoe UI" panose="020B0502040204020203" pitchFamily="34" charset="0"/>
                <a:cs typeface="Segoe UI" panose="020B0502040204020203" pitchFamily="34" charset="0"/>
              </a:rPr>
              <a:t>Live in a combined family. Mother and father are alive and healthy. Denies history of psychiatric illnesses, or substance use. </a:t>
            </a:r>
          </a:p>
        </p:txBody>
      </p:sp>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1250364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E5079-B185-4DE0-AF2C-AE4B7709FBC3}"/>
              </a:ext>
            </a:extLst>
          </p:cNvPr>
          <p:cNvSpPr>
            <a:spLocks noGrp="1"/>
          </p:cNvSpPr>
          <p:nvPr>
            <p:ph type="title"/>
          </p:nvPr>
        </p:nvSpPr>
        <p:spPr>
          <a:xfrm>
            <a:off x="2834418" y="244299"/>
            <a:ext cx="7851361" cy="1015927"/>
          </a:xfrm>
        </p:spPr>
        <p:txBody>
          <a:bodyPr anchor="ctr">
            <a:normAutofit/>
          </a:bodyPr>
          <a:lstStyle/>
          <a:p>
            <a:r>
              <a:rPr lang="en-US" b="1" dirty="0">
                <a:latin typeface="Franklin Gothic Book" panose="020B0503020102020204" pitchFamily="34" charset="0"/>
                <a:cs typeface="Segoe UI" panose="020B0502040204020203" pitchFamily="34" charset="0"/>
              </a:rPr>
              <a:t>Review of Systems</a:t>
            </a:r>
          </a:p>
        </p:txBody>
      </p:sp>
      <p:pic>
        <p:nvPicPr>
          <p:cNvPr id="4" name="Content Placeholder 4" descr="Scales of Justice">
            <a:extLst>
              <a:ext uri="{FF2B5EF4-FFF2-40B4-BE49-F238E27FC236}">
                <a16:creationId xmlns:a16="http://schemas.microsoft.com/office/drawing/2014/main" id="{53025FED-9BCD-4BE9-B74C-707E5FD740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4881" y="0"/>
            <a:ext cx="1097280" cy="1097280"/>
          </a:xfrm>
          <a:prstGeom prst="rect">
            <a:avLst/>
          </a:prstGeom>
        </p:spPr>
      </p:pic>
      <p:pic>
        <p:nvPicPr>
          <p:cNvPr id="8" name="Content Placeholder 4">
            <a:extLst>
              <a:ext uri="{FF2B5EF4-FFF2-40B4-BE49-F238E27FC236}">
                <a16:creationId xmlns:a16="http://schemas.microsoft.com/office/drawing/2014/main" id="{17062073-5027-4AA3-AB16-4D2C8C505AF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graphicFrame>
        <p:nvGraphicFramePr>
          <p:cNvPr id="6" name="Table 6">
            <a:extLst>
              <a:ext uri="{FF2B5EF4-FFF2-40B4-BE49-F238E27FC236}">
                <a16:creationId xmlns:a16="http://schemas.microsoft.com/office/drawing/2014/main" id="{CF1E92B0-EE0C-4CDB-A73D-3B285737C9A5}"/>
              </a:ext>
            </a:extLst>
          </p:cNvPr>
          <p:cNvGraphicFramePr>
            <a:graphicFrameLocks noGrp="1"/>
          </p:cNvGraphicFramePr>
          <p:nvPr>
            <p:extLst>
              <p:ext uri="{D42A27DB-BD31-4B8C-83A1-F6EECF244321}">
                <p14:modId xmlns:p14="http://schemas.microsoft.com/office/powerpoint/2010/main" val="1848282253"/>
              </p:ext>
            </p:extLst>
          </p:nvPr>
        </p:nvGraphicFramePr>
        <p:xfrm>
          <a:off x="749300" y="1423172"/>
          <a:ext cx="10337799" cy="5090160"/>
        </p:xfrm>
        <a:graphic>
          <a:graphicData uri="http://schemas.openxmlformats.org/drawingml/2006/table">
            <a:tbl>
              <a:tblPr firstRow="1" bandRow="1">
                <a:tableStyleId>{5C22544A-7EE6-4342-B048-85BDC9FD1C3A}</a:tableStyleId>
              </a:tblPr>
              <a:tblGrid>
                <a:gridCol w="2309852">
                  <a:extLst>
                    <a:ext uri="{9D8B030D-6E8A-4147-A177-3AD203B41FA5}">
                      <a16:colId xmlns:a16="http://schemas.microsoft.com/office/drawing/2014/main" val="1483151825"/>
                    </a:ext>
                  </a:extLst>
                </a:gridCol>
                <a:gridCol w="8027947">
                  <a:extLst>
                    <a:ext uri="{9D8B030D-6E8A-4147-A177-3AD203B41FA5}">
                      <a16:colId xmlns:a16="http://schemas.microsoft.com/office/drawing/2014/main" val="2960552949"/>
                    </a:ext>
                  </a:extLst>
                </a:gridCol>
              </a:tblGrid>
              <a:tr h="370840">
                <a:tc>
                  <a:txBody>
                    <a:bodyPr/>
                    <a:lstStyle/>
                    <a:p>
                      <a:r>
                        <a:rPr lang="en-US" dirty="0">
                          <a:latin typeface="Times New Roman" panose="02020603050405020304" pitchFamily="18" charset="0"/>
                          <a:cs typeface="Times New Roman" panose="02020603050405020304" pitchFamily="18" charset="0"/>
                        </a:rPr>
                        <a:t>Systems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Symptoms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2170050"/>
                  </a:ext>
                </a:extLst>
              </a:tr>
              <a:tr h="370840">
                <a:tc>
                  <a:txBody>
                    <a:bodyPr/>
                    <a:lstStyle/>
                    <a:p>
                      <a:r>
                        <a:rPr lang="en-US" dirty="0">
                          <a:latin typeface="Times New Roman" panose="02020603050405020304" pitchFamily="18" charset="0"/>
                          <a:cs typeface="Times New Roman" panose="02020603050405020304" pitchFamily="18" charset="0"/>
                        </a:rPr>
                        <a:t>Constitutional: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Appearance was abnormal and barely maintained eye contact. Complaints of fatigue, weight loss and change in appetite.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4415973"/>
                  </a:ext>
                </a:extLst>
              </a:tr>
              <a:tr h="370840">
                <a:tc>
                  <a:txBody>
                    <a:bodyPr/>
                    <a:lstStyle/>
                    <a:p>
                      <a:r>
                        <a:rPr lang="en-US" dirty="0">
                          <a:latin typeface="Times New Roman" panose="02020603050405020304" pitchFamily="18" charset="0"/>
                          <a:cs typeface="Times New Roman" panose="02020603050405020304" pitchFamily="18" charset="0"/>
                        </a:rPr>
                        <a:t>HEENT: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vision loss, ear discharge, pain, runny nose or sore throat.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7646566"/>
                  </a:ext>
                </a:extLst>
              </a:tr>
              <a:tr h="370840">
                <a:tc>
                  <a:txBody>
                    <a:bodyPr/>
                    <a:lstStyle/>
                    <a:p>
                      <a:r>
                        <a:rPr lang="en-US" dirty="0">
                          <a:latin typeface="Times New Roman" panose="02020603050405020304" pitchFamily="18" charset="0"/>
                          <a:cs typeface="Times New Roman" panose="02020603050405020304" pitchFamily="18" charset="0"/>
                        </a:rPr>
                        <a:t>Cardiovascular: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No palpitation, chest pain or discomfort.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6942229"/>
                  </a:ext>
                </a:extLst>
              </a:tr>
              <a:tr h="370840">
                <a:tc>
                  <a:txBody>
                    <a:bodyPr/>
                    <a:lstStyle/>
                    <a:p>
                      <a:r>
                        <a:rPr lang="en-US" dirty="0">
                          <a:latin typeface="Times New Roman" panose="02020603050405020304" pitchFamily="18" charset="0"/>
                          <a:cs typeface="Times New Roman" panose="02020603050405020304" pitchFamily="18" charset="0"/>
                        </a:rPr>
                        <a:t>Integumentary: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Dry and warm skin. No rashes, itchiness or lesions.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9976486"/>
                  </a:ext>
                </a:extLst>
              </a:tr>
              <a:tr h="370840">
                <a:tc>
                  <a:txBody>
                    <a:bodyPr/>
                    <a:lstStyle/>
                    <a:p>
                      <a:r>
                        <a:rPr lang="en-US" dirty="0">
                          <a:latin typeface="Times New Roman" panose="02020603050405020304" pitchFamily="18" charset="0"/>
                          <a:cs typeface="Times New Roman" panose="02020603050405020304" pitchFamily="18" charset="0"/>
                        </a:rPr>
                        <a:t>Respiratory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No wheezing, coughing or shortness of breath.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6308015"/>
                  </a:ext>
                </a:extLst>
              </a:tr>
              <a:tr h="370840">
                <a:tc>
                  <a:txBody>
                    <a:bodyPr/>
                    <a:lstStyle/>
                    <a:p>
                      <a:r>
                        <a:rPr lang="en-US" dirty="0">
                          <a:latin typeface="Times New Roman" panose="02020603050405020304" pitchFamily="18" charset="0"/>
                          <a:cs typeface="Times New Roman" panose="02020603050405020304" pitchFamily="18" charset="0"/>
                        </a:rPr>
                        <a:t>Gastrointestinal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changes in bowel movements, diarrhea, vomiting or nausea.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2096106"/>
                  </a:ext>
                </a:extLst>
              </a:tr>
              <a:tr h="370840">
                <a:tc>
                  <a:txBody>
                    <a:bodyPr/>
                    <a:lstStyle/>
                    <a:p>
                      <a:r>
                        <a:rPr lang="en-US" dirty="0">
                          <a:latin typeface="Times New Roman" panose="02020603050405020304" pitchFamily="18" charset="0"/>
                          <a:cs typeface="Times New Roman" panose="02020603050405020304" pitchFamily="18" charset="0"/>
                        </a:rPr>
                        <a:t>Genitourinary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burning sensation, increase frequency or urgency.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8900006"/>
                  </a:ext>
                </a:extLst>
              </a:tr>
              <a:tr h="370840">
                <a:tc>
                  <a:txBody>
                    <a:bodyPr/>
                    <a:lstStyle/>
                    <a:p>
                      <a:r>
                        <a:rPr lang="en-US" dirty="0">
                          <a:latin typeface="Times New Roman" panose="02020603050405020304" pitchFamily="18" charset="0"/>
                          <a:cs typeface="Times New Roman" panose="02020603050405020304" pitchFamily="18" charset="0"/>
                        </a:rPr>
                        <a:t>Neurological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Reports of severe headaches. Denies numbness, seizures, ataxia or tingling on toes.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252395"/>
                  </a:ext>
                </a:extLst>
              </a:tr>
              <a:tr h="370840">
                <a:tc>
                  <a:txBody>
                    <a:bodyPr/>
                    <a:lstStyle/>
                    <a:p>
                      <a:r>
                        <a:rPr lang="en-US" dirty="0">
                          <a:latin typeface="Times New Roman" panose="02020603050405020304" pitchFamily="18" charset="0"/>
                          <a:cs typeface="Times New Roman" panose="02020603050405020304" pitchFamily="18" charset="0"/>
                        </a:rPr>
                        <a:t>Musculoskeletal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joint pains, muscle weaknesses or back pain.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0305916"/>
                  </a:ext>
                </a:extLst>
              </a:tr>
              <a:tr h="370840">
                <a:tc>
                  <a:txBody>
                    <a:bodyPr/>
                    <a:lstStyle/>
                    <a:p>
                      <a:r>
                        <a:rPr lang="en-US" dirty="0">
                          <a:latin typeface="Times New Roman" panose="02020603050405020304" pitchFamily="18" charset="0"/>
                          <a:cs typeface="Times New Roman" panose="02020603050405020304" pitchFamily="18" charset="0"/>
                        </a:rPr>
                        <a:t>Hematological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easy bruising, anemia or bleeding condition.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2501704"/>
                  </a:ext>
                </a:extLst>
              </a:tr>
              <a:tr h="370840">
                <a:tc>
                  <a:txBody>
                    <a:bodyPr/>
                    <a:lstStyle/>
                    <a:p>
                      <a:r>
                        <a:rPr lang="en-US" dirty="0">
                          <a:latin typeface="Times New Roman" panose="02020603050405020304" pitchFamily="18" charset="0"/>
                          <a:cs typeface="Times New Roman" panose="02020603050405020304" pitchFamily="18" charset="0"/>
                        </a:rPr>
                        <a:t>Lymphatic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Denied enlarged nodes.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8180344"/>
                  </a:ext>
                </a:extLst>
              </a:tr>
              <a:tr h="370840">
                <a:tc>
                  <a:txBody>
                    <a:bodyPr/>
                    <a:lstStyle/>
                    <a:p>
                      <a:r>
                        <a:rPr lang="en-US" dirty="0">
                          <a:latin typeface="Times New Roman" panose="02020603050405020304" pitchFamily="18" charset="0"/>
                          <a:cs typeface="Times New Roman" panose="02020603050405020304" pitchFamily="18" charset="0"/>
                        </a:rPr>
                        <a:t>Endocrinologic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Times New Roman" panose="02020603050405020304" pitchFamily="18" charset="0"/>
                          <a:cs typeface="Times New Roman" panose="02020603050405020304" pitchFamily="18" charset="0"/>
                        </a:rPr>
                        <a:t>Reported sweating and chills.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2551396"/>
                  </a:ext>
                </a:extLst>
              </a:tr>
            </a:tbl>
          </a:graphicData>
        </a:graphic>
      </p:graphicFrame>
    </p:spTree>
    <p:extLst>
      <p:ext uri="{BB962C8B-B14F-4D97-AF65-F5344CB8AC3E}">
        <p14:creationId xmlns:p14="http://schemas.microsoft.com/office/powerpoint/2010/main" val="882630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4CEF4-01D3-4AF7-9E84-F43030ACA972}"/>
              </a:ext>
            </a:extLst>
          </p:cNvPr>
          <p:cNvSpPr>
            <a:spLocks noGrp="1"/>
          </p:cNvSpPr>
          <p:nvPr>
            <p:ph type="title"/>
          </p:nvPr>
        </p:nvSpPr>
        <p:spPr>
          <a:xfrm>
            <a:off x="3034454" y="233003"/>
            <a:ext cx="5406902" cy="864277"/>
          </a:xfrm>
        </p:spPr>
        <p:txBody>
          <a:bodyPr anchor="ctr">
            <a:normAutofit/>
          </a:bodyPr>
          <a:lstStyle/>
          <a:p>
            <a:r>
              <a:rPr lang="en-US" b="1" dirty="0">
                <a:latin typeface="Franklin Gothic Book" panose="020B0503020102020204" pitchFamily="34" charset="0"/>
                <a:cs typeface="Segoe UI" panose="020B0502040204020203" pitchFamily="34" charset="0"/>
              </a:rPr>
              <a:t>Objective Data</a:t>
            </a:r>
          </a:p>
        </p:txBody>
      </p:sp>
      <p:pic>
        <p:nvPicPr>
          <p:cNvPr id="4" name="Graphic 3" descr="Books on Shelf">
            <a:extLst>
              <a:ext uri="{FF2B5EF4-FFF2-40B4-BE49-F238E27FC236}">
                <a16:creationId xmlns:a16="http://schemas.microsoft.com/office/drawing/2014/main" id="{3DE94ADA-0031-43D4-A79A-B89B959930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0"/>
            <a:ext cx="1097280" cy="1097280"/>
          </a:xfrm>
          <a:prstGeom prst="rect">
            <a:avLst/>
          </a:prstGeom>
        </p:spPr>
      </p:pic>
      <p:sp>
        <p:nvSpPr>
          <p:cNvPr id="3" name="Content Placeholder 2">
            <a:extLst>
              <a:ext uri="{FF2B5EF4-FFF2-40B4-BE49-F238E27FC236}">
                <a16:creationId xmlns:a16="http://schemas.microsoft.com/office/drawing/2014/main" id="{31EFD88C-EC41-4850-9D1D-676D6AEE0358}"/>
              </a:ext>
            </a:extLst>
          </p:cNvPr>
          <p:cNvSpPr>
            <a:spLocks noGrp="1"/>
          </p:cNvSpPr>
          <p:nvPr>
            <p:ph idx="1"/>
          </p:nvPr>
        </p:nvSpPr>
        <p:spPr>
          <a:xfrm>
            <a:off x="541177" y="1280160"/>
            <a:ext cx="10823510" cy="4960620"/>
          </a:xfrm>
        </p:spPr>
        <p:txBody>
          <a:bodyPr vert="horz" lIns="91440" tIns="45720" rIns="91440" bIns="45720" rtlCol="0" anchor="t">
            <a:normAutofit/>
          </a:bodyPr>
          <a:lstStyle/>
          <a:p>
            <a:pPr marL="0" indent="0">
              <a:buNone/>
            </a:pPr>
            <a:r>
              <a:rPr lang="en-US" sz="2000" b="1" dirty="0">
                <a:latin typeface="Times New Roman" panose="02020603050405020304" pitchFamily="18" charset="0"/>
                <a:cs typeface="Times New Roman" panose="02020603050405020304" pitchFamily="18" charset="0"/>
              </a:rPr>
              <a:t>Physical Exam</a:t>
            </a:r>
          </a:p>
          <a:p>
            <a:r>
              <a:rPr lang="en-US" sz="2000" b="1" i="1" dirty="0">
                <a:latin typeface="Times New Roman" panose="02020603050405020304" pitchFamily="18" charset="0"/>
                <a:cs typeface="Times New Roman" panose="02020603050405020304" pitchFamily="18" charset="0"/>
              </a:rPr>
              <a:t>Vital Signs</a:t>
            </a:r>
            <a:r>
              <a:rPr lang="en-US" sz="2000" dirty="0">
                <a:latin typeface="Times New Roman" panose="02020603050405020304" pitchFamily="18" charset="0"/>
                <a:cs typeface="Times New Roman" panose="02020603050405020304" pitchFamily="18" charset="0"/>
              </a:rPr>
              <a:t>: Wt.- 120lbs  Ht.- 5’ 10”, BMI-17.2 kg/m2 (Mild Thinness)  Temp-98.6 F  , BP- 121/81, HR- 72 , RR- 16. </a:t>
            </a:r>
          </a:p>
          <a:p>
            <a:pPr marL="0" indent="0">
              <a:buNone/>
            </a:pPr>
            <a:r>
              <a:rPr lang="en-US" sz="2000" b="1" dirty="0">
                <a:latin typeface="Times New Roman" panose="02020603050405020304" pitchFamily="18" charset="0"/>
                <a:cs typeface="Times New Roman" panose="02020603050405020304" pitchFamily="18" charset="0"/>
              </a:rPr>
              <a:t>Mental State Exam: </a:t>
            </a:r>
          </a:p>
          <a:p>
            <a:pPr lvl="1"/>
            <a:r>
              <a:rPr lang="en-US" sz="1600" b="1" dirty="0">
                <a:latin typeface="Times New Roman" panose="02020603050405020304" pitchFamily="18" charset="0"/>
                <a:cs typeface="Times New Roman" panose="02020603050405020304" pitchFamily="18" charset="0"/>
              </a:rPr>
              <a:t>Appearance: </a:t>
            </a:r>
            <a:r>
              <a:rPr lang="en-US" sz="1600" dirty="0">
                <a:latin typeface="Times New Roman" panose="02020603050405020304" pitchFamily="18" charset="0"/>
                <a:cs typeface="Times New Roman" panose="02020603050405020304" pitchFamily="18" charset="0"/>
              </a:rPr>
              <a:t>Dressed in Shalwar Kameez. Appropriate height with pale yellow and brown eyes. </a:t>
            </a:r>
          </a:p>
          <a:p>
            <a:pPr lvl="1"/>
            <a:r>
              <a:rPr lang="en-US" sz="1600" b="1" dirty="0">
                <a:latin typeface="Times New Roman" panose="02020603050405020304" pitchFamily="18" charset="0"/>
                <a:cs typeface="Times New Roman" panose="02020603050405020304" pitchFamily="18" charset="0"/>
              </a:rPr>
              <a:t>Behavior: </a:t>
            </a:r>
            <a:r>
              <a:rPr lang="en-US" sz="1600" dirty="0">
                <a:latin typeface="Times New Roman" panose="02020603050405020304" pitchFamily="18" charset="0"/>
                <a:cs typeface="Times New Roman" panose="02020603050405020304" pitchFamily="18" charset="0"/>
              </a:rPr>
              <a:t>Not in distress. Normal gait and decent walking style.</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Motor Activity: </a:t>
            </a:r>
            <a:r>
              <a:rPr lang="en-US" sz="1600" dirty="0">
                <a:latin typeface="Times New Roman" panose="02020603050405020304" pitchFamily="18" charset="0"/>
                <a:cs typeface="Times New Roman" panose="02020603050405020304" pitchFamily="18" charset="0"/>
              </a:rPr>
              <a:t>Regular posture and gait. Psychomotor agitation and hands shivering continuously. </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Speech: </a:t>
            </a:r>
            <a:r>
              <a:rPr lang="en-US" sz="1600" dirty="0">
                <a:latin typeface="Times New Roman" panose="02020603050405020304" pitchFamily="18" charset="0"/>
                <a:cs typeface="Times New Roman" panose="02020603050405020304" pitchFamily="18" charset="0"/>
              </a:rPr>
              <a:t>Clear, understandable but low pitch.</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Mood: </a:t>
            </a:r>
            <a:r>
              <a:rPr lang="en-US" sz="1600" dirty="0">
                <a:latin typeface="Times New Roman" panose="02020603050405020304" pitchFamily="18" charset="0"/>
                <a:cs typeface="Times New Roman" panose="02020603050405020304" pitchFamily="18" charset="0"/>
              </a:rPr>
              <a:t>Sad, anxious and </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Affect: </a:t>
            </a:r>
            <a:r>
              <a:rPr lang="en-US" sz="1600" dirty="0">
                <a:latin typeface="Times New Roman" panose="02020603050405020304" pitchFamily="18" charset="0"/>
                <a:cs typeface="Times New Roman" panose="02020603050405020304" pitchFamily="18" charset="0"/>
              </a:rPr>
              <a:t>Congruent to mood.</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Thought Process: </a:t>
            </a:r>
            <a:r>
              <a:rPr lang="en-US" sz="1600" dirty="0">
                <a:latin typeface="Times New Roman" panose="02020603050405020304" pitchFamily="18" charset="0"/>
                <a:cs typeface="Times New Roman" panose="02020603050405020304" pitchFamily="18" charset="0"/>
              </a:rPr>
              <a:t>Denied flight of ideas.</a:t>
            </a:r>
          </a:p>
          <a:p>
            <a:pPr lvl="1"/>
            <a:r>
              <a:rPr lang="en-US" sz="1600" b="1" dirty="0">
                <a:latin typeface="Times New Roman" panose="02020603050405020304" pitchFamily="18" charset="0"/>
                <a:cs typeface="Times New Roman" panose="02020603050405020304" pitchFamily="18" charset="0"/>
              </a:rPr>
              <a:t>Thought Content: </a:t>
            </a:r>
            <a:r>
              <a:rPr lang="en-US" sz="1600" dirty="0">
                <a:latin typeface="Times New Roman" panose="02020603050405020304" pitchFamily="18" charset="0"/>
                <a:cs typeface="Times New Roman" panose="02020603050405020304" pitchFamily="18" charset="0"/>
              </a:rPr>
              <a:t>Hallucinate hearing weird voices.</a:t>
            </a:r>
          </a:p>
          <a:p>
            <a:pPr lvl="1"/>
            <a:r>
              <a:rPr lang="en-US" sz="1600" b="1" dirty="0">
                <a:latin typeface="Times New Roman" panose="02020603050405020304" pitchFamily="18" charset="0"/>
                <a:cs typeface="Times New Roman" panose="02020603050405020304" pitchFamily="18" charset="0"/>
              </a:rPr>
              <a:t>Perceptions: </a:t>
            </a:r>
            <a:r>
              <a:rPr lang="en-US" sz="1600" dirty="0">
                <a:latin typeface="Times New Roman" panose="02020603050405020304" pitchFamily="18" charset="0"/>
                <a:cs typeface="Times New Roman" panose="02020603050405020304" pitchFamily="18" charset="0"/>
              </a:rPr>
              <a:t>Pessimistic</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Cognition:</a:t>
            </a:r>
            <a:r>
              <a:rPr lang="en-US" sz="1600" dirty="0">
                <a:latin typeface="Times New Roman" panose="02020603050405020304" pitchFamily="18" charset="0"/>
                <a:cs typeface="Times New Roman" panose="02020603050405020304" pitchFamily="18" charset="0"/>
              </a:rPr>
              <a:t> He capacity to recall is good. Alert and oriented to person, time and place.</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Insight: </a:t>
            </a:r>
            <a:r>
              <a:rPr lang="en-US" sz="1600" dirty="0">
                <a:latin typeface="Times New Roman" panose="02020603050405020304" pitchFamily="18" charset="0"/>
                <a:cs typeface="Times New Roman" panose="02020603050405020304" pitchFamily="18" charset="0"/>
              </a:rPr>
              <a:t>Fair</a:t>
            </a:r>
            <a:endParaRPr lang="en-US" sz="1600" b="1" dirty="0">
              <a:latin typeface="Times New Roman" panose="02020603050405020304" pitchFamily="18" charset="0"/>
              <a:cs typeface="Times New Roman" panose="02020603050405020304" pitchFamily="18" charset="0"/>
            </a:endParaRPr>
          </a:p>
          <a:p>
            <a:pPr lvl="1"/>
            <a:r>
              <a:rPr lang="en-US" sz="1600" b="1" dirty="0">
                <a:latin typeface="Times New Roman" panose="02020603050405020304" pitchFamily="18" charset="0"/>
                <a:cs typeface="Times New Roman" panose="02020603050405020304" pitchFamily="18" charset="0"/>
              </a:rPr>
              <a:t>Judgment: </a:t>
            </a:r>
            <a:r>
              <a:rPr lang="en-US" sz="1600" dirty="0">
                <a:latin typeface="Times New Roman" panose="02020603050405020304" pitchFamily="18" charset="0"/>
                <a:cs typeface="Times New Roman" panose="02020603050405020304" pitchFamily="18" charset="0"/>
              </a:rPr>
              <a:t>Fair. </a:t>
            </a:r>
          </a:p>
        </p:txBody>
      </p:sp>
      <p:pic>
        <p:nvPicPr>
          <p:cNvPr id="8" name="Graphic 7">
            <a:extLst>
              <a:ext uri="{FF2B5EF4-FFF2-40B4-BE49-F238E27FC236}">
                <a16:creationId xmlns:a16="http://schemas.microsoft.com/office/drawing/2014/main" id="{984A409A-26BF-476C-858A-CFA0EBFAB6F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397072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F6D58-1A39-41ED-99F7-0CE9F03BD344}"/>
              </a:ext>
            </a:extLst>
          </p:cNvPr>
          <p:cNvSpPr>
            <a:spLocks noGrp="1"/>
          </p:cNvSpPr>
          <p:nvPr>
            <p:ph type="title"/>
          </p:nvPr>
        </p:nvSpPr>
        <p:spPr>
          <a:xfrm>
            <a:off x="3392549" y="515620"/>
            <a:ext cx="5406902" cy="1084507"/>
          </a:xfrm>
        </p:spPr>
        <p:txBody>
          <a:bodyPr anchor="ctr">
            <a:normAutofit/>
          </a:bodyPr>
          <a:lstStyle/>
          <a:p>
            <a:r>
              <a:rPr lang="en-US" b="1" dirty="0">
                <a:latin typeface="Franklin Gothic Book" panose="020B0503020102020204" pitchFamily="34" charset="0"/>
                <a:cs typeface="Segoe UI" panose="020B0502040204020203" pitchFamily="34" charset="0"/>
              </a:rPr>
              <a:t>Diagnostic Results</a:t>
            </a:r>
          </a:p>
        </p:txBody>
      </p:sp>
      <p:pic>
        <p:nvPicPr>
          <p:cNvPr id="4" name="Graphic 3" descr="Chat">
            <a:extLst>
              <a:ext uri="{FF2B5EF4-FFF2-40B4-BE49-F238E27FC236}">
                <a16:creationId xmlns:a16="http://schemas.microsoft.com/office/drawing/2014/main" id="{AEE98CC8-0F49-4433-9FD0-35E20C04B5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8788" y="515620"/>
            <a:ext cx="1097280" cy="1097280"/>
          </a:xfrm>
          <a:prstGeom prst="rect">
            <a:avLst/>
          </a:prstGeom>
        </p:spPr>
      </p:pic>
      <p:sp>
        <p:nvSpPr>
          <p:cNvPr id="3" name="Content Placeholder 2">
            <a:extLst>
              <a:ext uri="{FF2B5EF4-FFF2-40B4-BE49-F238E27FC236}">
                <a16:creationId xmlns:a16="http://schemas.microsoft.com/office/drawing/2014/main" id="{3BF933A4-33C5-4102-BBB0-9B15EFF2F292}"/>
              </a:ext>
            </a:extLst>
          </p:cNvPr>
          <p:cNvSpPr>
            <a:spLocks noGrp="1"/>
          </p:cNvSpPr>
          <p:nvPr>
            <p:ph idx="1"/>
          </p:nvPr>
        </p:nvSpPr>
        <p:spPr>
          <a:xfrm>
            <a:off x="673099" y="1832264"/>
            <a:ext cx="10604501" cy="4209399"/>
          </a:xfrm>
        </p:spPr>
        <p:txBody>
          <a:bodyPr vert="horz" lIns="91440" tIns="45720" rIns="91440" bIns="45720" rtlCol="0" anchor="t">
            <a:normAutofit lnSpcReduction="10000"/>
          </a:bodyPr>
          <a:lstStyle/>
          <a:p>
            <a:r>
              <a:rPr lang="en-US" dirty="0">
                <a:cs typeface="Segoe UI" panose="020B0502040204020203" pitchFamily="34" charset="0"/>
              </a:rPr>
              <a:t>Drug Abuse Screening Test (DAST-10) – To detect potential substance use problems on various drugs apart from alcohol (</a:t>
            </a:r>
            <a:r>
              <a:rPr lang="en-US" b="0" i="0" dirty="0">
                <a:solidFill>
                  <a:srgbClr val="1B1B1B"/>
                </a:solidFill>
                <a:effectLst/>
                <a:latin typeface="Roboto Mono Web"/>
              </a:rPr>
              <a:t>Shirinbayan et al., 2020</a:t>
            </a:r>
            <a:r>
              <a:rPr lang="en-US" dirty="0">
                <a:cs typeface="Segoe UI" panose="020B0502040204020203" pitchFamily="34" charset="0"/>
              </a:rPr>
              <a:t>).</a:t>
            </a:r>
          </a:p>
          <a:p>
            <a:pPr lvl="1"/>
            <a:r>
              <a:rPr lang="en-US" sz="2000" dirty="0">
                <a:cs typeface="Segoe UI" panose="020B0502040204020203" pitchFamily="34" charset="0"/>
              </a:rPr>
              <a:t>Scored an average of 7 for substantial level problem for drug abuse.</a:t>
            </a:r>
          </a:p>
          <a:p>
            <a:r>
              <a:rPr lang="en-US" dirty="0">
                <a:cs typeface="Segoe UI" panose="020B0502040204020203" pitchFamily="34" charset="0"/>
              </a:rPr>
              <a:t>Visual Analog Scale (VAS) to quantify trait, attitude and behavior.</a:t>
            </a:r>
          </a:p>
          <a:p>
            <a:pPr lvl="1">
              <a:buFont typeface="Wingdings" panose="05000000000000000000" pitchFamily="2" charset="2"/>
              <a:buChar char="Ø"/>
            </a:pPr>
            <a:r>
              <a:rPr lang="en-US" sz="2000" dirty="0">
                <a:cs typeface="Segoe UI" panose="020B0502040204020203" pitchFamily="34" charset="0"/>
              </a:rPr>
              <a:t>Scored average of 8 indicative of problematic behavior.</a:t>
            </a:r>
          </a:p>
          <a:p>
            <a:r>
              <a:rPr lang="en-US" dirty="0">
                <a:cs typeface="Segoe UI" panose="020B0502040204020203" pitchFamily="34" charset="0"/>
              </a:rPr>
              <a:t>Beck depression inventory (BDI) – To determine depression severity (</a:t>
            </a:r>
            <a:r>
              <a:rPr lang="en-US" sz="2800" b="0" i="0" dirty="0">
                <a:solidFill>
                  <a:srgbClr val="222222"/>
                </a:solidFill>
                <a:effectLst/>
              </a:rPr>
              <a:t>Almeida et al., 2023</a:t>
            </a:r>
            <a:r>
              <a:rPr lang="en-US" dirty="0">
                <a:cs typeface="Segoe UI" panose="020B0502040204020203" pitchFamily="34" charset="0"/>
              </a:rPr>
              <a:t>).</a:t>
            </a:r>
          </a:p>
          <a:p>
            <a:pPr lvl="1">
              <a:buFont typeface="Wingdings" panose="05000000000000000000" pitchFamily="2" charset="2"/>
              <a:buChar char="Ø"/>
            </a:pPr>
            <a:r>
              <a:rPr lang="en-US" sz="2000" dirty="0"/>
              <a:t>Scored 32 suggestive of severe depression.</a:t>
            </a:r>
          </a:p>
          <a:p>
            <a:r>
              <a:rPr lang="en-US" dirty="0"/>
              <a:t>Beck Anxiety Inventory (BAI) – To assess level of anxiety.</a:t>
            </a:r>
          </a:p>
          <a:p>
            <a:pPr lvl="1">
              <a:buFont typeface="Wingdings" panose="05000000000000000000" pitchFamily="2" charset="2"/>
              <a:buChar char="Ø"/>
            </a:pPr>
            <a:r>
              <a:rPr lang="en-US" sz="2000" dirty="0"/>
              <a:t>Scored 20 indicative of low anxiety.</a:t>
            </a:r>
          </a:p>
        </p:txBody>
      </p:sp>
      <p:pic>
        <p:nvPicPr>
          <p:cNvPr id="8" name="Graphic 7">
            <a:extLst>
              <a:ext uri="{FF2B5EF4-FFF2-40B4-BE49-F238E27FC236}">
                <a16:creationId xmlns:a16="http://schemas.microsoft.com/office/drawing/2014/main" id="{590430A8-7125-464C-98BA-3409573DB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88090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4907A-CC0D-4990-A15A-3210A5C04148}"/>
              </a:ext>
            </a:extLst>
          </p:cNvPr>
          <p:cNvSpPr>
            <a:spLocks noGrp="1"/>
          </p:cNvSpPr>
          <p:nvPr>
            <p:ph type="title"/>
          </p:nvPr>
        </p:nvSpPr>
        <p:spPr/>
        <p:txBody>
          <a:bodyPr/>
          <a:lstStyle/>
          <a:p>
            <a:pPr algn="ctr"/>
            <a:r>
              <a:rPr lang="en-US" b="1" dirty="0"/>
              <a:t>Assessment</a:t>
            </a:r>
          </a:p>
        </p:txBody>
      </p:sp>
      <p:sp>
        <p:nvSpPr>
          <p:cNvPr id="3" name="Content Placeholder 2">
            <a:extLst>
              <a:ext uri="{FF2B5EF4-FFF2-40B4-BE49-F238E27FC236}">
                <a16:creationId xmlns:a16="http://schemas.microsoft.com/office/drawing/2014/main" id="{7C4EB436-184C-4951-9C3E-A66D676006AE}"/>
              </a:ext>
            </a:extLst>
          </p:cNvPr>
          <p:cNvSpPr>
            <a:spLocks noGrp="1"/>
          </p:cNvSpPr>
          <p:nvPr>
            <p:ph idx="1"/>
          </p:nvPr>
        </p:nvSpPr>
        <p:spPr/>
        <p:txBody>
          <a:bodyPr/>
          <a:lstStyle/>
          <a:p>
            <a:pPr marL="0" indent="0">
              <a:buNone/>
            </a:pPr>
            <a:r>
              <a:rPr lang="en-US" b="1" dirty="0"/>
              <a:t>Case Formulation</a:t>
            </a:r>
          </a:p>
          <a:p>
            <a:r>
              <a:rPr lang="en-US" dirty="0"/>
              <a:t>XYZ is a 29 year old with complaints of severe headaches, craving of drugs, aggression, irritability, reduced appetite, weight loss, sleep disturbance, low energy and potential violence under drug influence.</a:t>
            </a:r>
          </a:p>
          <a:p>
            <a:r>
              <a:rPr lang="en-US" dirty="0"/>
              <a:t>MSE - constant hand shivering, sadness, anxiety, disturbed thinking, and hallucinations.</a:t>
            </a:r>
          </a:p>
          <a:p>
            <a:r>
              <a:rPr lang="en-US" dirty="0"/>
              <a:t>Diagnostic results - substantial level of problematic drug abuse, severe depression and low anxiety. </a:t>
            </a:r>
          </a:p>
        </p:txBody>
      </p:sp>
    </p:spTree>
    <p:extLst>
      <p:ext uri="{BB962C8B-B14F-4D97-AF65-F5344CB8AC3E}">
        <p14:creationId xmlns:p14="http://schemas.microsoft.com/office/powerpoint/2010/main" val="3208120272"/>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win32_fixed.potx" id="{FFA6945E-0D2E-49A3-B8AE-0157B47B7617}" vid="{3D53E5D5-FE42-40E3-89B4-70F55FAC32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923</TotalTime>
  <Words>3331</Words>
  <Application>Microsoft Office PowerPoint</Application>
  <PresentationFormat>Widescreen</PresentationFormat>
  <Paragraphs>185</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Franklin Gothic Book</vt:lpstr>
      <vt:lpstr>Gill Sans MT</vt:lpstr>
      <vt:lpstr>Roboto Mono Web</vt:lpstr>
      <vt:lpstr>Segoe UI</vt:lpstr>
      <vt:lpstr>Times New Roman</vt:lpstr>
      <vt:lpstr>Wingdings</vt:lpstr>
      <vt:lpstr>Office Theme</vt:lpstr>
      <vt:lpstr>Case Study Presentation</vt:lpstr>
      <vt:lpstr>Overview</vt:lpstr>
      <vt:lpstr>Subjective Data</vt:lpstr>
      <vt:lpstr>Subjective Cont’</vt:lpstr>
      <vt:lpstr>Subjective Cont’</vt:lpstr>
      <vt:lpstr>Review of Systems</vt:lpstr>
      <vt:lpstr>Objective Data</vt:lpstr>
      <vt:lpstr>Diagnostic Results</vt:lpstr>
      <vt:lpstr>Assessment</vt:lpstr>
      <vt:lpstr>Diagnosis</vt:lpstr>
      <vt:lpstr>Risk Factors &amp; Stressors</vt:lpstr>
      <vt:lpstr>Treatment Plan</vt:lpstr>
      <vt:lpstr>References</vt:lpstr>
      <vt:lpstr>Case Study Presentation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Presentation</dc:title>
  <dc:creator>User</dc:creator>
  <cp:lastModifiedBy>Lenovo</cp:lastModifiedBy>
  <cp:revision>67</cp:revision>
  <cp:lastPrinted>2025-02-26T20:04:53Z</cp:lastPrinted>
  <dcterms:created xsi:type="dcterms:W3CDTF">2025-02-25T12:27:41Z</dcterms:created>
  <dcterms:modified xsi:type="dcterms:W3CDTF">2025-02-26T20:05:05Z</dcterms:modified>
</cp:coreProperties>
</file>