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6372" autoAdjust="0"/>
  </p:normalViewPr>
  <p:slideViewPr>
    <p:cSldViewPr snapToGrid="0">
      <p:cViewPr varScale="1">
        <p:scale>
          <a:sx n="63" d="100"/>
          <a:sy n="63" d="100"/>
        </p:scale>
        <p:origin x="102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D85A6C2-B29B-4414-BE72-2FC554EF8CE5}"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5ED6C3C3-DA0A-442E-B49E-0C8E15B37D41}">
      <dgm:prSet phldrT="[Text]"/>
      <dgm:spPr/>
      <dgm:t>
        <a:bodyPr/>
        <a:lstStyle/>
        <a:p>
          <a:r>
            <a:rPr lang="en-US" dirty="0"/>
            <a:t>Summary of current knowledge</a:t>
          </a:r>
        </a:p>
      </dgm:t>
    </dgm:pt>
    <dgm:pt modelId="{98152C55-5C59-4FC6-AD6D-AC0CB73C3291}" type="parTrans" cxnId="{8C1DE316-1E17-45BD-9FF7-0CF27745B691}">
      <dgm:prSet/>
      <dgm:spPr/>
      <dgm:t>
        <a:bodyPr/>
        <a:lstStyle/>
        <a:p>
          <a:endParaRPr lang="en-US"/>
        </a:p>
      </dgm:t>
    </dgm:pt>
    <dgm:pt modelId="{BDDAD0C3-E372-44A0-AF57-2F4F0C10C156}" type="sibTrans" cxnId="{8C1DE316-1E17-45BD-9FF7-0CF27745B691}">
      <dgm:prSet/>
      <dgm:spPr/>
      <dgm:t>
        <a:bodyPr/>
        <a:lstStyle/>
        <a:p>
          <a:endParaRPr lang="en-US"/>
        </a:p>
      </dgm:t>
    </dgm:pt>
    <dgm:pt modelId="{26F179A5-6D01-4129-BE59-E158920BB0F6}">
      <dgm:prSet phldrT="[Text]"/>
      <dgm:spPr/>
      <dgm:t>
        <a:bodyPr/>
        <a:lstStyle/>
        <a:p>
          <a:r>
            <a:rPr lang="en-US" dirty="0"/>
            <a:t>Identification of research gaps</a:t>
          </a:r>
        </a:p>
      </dgm:t>
    </dgm:pt>
    <dgm:pt modelId="{91DE3253-781A-48A4-BC6B-8ED22551F325}" type="parTrans" cxnId="{2B9CB9CA-8C63-47AF-A798-1C0CC8DB8238}">
      <dgm:prSet/>
      <dgm:spPr/>
      <dgm:t>
        <a:bodyPr/>
        <a:lstStyle/>
        <a:p>
          <a:endParaRPr lang="en-US"/>
        </a:p>
      </dgm:t>
    </dgm:pt>
    <dgm:pt modelId="{CF377C03-3707-4BF0-BFFA-AC844723E22B}" type="sibTrans" cxnId="{2B9CB9CA-8C63-47AF-A798-1C0CC8DB8238}">
      <dgm:prSet/>
      <dgm:spPr/>
      <dgm:t>
        <a:bodyPr/>
        <a:lstStyle/>
        <a:p>
          <a:endParaRPr lang="en-US"/>
        </a:p>
      </dgm:t>
    </dgm:pt>
    <dgm:pt modelId="{7421480E-9944-4ACA-A945-8FD650812CDC}">
      <dgm:prSet phldrT="[Text]"/>
      <dgm:spPr/>
      <dgm:t>
        <a:bodyPr/>
        <a:lstStyle/>
        <a:p>
          <a:r>
            <a:rPr lang="en-US" dirty="0"/>
            <a:t>Identification of possible interventions</a:t>
          </a:r>
        </a:p>
      </dgm:t>
    </dgm:pt>
    <dgm:pt modelId="{F59F19A3-7584-4E31-B73F-30CA130E47EE}" type="parTrans" cxnId="{104B2DE6-95B9-4F91-9138-FAF66F6748DB}">
      <dgm:prSet/>
      <dgm:spPr/>
      <dgm:t>
        <a:bodyPr/>
        <a:lstStyle/>
        <a:p>
          <a:endParaRPr lang="en-US"/>
        </a:p>
      </dgm:t>
    </dgm:pt>
    <dgm:pt modelId="{54101426-54C9-413B-8605-BD2AED988F30}" type="sibTrans" cxnId="{104B2DE6-95B9-4F91-9138-FAF66F6748DB}">
      <dgm:prSet/>
      <dgm:spPr/>
      <dgm:t>
        <a:bodyPr/>
        <a:lstStyle/>
        <a:p>
          <a:endParaRPr lang="en-US"/>
        </a:p>
      </dgm:t>
    </dgm:pt>
    <dgm:pt modelId="{B4F816D5-31F5-4120-9B0C-A885A340A9E9}">
      <dgm:prSet phldrT="[Text]"/>
      <dgm:spPr/>
      <dgm:t>
        <a:bodyPr/>
        <a:lstStyle/>
        <a:p>
          <a:r>
            <a:rPr lang="en-US" dirty="0"/>
            <a:t>Guiding evidence-based solutions</a:t>
          </a:r>
        </a:p>
      </dgm:t>
    </dgm:pt>
    <dgm:pt modelId="{D73DC565-D5D4-4588-8DB5-9B925189B4B6}" type="parTrans" cxnId="{B6B83CE6-4ACC-41C4-81E8-85D941F23DAF}">
      <dgm:prSet/>
      <dgm:spPr/>
      <dgm:t>
        <a:bodyPr/>
        <a:lstStyle/>
        <a:p>
          <a:endParaRPr lang="en-US"/>
        </a:p>
      </dgm:t>
    </dgm:pt>
    <dgm:pt modelId="{C48BA440-43DB-48F3-8360-FDC20EA67B4A}" type="sibTrans" cxnId="{B6B83CE6-4ACC-41C4-81E8-85D941F23DAF}">
      <dgm:prSet/>
      <dgm:spPr/>
      <dgm:t>
        <a:bodyPr/>
        <a:lstStyle/>
        <a:p>
          <a:endParaRPr lang="en-US"/>
        </a:p>
      </dgm:t>
    </dgm:pt>
    <dgm:pt modelId="{9672289F-3291-4D16-805D-720CA3300C4D}">
      <dgm:prSet phldrT="[Text]"/>
      <dgm:spPr/>
      <dgm:t>
        <a:bodyPr/>
        <a:lstStyle/>
        <a:p>
          <a:r>
            <a:rPr lang="en-US" dirty="0"/>
            <a:t>Confirming the eligibility of current research</a:t>
          </a:r>
        </a:p>
      </dgm:t>
    </dgm:pt>
    <dgm:pt modelId="{F1BA5C6B-C1C2-48D9-9256-029543286A4B}" type="parTrans" cxnId="{8DE52D48-858E-4EEC-9A13-E297E68EC3B0}">
      <dgm:prSet/>
      <dgm:spPr/>
      <dgm:t>
        <a:bodyPr/>
        <a:lstStyle/>
        <a:p>
          <a:endParaRPr lang="en-US"/>
        </a:p>
      </dgm:t>
    </dgm:pt>
    <dgm:pt modelId="{50C9924E-2741-430B-942E-3817E0E5061A}" type="sibTrans" cxnId="{8DE52D48-858E-4EEC-9A13-E297E68EC3B0}">
      <dgm:prSet/>
      <dgm:spPr/>
      <dgm:t>
        <a:bodyPr/>
        <a:lstStyle/>
        <a:p>
          <a:endParaRPr lang="en-US"/>
        </a:p>
      </dgm:t>
    </dgm:pt>
    <dgm:pt modelId="{A8B66197-A60F-4A69-A0B6-B33252FC43A1}" type="pres">
      <dgm:prSet presAssocID="{0D85A6C2-B29B-4414-BE72-2FC554EF8CE5}" presName="diagram" presStyleCnt="0">
        <dgm:presLayoutVars>
          <dgm:dir/>
          <dgm:resizeHandles val="exact"/>
        </dgm:presLayoutVars>
      </dgm:prSet>
      <dgm:spPr/>
    </dgm:pt>
    <dgm:pt modelId="{E613EC91-56AA-427F-976A-7E7FD7110B62}" type="pres">
      <dgm:prSet presAssocID="{5ED6C3C3-DA0A-442E-B49E-0C8E15B37D41}" presName="node" presStyleLbl="node1" presStyleIdx="0" presStyleCnt="5">
        <dgm:presLayoutVars>
          <dgm:bulletEnabled val="1"/>
        </dgm:presLayoutVars>
      </dgm:prSet>
      <dgm:spPr/>
    </dgm:pt>
    <dgm:pt modelId="{625A9E4D-15EE-4AD7-8C32-AB7B86519C49}" type="pres">
      <dgm:prSet presAssocID="{BDDAD0C3-E372-44A0-AF57-2F4F0C10C156}" presName="sibTrans" presStyleCnt="0"/>
      <dgm:spPr/>
    </dgm:pt>
    <dgm:pt modelId="{638AE5C5-E97C-47ED-83AA-82FEC64A1735}" type="pres">
      <dgm:prSet presAssocID="{26F179A5-6D01-4129-BE59-E158920BB0F6}" presName="node" presStyleLbl="node1" presStyleIdx="1" presStyleCnt="5">
        <dgm:presLayoutVars>
          <dgm:bulletEnabled val="1"/>
        </dgm:presLayoutVars>
      </dgm:prSet>
      <dgm:spPr/>
    </dgm:pt>
    <dgm:pt modelId="{198FB7C5-11A6-4823-A0D2-8AE81FC9CF39}" type="pres">
      <dgm:prSet presAssocID="{CF377C03-3707-4BF0-BFFA-AC844723E22B}" presName="sibTrans" presStyleCnt="0"/>
      <dgm:spPr/>
    </dgm:pt>
    <dgm:pt modelId="{AB382D96-08EA-453D-8591-30ED180180EB}" type="pres">
      <dgm:prSet presAssocID="{7421480E-9944-4ACA-A945-8FD650812CDC}" presName="node" presStyleLbl="node1" presStyleIdx="2" presStyleCnt="5">
        <dgm:presLayoutVars>
          <dgm:bulletEnabled val="1"/>
        </dgm:presLayoutVars>
      </dgm:prSet>
      <dgm:spPr/>
    </dgm:pt>
    <dgm:pt modelId="{52A75163-C194-4822-97CA-870BD06F26A2}" type="pres">
      <dgm:prSet presAssocID="{54101426-54C9-413B-8605-BD2AED988F30}" presName="sibTrans" presStyleCnt="0"/>
      <dgm:spPr/>
    </dgm:pt>
    <dgm:pt modelId="{2CB728F7-A7A6-42E6-9459-B68EACA045C5}" type="pres">
      <dgm:prSet presAssocID="{B4F816D5-31F5-4120-9B0C-A885A340A9E9}" presName="node" presStyleLbl="node1" presStyleIdx="3" presStyleCnt="5">
        <dgm:presLayoutVars>
          <dgm:bulletEnabled val="1"/>
        </dgm:presLayoutVars>
      </dgm:prSet>
      <dgm:spPr/>
    </dgm:pt>
    <dgm:pt modelId="{D1109E7B-4EB4-424F-A852-186625488574}" type="pres">
      <dgm:prSet presAssocID="{C48BA440-43DB-48F3-8360-FDC20EA67B4A}" presName="sibTrans" presStyleCnt="0"/>
      <dgm:spPr/>
    </dgm:pt>
    <dgm:pt modelId="{C4C41CE7-0BA5-498C-B7F4-C49325911618}" type="pres">
      <dgm:prSet presAssocID="{9672289F-3291-4D16-805D-720CA3300C4D}" presName="node" presStyleLbl="node1" presStyleIdx="4" presStyleCnt="5">
        <dgm:presLayoutVars>
          <dgm:bulletEnabled val="1"/>
        </dgm:presLayoutVars>
      </dgm:prSet>
      <dgm:spPr/>
    </dgm:pt>
  </dgm:ptLst>
  <dgm:cxnLst>
    <dgm:cxn modelId="{9673DD0F-2900-4457-9309-527DBB073CF1}" type="presOf" srcId="{7421480E-9944-4ACA-A945-8FD650812CDC}" destId="{AB382D96-08EA-453D-8591-30ED180180EB}" srcOrd="0" destOrd="0" presId="urn:microsoft.com/office/officeart/2005/8/layout/default"/>
    <dgm:cxn modelId="{1717AA11-723F-4B68-93A8-C273CCAE0D3E}" type="presOf" srcId="{9672289F-3291-4D16-805D-720CA3300C4D}" destId="{C4C41CE7-0BA5-498C-B7F4-C49325911618}" srcOrd="0" destOrd="0" presId="urn:microsoft.com/office/officeart/2005/8/layout/default"/>
    <dgm:cxn modelId="{8C1DE316-1E17-45BD-9FF7-0CF27745B691}" srcId="{0D85A6C2-B29B-4414-BE72-2FC554EF8CE5}" destId="{5ED6C3C3-DA0A-442E-B49E-0C8E15B37D41}" srcOrd="0" destOrd="0" parTransId="{98152C55-5C59-4FC6-AD6D-AC0CB73C3291}" sibTransId="{BDDAD0C3-E372-44A0-AF57-2F4F0C10C156}"/>
    <dgm:cxn modelId="{8A3E1926-9BEA-4F8F-A871-5970F71A695E}" type="presOf" srcId="{5ED6C3C3-DA0A-442E-B49E-0C8E15B37D41}" destId="{E613EC91-56AA-427F-976A-7E7FD7110B62}" srcOrd="0" destOrd="0" presId="urn:microsoft.com/office/officeart/2005/8/layout/default"/>
    <dgm:cxn modelId="{8DE52D48-858E-4EEC-9A13-E297E68EC3B0}" srcId="{0D85A6C2-B29B-4414-BE72-2FC554EF8CE5}" destId="{9672289F-3291-4D16-805D-720CA3300C4D}" srcOrd="4" destOrd="0" parTransId="{F1BA5C6B-C1C2-48D9-9256-029543286A4B}" sibTransId="{50C9924E-2741-430B-942E-3817E0E5061A}"/>
    <dgm:cxn modelId="{2B9CB9CA-8C63-47AF-A798-1C0CC8DB8238}" srcId="{0D85A6C2-B29B-4414-BE72-2FC554EF8CE5}" destId="{26F179A5-6D01-4129-BE59-E158920BB0F6}" srcOrd="1" destOrd="0" parTransId="{91DE3253-781A-48A4-BC6B-8ED22551F325}" sibTransId="{CF377C03-3707-4BF0-BFFA-AC844723E22B}"/>
    <dgm:cxn modelId="{86C6A9CB-78D2-4E92-A36D-49A2DA3A8AD6}" type="presOf" srcId="{B4F816D5-31F5-4120-9B0C-A885A340A9E9}" destId="{2CB728F7-A7A6-42E6-9459-B68EACA045C5}" srcOrd="0" destOrd="0" presId="urn:microsoft.com/office/officeart/2005/8/layout/default"/>
    <dgm:cxn modelId="{437085DE-A294-4975-9ACD-0DBC2288E03D}" type="presOf" srcId="{0D85A6C2-B29B-4414-BE72-2FC554EF8CE5}" destId="{A8B66197-A60F-4A69-A0B6-B33252FC43A1}" srcOrd="0" destOrd="0" presId="urn:microsoft.com/office/officeart/2005/8/layout/default"/>
    <dgm:cxn modelId="{104B2DE6-95B9-4F91-9138-FAF66F6748DB}" srcId="{0D85A6C2-B29B-4414-BE72-2FC554EF8CE5}" destId="{7421480E-9944-4ACA-A945-8FD650812CDC}" srcOrd="2" destOrd="0" parTransId="{F59F19A3-7584-4E31-B73F-30CA130E47EE}" sibTransId="{54101426-54C9-413B-8605-BD2AED988F30}"/>
    <dgm:cxn modelId="{B6B83CE6-4ACC-41C4-81E8-85D941F23DAF}" srcId="{0D85A6C2-B29B-4414-BE72-2FC554EF8CE5}" destId="{B4F816D5-31F5-4120-9B0C-A885A340A9E9}" srcOrd="3" destOrd="0" parTransId="{D73DC565-D5D4-4588-8DB5-9B925189B4B6}" sibTransId="{C48BA440-43DB-48F3-8360-FDC20EA67B4A}"/>
    <dgm:cxn modelId="{FB282CE7-F965-4099-AC7B-E52BDCD2FE7F}" type="presOf" srcId="{26F179A5-6D01-4129-BE59-E158920BB0F6}" destId="{638AE5C5-E97C-47ED-83AA-82FEC64A1735}" srcOrd="0" destOrd="0" presId="urn:microsoft.com/office/officeart/2005/8/layout/default"/>
    <dgm:cxn modelId="{3F02C3BC-0E78-451B-A298-356AEF3C93B1}" type="presParOf" srcId="{A8B66197-A60F-4A69-A0B6-B33252FC43A1}" destId="{E613EC91-56AA-427F-976A-7E7FD7110B62}" srcOrd="0" destOrd="0" presId="urn:microsoft.com/office/officeart/2005/8/layout/default"/>
    <dgm:cxn modelId="{CB7EC0DC-8CB8-4D5E-9D72-F496560B1913}" type="presParOf" srcId="{A8B66197-A60F-4A69-A0B6-B33252FC43A1}" destId="{625A9E4D-15EE-4AD7-8C32-AB7B86519C49}" srcOrd="1" destOrd="0" presId="urn:microsoft.com/office/officeart/2005/8/layout/default"/>
    <dgm:cxn modelId="{E2D1CBBC-B121-4A98-8F70-891A909E53DE}" type="presParOf" srcId="{A8B66197-A60F-4A69-A0B6-B33252FC43A1}" destId="{638AE5C5-E97C-47ED-83AA-82FEC64A1735}" srcOrd="2" destOrd="0" presId="urn:microsoft.com/office/officeart/2005/8/layout/default"/>
    <dgm:cxn modelId="{64EF4D19-E7C2-4138-ACB4-B518502D7423}" type="presParOf" srcId="{A8B66197-A60F-4A69-A0B6-B33252FC43A1}" destId="{198FB7C5-11A6-4823-A0D2-8AE81FC9CF39}" srcOrd="3" destOrd="0" presId="urn:microsoft.com/office/officeart/2005/8/layout/default"/>
    <dgm:cxn modelId="{F987ACDC-3EB5-44A9-8E32-4D27C0011107}" type="presParOf" srcId="{A8B66197-A60F-4A69-A0B6-B33252FC43A1}" destId="{AB382D96-08EA-453D-8591-30ED180180EB}" srcOrd="4" destOrd="0" presId="urn:microsoft.com/office/officeart/2005/8/layout/default"/>
    <dgm:cxn modelId="{0D8CF87F-2723-4A18-AE91-6AA9DC6B0B35}" type="presParOf" srcId="{A8B66197-A60F-4A69-A0B6-B33252FC43A1}" destId="{52A75163-C194-4822-97CA-870BD06F26A2}" srcOrd="5" destOrd="0" presId="urn:microsoft.com/office/officeart/2005/8/layout/default"/>
    <dgm:cxn modelId="{2315F15C-7210-468B-A42D-97E054A7F2A0}" type="presParOf" srcId="{A8B66197-A60F-4A69-A0B6-B33252FC43A1}" destId="{2CB728F7-A7A6-42E6-9459-B68EACA045C5}" srcOrd="6" destOrd="0" presId="urn:microsoft.com/office/officeart/2005/8/layout/default"/>
    <dgm:cxn modelId="{B3309A4D-D1DE-4C8E-B80D-3EBA9BA11D9A}" type="presParOf" srcId="{A8B66197-A60F-4A69-A0B6-B33252FC43A1}" destId="{D1109E7B-4EB4-424F-A852-186625488574}" srcOrd="7" destOrd="0" presId="urn:microsoft.com/office/officeart/2005/8/layout/default"/>
    <dgm:cxn modelId="{3BD719EA-3D41-48A1-BF6A-B633D56FBE06}" type="presParOf" srcId="{A8B66197-A60F-4A69-A0B6-B33252FC43A1}" destId="{C4C41CE7-0BA5-498C-B7F4-C49325911618}"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CBE651A-6391-40ED-B13D-60686764DE29}"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US"/>
        </a:p>
      </dgm:t>
    </dgm:pt>
    <dgm:pt modelId="{72DF3718-A073-42EB-8C18-CCA210F1A0D4}">
      <dgm:prSet phldrT="[Text]"/>
      <dgm:spPr/>
      <dgm:t>
        <a:bodyPr/>
        <a:lstStyle/>
        <a:p>
          <a:r>
            <a:rPr lang="en-US" dirty="0"/>
            <a:t>Estimated time : 7 hours</a:t>
          </a:r>
        </a:p>
      </dgm:t>
    </dgm:pt>
    <dgm:pt modelId="{F963A263-E451-45D5-8851-E484EE5148AA}" type="parTrans" cxnId="{5A8A8C15-CBA7-4E8B-AD58-8B098473C0B6}">
      <dgm:prSet/>
      <dgm:spPr/>
      <dgm:t>
        <a:bodyPr/>
        <a:lstStyle/>
        <a:p>
          <a:endParaRPr lang="en-US"/>
        </a:p>
      </dgm:t>
    </dgm:pt>
    <dgm:pt modelId="{CDCF660D-BDD4-4536-8412-667968D10C49}" type="sibTrans" cxnId="{5A8A8C15-CBA7-4E8B-AD58-8B098473C0B6}">
      <dgm:prSet/>
      <dgm:spPr/>
      <dgm:t>
        <a:bodyPr/>
        <a:lstStyle/>
        <a:p>
          <a:endParaRPr lang="en-US"/>
        </a:p>
      </dgm:t>
    </dgm:pt>
    <dgm:pt modelId="{8A7B88F0-1C64-422C-B3A8-B90A0CC9C556}">
      <dgm:prSet phldrT="[Text]"/>
      <dgm:spPr/>
      <dgm:t>
        <a:bodyPr/>
        <a:lstStyle/>
        <a:p>
          <a:r>
            <a:rPr lang="en-US" dirty="0"/>
            <a:t>Searching databases</a:t>
          </a:r>
        </a:p>
      </dgm:t>
    </dgm:pt>
    <dgm:pt modelId="{8B7E0269-6D35-45AE-9962-E0F618F5FAB5}" type="parTrans" cxnId="{A3E53CA4-8EEB-4933-8D8A-B1B5A8D7C2BD}">
      <dgm:prSet/>
      <dgm:spPr/>
      <dgm:t>
        <a:bodyPr/>
        <a:lstStyle/>
        <a:p>
          <a:endParaRPr lang="en-US"/>
        </a:p>
      </dgm:t>
    </dgm:pt>
    <dgm:pt modelId="{20D4BFF8-4194-4395-AEBA-B2B3A8902EAB}" type="sibTrans" cxnId="{A3E53CA4-8EEB-4933-8D8A-B1B5A8D7C2BD}">
      <dgm:prSet/>
      <dgm:spPr/>
      <dgm:t>
        <a:bodyPr/>
        <a:lstStyle/>
        <a:p>
          <a:endParaRPr lang="en-US"/>
        </a:p>
      </dgm:t>
    </dgm:pt>
    <dgm:pt modelId="{993BC159-3F1E-4B5E-BE98-DF00370B7E23}">
      <dgm:prSet phldrT="[Text]"/>
      <dgm:spPr/>
      <dgm:t>
        <a:bodyPr/>
        <a:lstStyle/>
        <a:p>
          <a:r>
            <a:rPr lang="en-US" dirty="0"/>
            <a:t>Appraising and study synthesis</a:t>
          </a:r>
        </a:p>
      </dgm:t>
    </dgm:pt>
    <dgm:pt modelId="{C4C87B78-97ED-4411-BD6E-225509153303}" type="parTrans" cxnId="{587E1176-C702-4406-9EFD-AFD9EC3721A1}">
      <dgm:prSet/>
      <dgm:spPr/>
      <dgm:t>
        <a:bodyPr/>
        <a:lstStyle/>
        <a:p>
          <a:endParaRPr lang="en-US"/>
        </a:p>
      </dgm:t>
    </dgm:pt>
    <dgm:pt modelId="{4E1D43C0-79FB-465E-982E-C5A1B0D0B756}" type="sibTrans" cxnId="{587E1176-C702-4406-9EFD-AFD9EC3721A1}">
      <dgm:prSet/>
      <dgm:spPr/>
      <dgm:t>
        <a:bodyPr/>
        <a:lstStyle/>
        <a:p>
          <a:endParaRPr lang="en-US"/>
        </a:p>
      </dgm:t>
    </dgm:pt>
    <dgm:pt modelId="{2E2B9F2D-359D-49F6-9AD6-B29C32035DF5}">
      <dgm:prSet phldrT="[Text]"/>
      <dgm:spPr/>
      <dgm:t>
        <a:bodyPr/>
        <a:lstStyle/>
        <a:p>
          <a:r>
            <a:rPr lang="en-US" dirty="0"/>
            <a:t>Actual time: 9 hours</a:t>
          </a:r>
        </a:p>
      </dgm:t>
    </dgm:pt>
    <dgm:pt modelId="{16C97645-E635-4532-A441-C14EE32DF813}" type="parTrans" cxnId="{E94D5762-5B25-44E1-9EE2-C1D1E3C3FD9F}">
      <dgm:prSet/>
      <dgm:spPr/>
      <dgm:t>
        <a:bodyPr/>
        <a:lstStyle/>
        <a:p>
          <a:endParaRPr lang="en-US"/>
        </a:p>
      </dgm:t>
    </dgm:pt>
    <dgm:pt modelId="{E6EAF158-5A6B-4DA3-A79D-863D358BC175}" type="sibTrans" cxnId="{E94D5762-5B25-44E1-9EE2-C1D1E3C3FD9F}">
      <dgm:prSet/>
      <dgm:spPr/>
      <dgm:t>
        <a:bodyPr/>
        <a:lstStyle/>
        <a:p>
          <a:endParaRPr lang="en-US"/>
        </a:p>
      </dgm:t>
    </dgm:pt>
    <dgm:pt modelId="{621D2612-7082-49A6-BE7F-22E98B679D10}">
      <dgm:prSet phldrT="[Text]"/>
      <dgm:spPr/>
      <dgm:t>
        <a:bodyPr/>
        <a:lstStyle/>
        <a:p>
          <a:r>
            <a:rPr lang="en-US" dirty="0"/>
            <a:t>Screening for quality studies</a:t>
          </a:r>
        </a:p>
      </dgm:t>
    </dgm:pt>
    <dgm:pt modelId="{98200A96-DFD8-40B9-824B-D511B0E626A6}" type="parTrans" cxnId="{D7445794-1BCF-4042-B189-E4D60B41795C}">
      <dgm:prSet/>
      <dgm:spPr/>
      <dgm:t>
        <a:bodyPr/>
        <a:lstStyle/>
        <a:p>
          <a:endParaRPr lang="en-US"/>
        </a:p>
      </dgm:t>
    </dgm:pt>
    <dgm:pt modelId="{879BDAFE-42C7-4E6A-A6B6-6A29B30BF71B}" type="sibTrans" cxnId="{D7445794-1BCF-4042-B189-E4D60B41795C}">
      <dgm:prSet/>
      <dgm:spPr/>
      <dgm:t>
        <a:bodyPr/>
        <a:lstStyle/>
        <a:p>
          <a:endParaRPr lang="en-US"/>
        </a:p>
      </dgm:t>
    </dgm:pt>
    <dgm:pt modelId="{D724AD45-B72A-4BE2-B952-71844DB5645E}">
      <dgm:prSet phldrT="[Text]"/>
      <dgm:spPr/>
      <dgm:t>
        <a:bodyPr/>
        <a:lstStyle/>
        <a:p>
          <a:r>
            <a:rPr lang="en-US" dirty="0"/>
            <a:t>Preparing the presentation</a:t>
          </a:r>
        </a:p>
      </dgm:t>
    </dgm:pt>
    <dgm:pt modelId="{C7A8FB1D-D322-4752-B54D-10D5EC79BD44}" type="parTrans" cxnId="{8EDFBD02-137B-4CD5-9C1A-CDF5B674032E}">
      <dgm:prSet/>
      <dgm:spPr/>
      <dgm:t>
        <a:bodyPr/>
        <a:lstStyle/>
        <a:p>
          <a:endParaRPr lang="en-US"/>
        </a:p>
      </dgm:t>
    </dgm:pt>
    <dgm:pt modelId="{FBD2F966-9DB8-40DB-A1A1-AD630D9B4740}" type="sibTrans" cxnId="{8EDFBD02-137B-4CD5-9C1A-CDF5B674032E}">
      <dgm:prSet/>
      <dgm:spPr/>
      <dgm:t>
        <a:bodyPr/>
        <a:lstStyle/>
        <a:p>
          <a:endParaRPr lang="en-US"/>
        </a:p>
      </dgm:t>
    </dgm:pt>
    <dgm:pt modelId="{1A875D49-4710-4A40-ABAF-368302824731}" type="pres">
      <dgm:prSet presAssocID="{2CBE651A-6391-40ED-B13D-60686764DE29}" presName="Name0" presStyleCnt="0">
        <dgm:presLayoutVars>
          <dgm:dir/>
          <dgm:animLvl val="lvl"/>
          <dgm:resizeHandles/>
        </dgm:presLayoutVars>
      </dgm:prSet>
      <dgm:spPr/>
    </dgm:pt>
    <dgm:pt modelId="{F98E924E-C0C6-4145-9A30-0EB83BA0C4A5}" type="pres">
      <dgm:prSet presAssocID="{72DF3718-A073-42EB-8C18-CCA210F1A0D4}" presName="linNode" presStyleCnt="0"/>
      <dgm:spPr/>
    </dgm:pt>
    <dgm:pt modelId="{262FCDDA-90FB-487D-90F3-9C84371F68F6}" type="pres">
      <dgm:prSet presAssocID="{72DF3718-A073-42EB-8C18-CCA210F1A0D4}" presName="parentShp" presStyleLbl="node1" presStyleIdx="0" presStyleCnt="2">
        <dgm:presLayoutVars>
          <dgm:bulletEnabled val="1"/>
        </dgm:presLayoutVars>
      </dgm:prSet>
      <dgm:spPr/>
    </dgm:pt>
    <dgm:pt modelId="{E6446FD6-7FAA-45A5-8962-C97066F7D5EF}" type="pres">
      <dgm:prSet presAssocID="{72DF3718-A073-42EB-8C18-CCA210F1A0D4}" presName="childShp" presStyleLbl="bgAccFollowNode1" presStyleIdx="0" presStyleCnt="2">
        <dgm:presLayoutVars>
          <dgm:bulletEnabled val="1"/>
        </dgm:presLayoutVars>
      </dgm:prSet>
      <dgm:spPr/>
    </dgm:pt>
    <dgm:pt modelId="{74C6D7C1-2BD2-4DA8-B690-EAB73E462303}" type="pres">
      <dgm:prSet presAssocID="{CDCF660D-BDD4-4536-8412-667968D10C49}" presName="spacing" presStyleCnt="0"/>
      <dgm:spPr/>
    </dgm:pt>
    <dgm:pt modelId="{8D790BAA-69F2-4CE2-90FF-E94858F439CA}" type="pres">
      <dgm:prSet presAssocID="{2E2B9F2D-359D-49F6-9AD6-B29C32035DF5}" presName="linNode" presStyleCnt="0"/>
      <dgm:spPr/>
    </dgm:pt>
    <dgm:pt modelId="{E9546F8A-620A-476D-A8AC-BE3E999CC67F}" type="pres">
      <dgm:prSet presAssocID="{2E2B9F2D-359D-49F6-9AD6-B29C32035DF5}" presName="parentShp" presStyleLbl="node1" presStyleIdx="1" presStyleCnt="2">
        <dgm:presLayoutVars>
          <dgm:bulletEnabled val="1"/>
        </dgm:presLayoutVars>
      </dgm:prSet>
      <dgm:spPr/>
    </dgm:pt>
    <dgm:pt modelId="{FF2C7B02-72A2-40B0-A545-72AC38E53775}" type="pres">
      <dgm:prSet presAssocID="{2E2B9F2D-359D-49F6-9AD6-B29C32035DF5}" presName="childShp" presStyleLbl="bgAccFollowNode1" presStyleIdx="1" presStyleCnt="2">
        <dgm:presLayoutVars>
          <dgm:bulletEnabled val="1"/>
        </dgm:presLayoutVars>
      </dgm:prSet>
      <dgm:spPr/>
    </dgm:pt>
  </dgm:ptLst>
  <dgm:cxnLst>
    <dgm:cxn modelId="{8EDFBD02-137B-4CD5-9C1A-CDF5B674032E}" srcId="{2E2B9F2D-359D-49F6-9AD6-B29C32035DF5}" destId="{D724AD45-B72A-4BE2-B952-71844DB5645E}" srcOrd="1" destOrd="0" parTransId="{C7A8FB1D-D322-4752-B54D-10D5EC79BD44}" sibTransId="{FBD2F966-9DB8-40DB-A1A1-AD630D9B4740}"/>
    <dgm:cxn modelId="{5A8A8C15-CBA7-4E8B-AD58-8B098473C0B6}" srcId="{2CBE651A-6391-40ED-B13D-60686764DE29}" destId="{72DF3718-A073-42EB-8C18-CCA210F1A0D4}" srcOrd="0" destOrd="0" parTransId="{F963A263-E451-45D5-8851-E484EE5148AA}" sibTransId="{CDCF660D-BDD4-4536-8412-667968D10C49}"/>
    <dgm:cxn modelId="{6641682D-55DC-4F69-A529-052C9F4FF372}" type="presOf" srcId="{621D2612-7082-49A6-BE7F-22E98B679D10}" destId="{FF2C7B02-72A2-40B0-A545-72AC38E53775}" srcOrd="0" destOrd="0" presId="urn:microsoft.com/office/officeart/2005/8/layout/vList6"/>
    <dgm:cxn modelId="{E94D5762-5B25-44E1-9EE2-C1D1E3C3FD9F}" srcId="{2CBE651A-6391-40ED-B13D-60686764DE29}" destId="{2E2B9F2D-359D-49F6-9AD6-B29C32035DF5}" srcOrd="1" destOrd="0" parTransId="{16C97645-E635-4532-A441-C14EE32DF813}" sibTransId="{E6EAF158-5A6B-4DA3-A79D-863D358BC175}"/>
    <dgm:cxn modelId="{1F9E1849-F808-4311-864A-F575DF7E40BF}" type="presOf" srcId="{72DF3718-A073-42EB-8C18-CCA210F1A0D4}" destId="{262FCDDA-90FB-487D-90F3-9C84371F68F6}" srcOrd="0" destOrd="0" presId="urn:microsoft.com/office/officeart/2005/8/layout/vList6"/>
    <dgm:cxn modelId="{DD61CC4F-440A-4B3A-9774-CCA35A0CD3CA}" type="presOf" srcId="{993BC159-3F1E-4B5E-BE98-DF00370B7E23}" destId="{E6446FD6-7FAA-45A5-8962-C97066F7D5EF}" srcOrd="0" destOrd="1" presId="urn:microsoft.com/office/officeart/2005/8/layout/vList6"/>
    <dgm:cxn modelId="{587E1176-C702-4406-9EFD-AFD9EC3721A1}" srcId="{72DF3718-A073-42EB-8C18-CCA210F1A0D4}" destId="{993BC159-3F1E-4B5E-BE98-DF00370B7E23}" srcOrd="1" destOrd="0" parTransId="{C4C87B78-97ED-4411-BD6E-225509153303}" sibTransId="{4E1D43C0-79FB-465E-982E-C5A1B0D0B756}"/>
    <dgm:cxn modelId="{7912F778-76A6-4EF5-BEB1-F860BEDC00A2}" type="presOf" srcId="{2E2B9F2D-359D-49F6-9AD6-B29C32035DF5}" destId="{E9546F8A-620A-476D-A8AC-BE3E999CC67F}" srcOrd="0" destOrd="0" presId="urn:microsoft.com/office/officeart/2005/8/layout/vList6"/>
    <dgm:cxn modelId="{D7445794-1BCF-4042-B189-E4D60B41795C}" srcId="{2E2B9F2D-359D-49F6-9AD6-B29C32035DF5}" destId="{621D2612-7082-49A6-BE7F-22E98B679D10}" srcOrd="0" destOrd="0" parTransId="{98200A96-DFD8-40B9-824B-D511B0E626A6}" sibTransId="{879BDAFE-42C7-4E6A-A6B6-6A29B30BF71B}"/>
    <dgm:cxn modelId="{A3E53CA4-8EEB-4933-8D8A-B1B5A8D7C2BD}" srcId="{72DF3718-A073-42EB-8C18-CCA210F1A0D4}" destId="{8A7B88F0-1C64-422C-B3A8-B90A0CC9C556}" srcOrd="0" destOrd="0" parTransId="{8B7E0269-6D35-45AE-9962-E0F618F5FAB5}" sibTransId="{20D4BFF8-4194-4395-AEBA-B2B3A8902EAB}"/>
    <dgm:cxn modelId="{0D0E25AF-E07F-4303-B752-7B5419C15331}" type="presOf" srcId="{2CBE651A-6391-40ED-B13D-60686764DE29}" destId="{1A875D49-4710-4A40-ABAF-368302824731}" srcOrd="0" destOrd="0" presId="urn:microsoft.com/office/officeart/2005/8/layout/vList6"/>
    <dgm:cxn modelId="{6828EAC0-8AB9-49ED-B43C-D4EFB7DC3300}" type="presOf" srcId="{8A7B88F0-1C64-422C-B3A8-B90A0CC9C556}" destId="{E6446FD6-7FAA-45A5-8962-C97066F7D5EF}" srcOrd="0" destOrd="0" presId="urn:microsoft.com/office/officeart/2005/8/layout/vList6"/>
    <dgm:cxn modelId="{8C0847FB-9F32-41FE-92CE-21E088A2F198}" type="presOf" srcId="{D724AD45-B72A-4BE2-B952-71844DB5645E}" destId="{FF2C7B02-72A2-40B0-A545-72AC38E53775}" srcOrd="0" destOrd="1" presId="urn:microsoft.com/office/officeart/2005/8/layout/vList6"/>
    <dgm:cxn modelId="{D391602B-A89E-4FE7-AC33-F2DB1AEB3745}" type="presParOf" srcId="{1A875D49-4710-4A40-ABAF-368302824731}" destId="{F98E924E-C0C6-4145-9A30-0EB83BA0C4A5}" srcOrd="0" destOrd="0" presId="urn:microsoft.com/office/officeart/2005/8/layout/vList6"/>
    <dgm:cxn modelId="{B0F46FEF-4C62-40A0-B989-EF267F1F0509}" type="presParOf" srcId="{F98E924E-C0C6-4145-9A30-0EB83BA0C4A5}" destId="{262FCDDA-90FB-487D-90F3-9C84371F68F6}" srcOrd="0" destOrd="0" presId="urn:microsoft.com/office/officeart/2005/8/layout/vList6"/>
    <dgm:cxn modelId="{B07D9D0F-1A2F-4154-866A-C9322164F43F}" type="presParOf" srcId="{F98E924E-C0C6-4145-9A30-0EB83BA0C4A5}" destId="{E6446FD6-7FAA-45A5-8962-C97066F7D5EF}" srcOrd="1" destOrd="0" presId="urn:microsoft.com/office/officeart/2005/8/layout/vList6"/>
    <dgm:cxn modelId="{0C9F0127-1523-4610-8F6D-D7A2F263D50B}" type="presParOf" srcId="{1A875D49-4710-4A40-ABAF-368302824731}" destId="{74C6D7C1-2BD2-4DA8-B690-EAB73E462303}" srcOrd="1" destOrd="0" presId="urn:microsoft.com/office/officeart/2005/8/layout/vList6"/>
    <dgm:cxn modelId="{9F90E8BF-CF59-4EA2-8713-7EDA495DFF12}" type="presParOf" srcId="{1A875D49-4710-4A40-ABAF-368302824731}" destId="{8D790BAA-69F2-4CE2-90FF-E94858F439CA}" srcOrd="2" destOrd="0" presId="urn:microsoft.com/office/officeart/2005/8/layout/vList6"/>
    <dgm:cxn modelId="{FBB94800-6639-4A60-884A-4BFF0B71A441}" type="presParOf" srcId="{8D790BAA-69F2-4CE2-90FF-E94858F439CA}" destId="{E9546F8A-620A-476D-A8AC-BE3E999CC67F}" srcOrd="0" destOrd="0" presId="urn:microsoft.com/office/officeart/2005/8/layout/vList6"/>
    <dgm:cxn modelId="{3F8EF59F-F0C2-4049-A5D2-5F2556D7AA0F}" type="presParOf" srcId="{8D790BAA-69F2-4CE2-90FF-E94858F439CA}" destId="{FF2C7B02-72A2-40B0-A545-72AC38E53775}"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13EC91-56AA-427F-976A-7E7FD7110B62}">
      <dsp:nvSpPr>
        <dsp:cNvPr id="0" name=""/>
        <dsp:cNvSpPr/>
      </dsp:nvSpPr>
      <dsp:spPr>
        <a:xfrm>
          <a:off x="0" y="325225"/>
          <a:ext cx="2817283" cy="1690369"/>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Summary of current knowledge</a:t>
          </a:r>
        </a:p>
      </dsp:txBody>
      <dsp:txXfrm>
        <a:off x="0" y="325225"/>
        <a:ext cx="2817283" cy="1690369"/>
      </dsp:txXfrm>
    </dsp:sp>
    <dsp:sp modelId="{638AE5C5-E97C-47ED-83AA-82FEC64A1735}">
      <dsp:nvSpPr>
        <dsp:cNvPr id="0" name=""/>
        <dsp:cNvSpPr/>
      </dsp:nvSpPr>
      <dsp:spPr>
        <a:xfrm>
          <a:off x="3099011" y="325225"/>
          <a:ext cx="2817283" cy="1690369"/>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Identification of research gaps</a:t>
          </a:r>
        </a:p>
      </dsp:txBody>
      <dsp:txXfrm>
        <a:off x="3099011" y="325225"/>
        <a:ext cx="2817283" cy="1690369"/>
      </dsp:txXfrm>
    </dsp:sp>
    <dsp:sp modelId="{AB382D96-08EA-453D-8591-30ED180180EB}">
      <dsp:nvSpPr>
        <dsp:cNvPr id="0" name=""/>
        <dsp:cNvSpPr/>
      </dsp:nvSpPr>
      <dsp:spPr>
        <a:xfrm>
          <a:off x="6198022" y="325225"/>
          <a:ext cx="2817283" cy="1690369"/>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Identification of possible interventions</a:t>
          </a:r>
        </a:p>
      </dsp:txBody>
      <dsp:txXfrm>
        <a:off x="6198022" y="325225"/>
        <a:ext cx="2817283" cy="1690369"/>
      </dsp:txXfrm>
    </dsp:sp>
    <dsp:sp modelId="{2CB728F7-A7A6-42E6-9459-B68EACA045C5}">
      <dsp:nvSpPr>
        <dsp:cNvPr id="0" name=""/>
        <dsp:cNvSpPr/>
      </dsp:nvSpPr>
      <dsp:spPr>
        <a:xfrm>
          <a:off x="1549505" y="2297323"/>
          <a:ext cx="2817283" cy="1690369"/>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Guiding evidence-based solutions</a:t>
          </a:r>
        </a:p>
      </dsp:txBody>
      <dsp:txXfrm>
        <a:off x="1549505" y="2297323"/>
        <a:ext cx="2817283" cy="1690369"/>
      </dsp:txXfrm>
    </dsp:sp>
    <dsp:sp modelId="{C4C41CE7-0BA5-498C-B7F4-C49325911618}">
      <dsp:nvSpPr>
        <dsp:cNvPr id="0" name=""/>
        <dsp:cNvSpPr/>
      </dsp:nvSpPr>
      <dsp:spPr>
        <a:xfrm>
          <a:off x="4648517" y="2297323"/>
          <a:ext cx="2817283" cy="1690369"/>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Confirming the eligibility of current research</a:t>
          </a:r>
        </a:p>
      </dsp:txBody>
      <dsp:txXfrm>
        <a:off x="4648517" y="2297323"/>
        <a:ext cx="2817283" cy="169036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446FD6-7FAA-45A5-8962-C97066F7D5EF}">
      <dsp:nvSpPr>
        <dsp:cNvPr id="0" name=""/>
        <dsp:cNvSpPr/>
      </dsp:nvSpPr>
      <dsp:spPr>
        <a:xfrm>
          <a:off x="3679274" y="548"/>
          <a:ext cx="5518911" cy="2138722"/>
        </a:xfrm>
        <a:prstGeom prst="rightArrow">
          <a:avLst>
            <a:gd name="adj1" fmla="val 75000"/>
            <a:gd name="adj2" fmla="val 5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t" anchorCtr="0">
          <a:noAutofit/>
        </a:bodyPr>
        <a:lstStyle/>
        <a:p>
          <a:pPr marL="285750" lvl="1" indent="-285750" algn="l" defTabSz="1244600">
            <a:lnSpc>
              <a:spcPct val="90000"/>
            </a:lnSpc>
            <a:spcBef>
              <a:spcPct val="0"/>
            </a:spcBef>
            <a:spcAft>
              <a:spcPct val="15000"/>
            </a:spcAft>
            <a:buChar char="•"/>
          </a:pPr>
          <a:r>
            <a:rPr lang="en-US" sz="2800" kern="1200" dirty="0"/>
            <a:t>Searching databases</a:t>
          </a:r>
        </a:p>
        <a:p>
          <a:pPr marL="285750" lvl="1" indent="-285750" algn="l" defTabSz="1244600">
            <a:lnSpc>
              <a:spcPct val="90000"/>
            </a:lnSpc>
            <a:spcBef>
              <a:spcPct val="0"/>
            </a:spcBef>
            <a:spcAft>
              <a:spcPct val="15000"/>
            </a:spcAft>
            <a:buChar char="•"/>
          </a:pPr>
          <a:r>
            <a:rPr lang="en-US" sz="2800" kern="1200" dirty="0"/>
            <a:t>Appraising and study synthesis</a:t>
          </a:r>
        </a:p>
      </dsp:txBody>
      <dsp:txXfrm>
        <a:off x="3679274" y="267888"/>
        <a:ext cx="4716890" cy="1604042"/>
      </dsp:txXfrm>
    </dsp:sp>
    <dsp:sp modelId="{262FCDDA-90FB-487D-90F3-9C84371F68F6}">
      <dsp:nvSpPr>
        <dsp:cNvPr id="0" name=""/>
        <dsp:cNvSpPr/>
      </dsp:nvSpPr>
      <dsp:spPr>
        <a:xfrm>
          <a:off x="0" y="548"/>
          <a:ext cx="3679274" cy="2138722"/>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83820" rIns="167640" bIns="83820" numCol="1" spcCol="1270" anchor="ctr" anchorCtr="0">
          <a:noAutofit/>
        </a:bodyPr>
        <a:lstStyle/>
        <a:p>
          <a:pPr marL="0" lvl="0" indent="0" algn="ctr" defTabSz="1955800">
            <a:lnSpc>
              <a:spcPct val="90000"/>
            </a:lnSpc>
            <a:spcBef>
              <a:spcPct val="0"/>
            </a:spcBef>
            <a:spcAft>
              <a:spcPct val="35000"/>
            </a:spcAft>
            <a:buNone/>
          </a:pPr>
          <a:r>
            <a:rPr lang="en-US" sz="4400" kern="1200" dirty="0"/>
            <a:t>Estimated time : 7 hours</a:t>
          </a:r>
        </a:p>
      </dsp:txBody>
      <dsp:txXfrm>
        <a:off x="104404" y="104952"/>
        <a:ext cx="3470466" cy="1929914"/>
      </dsp:txXfrm>
    </dsp:sp>
    <dsp:sp modelId="{FF2C7B02-72A2-40B0-A545-72AC38E53775}">
      <dsp:nvSpPr>
        <dsp:cNvPr id="0" name=""/>
        <dsp:cNvSpPr/>
      </dsp:nvSpPr>
      <dsp:spPr>
        <a:xfrm>
          <a:off x="3679274" y="2353142"/>
          <a:ext cx="5518911" cy="2138722"/>
        </a:xfrm>
        <a:prstGeom prst="rightArrow">
          <a:avLst>
            <a:gd name="adj1" fmla="val 75000"/>
            <a:gd name="adj2" fmla="val 50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t" anchorCtr="0">
          <a:noAutofit/>
        </a:bodyPr>
        <a:lstStyle/>
        <a:p>
          <a:pPr marL="285750" lvl="1" indent="-285750" algn="l" defTabSz="1244600">
            <a:lnSpc>
              <a:spcPct val="90000"/>
            </a:lnSpc>
            <a:spcBef>
              <a:spcPct val="0"/>
            </a:spcBef>
            <a:spcAft>
              <a:spcPct val="15000"/>
            </a:spcAft>
            <a:buChar char="•"/>
          </a:pPr>
          <a:r>
            <a:rPr lang="en-US" sz="2800" kern="1200" dirty="0"/>
            <a:t>Screening for quality studies</a:t>
          </a:r>
        </a:p>
        <a:p>
          <a:pPr marL="285750" lvl="1" indent="-285750" algn="l" defTabSz="1244600">
            <a:lnSpc>
              <a:spcPct val="90000"/>
            </a:lnSpc>
            <a:spcBef>
              <a:spcPct val="0"/>
            </a:spcBef>
            <a:spcAft>
              <a:spcPct val="15000"/>
            </a:spcAft>
            <a:buChar char="•"/>
          </a:pPr>
          <a:r>
            <a:rPr lang="en-US" sz="2800" kern="1200" dirty="0"/>
            <a:t>Preparing the presentation</a:t>
          </a:r>
        </a:p>
      </dsp:txBody>
      <dsp:txXfrm>
        <a:off x="3679274" y="2620482"/>
        <a:ext cx="4716890" cy="1604042"/>
      </dsp:txXfrm>
    </dsp:sp>
    <dsp:sp modelId="{E9546F8A-620A-476D-A8AC-BE3E999CC67F}">
      <dsp:nvSpPr>
        <dsp:cNvPr id="0" name=""/>
        <dsp:cNvSpPr/>
      </dsp:nvSpPr>
      <dsp:spPr>
        <a:xfrm>
          <a:off x="0" y="2353142"/>
          <a:ext cx="3679274" cy="2138722"/>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83820" rIns="167640" bIns="83820" numCol="1" spcCol="1270" anchor="ctr" anchorCtr="0">
          <a:noAutofit/>
        </a:bodyPr>
        <a:lstStyle/>
        <a:p>
          <a:pPr marL="0" lvl="0" indent="0" algn="ctr" defTabSz="1955800">
            <a:lnSpc>
              <a:spcPct val="90000"/>
            </a:lnSpc>
            <a:spcBef>
              <a:spcPct val="0"/>
            </a:spcBef>
            <a:spcAft>
              <a:spcPct val="35000"/>
            </a:spcAft>
            <a:buNone/>
          </a:pPr>
          <a:r>
            <a:rPr lang="en-US" sz="4400" kern="1200" dirty="0"/>
            <a:t>Actual time: 9 hours</a:t>
          </a:r>
        </a:p>
      </dsp:txBody>
      <dsp:txXfrm>
        <a:off x="104404" y="2457546"/>
        <a:ext cx="3470466" cy="1929914"/>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703D4E-148C-4F2A-A8C9-2C1F4EC879F6}" type="datetimeFigureOut">
              <a:rPr lang="en-US" smtClean="0"/>
              <a:t>1/22/2025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54EE7D-8D7E-4089-98FF-ADC4C2D18992}" type="slidenum">
              <a:rPr lang="en-US" smtClean="0"/>
              <a:t>‹#›</a:t>
            </a:fld>
            <a:endParaRPr lang="en-US"/>
          </a:p>
        </p:txBody>
      </p:sp>
    </p:spTree>
    <p:extLst>
      <p:ext uri="{BB962C8B-B14F-4D97-AF65-F5344CB8AC3E}">
        <p14:creationId xmlns:p14="http://schemas.microsoft.com/office/powerpoint/2010/main" val="33589500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Hello and welcome to my presentation. To day I am going to talk about the purpose and process of conducting a literature review based on a specific identified problem. The problem has been selected as it impacts healthcare workforce sustainability, safety and quality, an issue that makes it a crucial area for research. This is because of the impact of nurse burnout on patient and healthcare organization due to medical errors, decreased patient satisfaction. Consequently, addressing burnout uphold patient satisfaction and reduce staff turnover rates.</a:t>
            </a:r>
          </a:p>
        </p:txBody>
      </p:sp>
      <p:sp>
        <p:nvSpPr>
          <p:cNvPr id="4" name="Slide Number Placeholder 3"/>
          <p:cNvSpPr>
            <a:spLocks noGrp="1"/>
          </p:cNvSpPr>
          <p:nvPr>
            <p:ph type="sldNum" sz="quarter" idx="5"/>
          </p:nvPr>
        </p:nvSpPr>
        <p:spPr/>
        <p:txBody>
          <a:bodyPr/>
          <a:lstStyle/>
          <a:p>
            <a:fld id="{9354EE7D-8D7E-4089-98FF-ADC4C2D18992}" type="slidenum">
              <a:rPr lang="en-US" smtClean="0"/>
              <a:t>2</a:t>
            </a:fld>
            <a:endParaRPr lang="en-US"/>
          </a:p>
        </p:txBody>
      </p:sp>
    </p:spTree>
    <p:extLst>
      <p:ext uri="{BB962C8B-B14F-4D97-AF65-F5344CB8AC3E}">
        <p14:creationId xmlns:p14="http://schemas.microsoft.com/office/powerpoint/2010/main" val="10595508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first step in the presentation is identifying the purpose of a literature review to understand why the review is necessary during the process of research. Findings indicate that a literature review helps in summarizing current knowledge in the form of testing hypothesis or determining the relationship between two variables (</a:t>
            </a:r>
            <a:r>
              <a:rPr lang="en-US" b="0" i="0" dirty="0">
                <a:solidFill>
                  <a:srgbClr val="222222"/>
                </a:solidFill>
                <a:effectLst/>
                <a:latin typeface="Arial" panose="020B0604020202020204" pitchFamily="34" charset="0"/>
              </a:rPr>
              <a:t>Snyder, 2024</a:t>
            </a:r>
            <a:r>
              <a:rPr lang="en-US" dirty="0"/>
              <a:t>). On the other hand, conducting a literature review is focused on identifying possible interventions to guide evidence-based solutions. Literature reviews also confirm that the current research builds on a solid foundation (</a:t>
            </a:r>
            <a:r>
              <a:rPr lang="en-US" b="0" i="0" dirty="0">
                <a:solidFill>
                  <a:srgbClr val="222222"/>
                </a:solidFill>
                <a:effectLst/>
                <a:latin typeface="Arial" panose="020B0604020202020204" pitchFamily="34" charset="0"/>
              </a:rPr>
              <a:t>Snyder, 2024</a:t>
            </a:r>
            <a:r>
              <a:rPr lang="en-US" dirty="0"/>
              <a:t>). Consequently, a literature review serves the purpose of supporting the identified evidence-based intervention by identifying current research and guidelines that guides the solution.</a:t>
            </a:r>
          </a:p>
        </p:txBody>
      </p:sp>
      <p:sp>
        <p:nvSpPr>
          <p:cNvPr id="4" name="Slide Number Placeholder 3"/>
          <p:cNvSpPr>
            <a:spLocks noGrp="1"/>
          </p:cNvSpPr>
          <p:nvPr>
            <p:ph type="sldNum" sz="quarter" idx="5"/>
          </p:nvPr>
        </p:nvSpPr>
        <p:spPr/>
        <p:txBody>
          <a:bodyPr/>
          <a:lstStyle/>
          <a:p>
            <a:fld id="{9354EE7D-8D7E-4089-98FF-ADC4C2D18992}" type="slidenum">
              <a:rPr lang="en-US" smtClean="0"/>
              <a:t>3</a:t>
            </a:fld>
            <a:endParaRPr lang="en-US"/>
          </a:p>
        </p:txBody>
      </p:sp>
    </p:spTree>
    <p:extLst>
      <p:ext uri="{BB962C8B-B14F-4D97-AF65-F5344CB8AC3E}">
        <p14:creationId xmlns:p14="http://schemas.microsoft.com/office/powerpoint/2010/main" val="34657023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various steps involves in conducting a literature review as defined in the presentation slide. Defining the research problem is the first and crucial step followed by identifying potential databases such as CINAHL and PubMed among others. The selected studies are later screened using the inclusion and exclusion criteria where the qualified studies are appraised for relevance and quality  (</a:t>
            </a:r>
            <a:r>
              <a:rPr lang="en-US" b="0" i="0" dirty="0">
                <a:solidFill>
                  <a:srgbClr val="222222"/>
                </a:solidFill>
                <a:effectLst/>
                <a:latin typeface="Arial" panose="020B0604020202020204" pitchFamily="34" charset="0"/>
              </a:rPr>
              <a:t>Snyder, 2019)</a:t>
            </a:r>
            <a:r>
              <a:rPr lang="en-US" dirty="0"/>
              <a:t>. Findings are then organized into specific themes and directions for future research proposed according to those findings. </a:t>
            </a:r>
          </a:p>
        </p:txBody>
      </p:sp>
      <p:sp>
        <p:nvSpPr>
          <p:cNvPr id="4" name="Slide Number Placeholder 3"/>
          <p:cNvSpPr>
            <a:spLocks noGrp="1"/>
          </p:cNvSpPr>
          <p:nvPr>
            <p:ph type="sldNum" sz="quarter" idx="5"/>
          </p:nvPr>
        </p:nvSpPr>
        <p:spPr/>
        <p:txBody>
          <a:bodyPr/>
          <a:lstStyle/>
          <a:p>
            <a:fld id="{9354EE7D-8D7E-4089-98FF-ADC4C2D18992}" type="slidenum">
              <a:rPr lang="en-US" smtClean="0"/>
              <a:t>4</a:t>
            </a:fld>
            <a:endParaRPr lang="en-US"/>
          </a:p>
        </p:txBody>
      </p:sp>
    </p:spTree>
    <p:extLst>
      <p:ext uri="{BB962C8B-B14F-4D97-AF65-F5344CB8AC3E}">
        <p14:creationId xmlns:p14="http://schemas.microsoft.com/office/powerpoint/2010/main" val="34952945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various questions that help to guide a literature review. The mentioned questions are divided into primary and secondary question. The primary question focuses on addressing the key issue. On the other hand, the secondary question evaluates actionable solutions to help mitigate the issue. </a:t>
            </a:r>
          </a:p>
        </p:txBody>
      </p:sp>
      <p:sp>
        <p:nvSpPr>
          <p:cNvPr id="4" name="Slide Number Placeholder 3"/>
          <p:cNvSpPr>
            <a:spLocks noGrp="1"/>
          </p:cNvSpPr>
          <p:nvPr>
            <p:ph type="sldNum" sz="quarter" idx="5"/>
          </p:nvPr>
        </p:nvSpPr>
        <p:spPr/>
        <p:txBody>
          <a:bodyPr/>
          <a:lstStyle/>
          <a:p>
            <a:fld id="{9354EE7D-8D7E-4089-98FF-ADC4C2D18992}" type="slidenum">
              <a:rPr lang="en-US" smtClean="0"/>
              <a:t>5</a:t>
            </a:fld>
            <a:endParaRPr lang="en-US"/>
          </a:p>
        </p:txBody>
      </p:sp>
    </p:spTree>
    <p:extLst>
      <p:ext uri="{BB962C8B-B14F-4D97-AF65-F5344CB8AC3E}">
        <p14:creationId xmlns:p14="http://schemas.microsoft.com/office/powerpoint/2010/main" val="40362924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Conducting a literature review results in obtaining diverse results. This is important since examine studies across various populations provides varying perspectives to be considered when making conclusions about the study. Additionally, diverse results provide varying methodologies that include mixed method, quantitative and qualitative studies. Such findings help to formulate informed conclusions and recommendations for further research, in addition to mitigating against biased inferences (</a:t>
            </a:r>
            <a:r>
              <a:rPr lang="en-US" b="0" i="0" dirty="0">
                <a:solidFill>
                  <a:srgbClr val="222222"/>
                </a:solidFill>
                <a:effectLst/>
                <a:latin typeface="Arial" panose="020B0604020202020204" pitchFamily="34" charset="0"/>
              </a:rPr>
              <a:t>Chigbu et al., 2023</a:t>
            </a:r>
            <a:r>
              <a:rPr lang="en-US" dirty="0"/>
              <a:t>). Finally, diverse results are important as they help analyze contradictory findings to support clear and evidence-based solutions.</a:t>
            </a:r>
          </a:p>
        </p:txBody>
      </p:sp>
      <p:sp>
        <p:nvSpPr>
          <p:cNvPr id="4" name="Slide Number Placeholder 3"/>
          <p:cNvSpPr>
            <a:spLocks noGrp="1"/>
          </p:cNvSpPr>
          <p:nvPr>
            <p:ph type="sldNum" sz="quarter" idx="5"/>
          </p:nvPr>
        </p:nvSpPr>
        <p:spPr/>
        <p:txBody>
          <a:bodyPr/>
          <a:lstStyle/>
          <a:p>
            <a:fld id="{9354EE7D-8D7E-4089-98FF-ADC4C2D18992}" type="slidenum">
              <a:rPr lang="en-US" smtClean="0"/>
              <a:t>6</a:t>
            </a:fld>
            <a:endParaRPr lang="en-US"/>
          </a:p>
        </p:txBody>
      </p:sp>
    </p:spTree>
    <p:extLst>
      <p:ext uri="{BB962C8B-B14F-4D97-AF65-F5344CB8AC3E}">
        <p14:creationId xmlns:p14="http://schemas.microsoft.com/office/powerpoint/2010/main" val="2265707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estimated time is 7 hours because of the need to search for studies related to the topic, appraisal of the study and synthesis of relevant information.  However, the actual time to be taken is 9 hours because of challenges associated with screening for high quality study. The estimated time could either reduce or increase based on the scope of study, resources gathered and the time needed to prepare the presentation. Therefore, reflecting on such a process helps to identify strategies for efficient literature reviews. </a:t>
            </a:r>
          </a:p>
        </p:txBody>
      </p:sp>
      <p:sp>
        <p:nvSpPr>
          <p:cNvPr id="4" name="Slide Number Placeholder 3"/>
          <p:cNvSpPr>
            <a:spLocks noGrp="1"/>
          </p:cNvSpPr>
          <p:nvPr>
            <p:ph type="sldNum" sz="quarter" idx="5"/>
          </p:nvPr>
        </p:nvSpPr>
        <p:spPr/>
        <p:txBody>
          <a:bodyPr/>
          <a:lstStyle/>
          <a:p>
            <a:fld id="{9354EE7D-8D7E-4089-98FF-ADC4C2D18992}" type="slidenum">
              <a:rPr lang="en-US" smtClean="0"/>
              <a:t>7</a:t>
            </a:fld>
            <a:endParaRPr lang="en-US"/>
          </a:p>
        </p:txBody>
      </p:sp>
    </p:spTree>
    <p:extLst>
      <p:ext uri="{BB962C8B-B14F-4D97-AF65-F5344CB8AC3E}">
        <p14:creationId xmlns:p14="http://schemas.microsoft.com/office/powerpoint/2010/main" val="21615548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selected audience includes policy-makers, nurse educators and healthcare leaders. The rationale behind selecting the audience is because they are affected by the practice problem since they are at the fore front of ensuring patient safety, quality care and decreased staff turnover rates.  However, the audience is expected to have knowledge about the existence of nurse burnout and its causes. Most crucial points to communicate to the audience include the importance of addressing burnout and the role of evidence-based solutions towards improving care. By this, the audience will understand the need to take the necessary steps to mitigate nurse burnout.</a:t>
            </a:r>
          </a:p>
        </p:txBody>
      </p:sp>
      <p:sp>
        <p:nvSpPr>
          <p:cNvPr id="4" name="Slide Number Placeholder 3"/>
          <p:cNvSpPr>
            <a:spLocks noGrp="1"/>
          </p:cNvSpPr>
          <p:nvPr>
            <p:ph type="sldNum" sz="quarter" idx="5"/>
          </p:nvPr>
        </p:nvSpPr>
        <p:spPr/>
        <p:txBody>
          <a:bodyPr/>
          <a:lstStyle/>
          <a:p>
            <a:fld id="{9354EE7D-8D7E-4089-98FF-ADC4C2D18992}" type="slidenum">
              <a:rPr lang="en-US" smtClean="0"/>
              <a:t>8</a:t>
            </a:fld>
            <a:endParaRPr lang="en-US"/>
          </a:p>
        </p:txBody>
      </p:sp>
    </p:spTree>
    <p:extLst>
      <p:ext uri="{BB962C8B-B14F-4D97-AF65-F5344CB8AC3E}">
        <p14:creationId xmlns:p14="http://schemas.microsoft.com/office/powerpoint/2010/main" val="5042435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conclude, a literature review is important as it involves defining the problem, outlining steps taken to identify resources and appraise for uniformity and gaps while identifying the need for future research as the last steps. A literature review also provides findings and conclusions from diverse sources, an issue that mitigates biases when making conclusions about the selected topic. In this case, the targeted audience should be knowledgeable about the causes of the identified practice problem in addition to why it is important to begin the research process by conducting a literature review. </a:t>
            </a:r>
          </a:p>
        </p:txBody>
      </p:sp>
      <p:sp>
        <p:nvSpPr>
          <p:cNvPr id="4" name="Slide Number Placeholder 3"/>
          <p:cNvSpPr>
            <a:spLocks noGrp="1"/>
          </p:cNvSpPr>
          <p:nvPr>
            <p:ph type="sldNum" sz="quarter" idx="5"/>
          </p:nvPr>
        </p:nvSpPr>
        <p:spPr/>
        <p:txBody>
          <a:bodyPr/>
          <a:lstStyle/>
          <a:p>
            <a:fld id="{9354EE7D-8D7E-4089-98FF-ADC4C2D18992}" type="slidenum">
              <a:rPr lang="en-US" smtClean="0"/>
              <a:t>9</a:t>
            </a:fld>
            <a:endParaRPr lang="en-US"/>
          </a:p>
        </p:txBody>
      </p:sp>
    </p:spTree>
    <p:extLst>
      <p:ext uri="{BB962C8B-B14F-4D97-AF65-F5344CB8AC3E}">
        <p14:creationId xmlns:p14="http://schemas.microsoft.com/office/powerpoint/2010/main" val="33140945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C81123D-2415-4A53-BA6F-7154959E7B01}"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25B68-5102-4364-B3B0-E9417C191D93}" type="slidenum">
              <a:rPr lang="en-US" smtClean="0"/>
              <a:t>‹#›</a:t>
            </a:fld>
            <a:endParaRPr lang="en-US"/>
          </a:p>
        </p:txBody>
      </p:sp>
    </p:spTree>
    <p:extLst>
      <p:ext uri="{BB962C8B-B14F-4D97-AF65-F5344CB8AC3E}">
        <p14:creationId xmlns:p14="http://schemas.microsoft.com/office/powerpoint/2010/main" val="3022930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C81123D-2415-4A53-BA6F-7154959E7B01}"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25B68-5102-4364-B3B0-E9417C191D93}" type="slidenum">
              <a:rPr lang="en-US" smtClean="0"/>
              <a:t>‹#›</a:t>
            </a:fld>
            <a:endParaRPr lang="en-US"/>
          </a:p>
        </p:txBody>
      </p:sp>
    </p:spTree>
    <p:extLst>
      <p:ext uri="{BB962C8B-B14F-4D97-AF65-F5344CB8AC3E}">
        <p14:creationId xmlns:p14="http://schemas.microsoft.com/office/powerpoint/2010/main" val="3987857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C81123D-2415-4A53-BA6F-7154959E7B01}"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25B68-5102-4364-B3B0-E9417C191D93}"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0000925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C81123D-2415-4A53-BA6F-7154959E7B01}"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25B68-5102-4364-B3B0-E9417C191D93}" type="slidenum">
              <a:rPr lang="en-US" smtClean="0"/>
              <a:t>‹#›</a:t>
            </a:fld>
            <a:endParaRPr lang="en-US"/>
          </a:p>
        </p:txBody>
      </p:sp>
    </p:spTree>
    <p:extLst>
      <p:ext uri="{BB962C8B-B14F-4D97-AF65-F5344CB8AC3E}">
        <p14:creationId xmlns:p14="http://schemas.microsoft.com/office/powerpoint/2010/main" val="23847397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C81123D-2415-4A53-BA6F-7154959E7B01}"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25B68-5102-4364-B3B0-E9417C191D93}"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186779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C81123D-2415-4A53-BA6F-7154959E7B01}"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25B68-5102-4364-B3B0-E9417C191D93}" type="slidenum">
              <a:rPr lang="en-US" smtClean="0"/>
              <a:t>‹#›</a:t>
            </a:fld>
            <a:endParaRPr lang="en-US"/>
          </a:p>
        </p:txBody>
      </p:sp>
    </p:spTree>
    <p:extLst>
      <p:ext uri="{BB962C8B-B14F-4D97-AF65-F5344CB8AC3E}">
        <p14:creationId xmlns:p14="http://schemas.microsoft.com/office/powerpoint/2010/main" val="41052635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81123D-2415-4A53-BA6F-7154959E7B01}"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25B68-5102-4364-B3B0-E9417C191D93}" type="slidenum">
              <a:rPr lang="en-US" smtClean="0"/>
              <a:t>‹#›</a:t>
            </a:fld>
            <a:endParaRPr lang="en-US"/>
          </a:p>
        </p:txBody>
      </p:sp>
    </p:spTree>
    <p:extLst>
      <p:ext uri="{BB962C8B-B14F-4D97-AF65-F5344CB8AC3E}">
        <p14:creationId xmlns:p14="http://schemas.microsoft.com/office/powerpoint/2010/main" val="39035298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81123D-2415-4A53-BA6F-7154959E7B01}"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25B68-5102-4364-B3B0-E9417C191D93}" type="slidenum">
              <a:rPr lang="en-US" smtClean="0"/>
              <a:t>‹#›</a:t>
            </a:fld>
            <a:endParaRPr lang="en-US"/>
          </a:p>
        </p:txBody>
      </p:sp>
    </p:spTree>
    <p:extLst>
      <p:ext uri="{BB962C8B-B14F-4D97-AF65-F5344CB8AC3E}">
        <p14:creationId xmlns:p14="http://schemas.microsoft.com/office/powerpoint/2010/main" val="323082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81123D-2415-4A53-BA6F-7154959E7B01}"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25B68-5102-4364-B3B0-E9417C191D93}" type="slidenum">
              <a:rPr lang="en-US" smtClean="0"/>
              <a:t>‹#›</a:t>
            </a:fld>
            <a:endParaRPr lang="en-US"/>
          </a:p>
        </p:txBody>
      </p:sp>
    </p:spTree>
    <p:extLst>
      <p:ext uri="{BB962C8B-B14F-4D97-AF65-F5344CB8AC3E}">
        <p14:creationId xmlns:p14="http://schemas.microsoft.com/office/powerpoint/2010/main" val="3195091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C81123D-2415-4A53-BA6F-7154959E7B01}"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25B68-5102-4364-B3B0-E9417C191D93}" type="slidenum">
              <a:rPr lang="en-US" smtClean="0"/>
              <a:t>‹#›</a:t>
            </a:fld>
            <a:endParaRPr lang="en-US"/>
          </a:p>
        </p:txBody>
      </p:sp>
    </p:spTree>
    <p:extLst>
      <p:ext uri="{BB962C8B-B14F-4D97-AF65-F5344CB8AC3E}">
        <p14:creationId xmlns:p14="http://schemas.microsoft.com/office/powerpoint/2010/main" val="1955692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C81123D-2415-4A53-BA6F-7154959E7B01}"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725B68-5102-4364-B3B0-E9417C191D93}" type="slidenum">
              <a:rPr lang="en-US" smtClean="0"/>
              <a:t>‹#›</a:t>
            </a:fld>
            <a:endParaRPr lang="en-US"/>
          </a:p>
        </p:txBody>
      </p:sp>
    </p:spTree>
    <p:extLst>
      <p:ext uri="{BB962C8B-B14F-4D97-AF65-F5344CB8AC3E}">
        <p14:creationId xmlns:p14="http://schemas.microsoft.com/office/powerpoint/2010/main" val="30990883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C81123D-2415-4A53-BA6F-7154959E7B01}" type="datetimeFigureOut">
              <a:rPr lang="en-US" smtClean="0"/>
              <a:t>1/22/2025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725B68-5102-4364-B3B0-E9417C191D93}" type="slidenum">
              <a:rPr lang="en-US" smtClean="0"/>
              <a:t>‹#›</a:t>
            </a:fld>
            <a:endParaRPr lang="en-US"/>
          </a:p>
        </p:txBody>
      </p:sp>
    </p:spTree>
    <p:extLst>
      <p:ext uri="{BB962C8B-B14F-4D97-AF65-F5344CB8AC3E}">
        <p14:creationId xmlns:p14="http://schemas.microsoft.com/office/powerpoint/2010/main" val="3210037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C81123D-2415-4A53-BA6F-7154959E7B01}" type="datetimeFigureOut">
              <a:rPr lang="en-US" smtClean="0"/>
              <a:t>1/22/2025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725B68-5102-4364-B3B0-E9417C191D93}" type="slidenum">
              <a:rPr lang="en-US" smtClean="0"/>
              <a:t>‹#›</a:t>
            </a:fld>
            <a:endParaRPr lang="en-US"/>
          </a:p>
        </p:txBody>
      </p:sp>
    </p:spTree>
    <p:extLst>
      <p:ext uri="{BB962C8B-B14F-4D97-AF65-F5344CB8AC3E}">
        <p14:creationId xmlns:p14="http://schemas.microsoft.com/office/powerpoint/2010/main" val="1705915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81123D-2415-4A53-BA6F-7154959E7B01}" type="datetimeFigureOut">
              <a:rPr lang="en-US" smtClean="0"/>
              <a:t>1/22/2025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725B68-5102-4364-B3B0-E9417C191D93}" type="slidenum">
              <a:rPr lang="en-US" smtClean="0"/>
              <a:t>‹#›</a:t>
            </a:fld>
            <a:endParaRPr lang="en-US"/>
          </a:p>
        </p:txBody>
      </p:sp>
    </p:spTree>
    <p:extLst>
      <p:ext uri="{BB962C8B-B14F-4D97-AF65-F5344CB8AC3E}">
        <p14:creationId xmlns:p14="http://schemas.microsoft.com/office/powerpoint/2010/main" val="2304766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C81123D-2415-4A53-BA6F-7154959E7B01}"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725B68-5102-4364-B3B0-E9417C191D93}" type="slidenum">
              <a:rPr lang="en-US" smtClean="0"/>
              <a:t>‹#›</a:t>
            </a:fld>
            <a:endParaRPr lang="en-US"/>
          </a:p>
        </p:txBody>
      </p:sp>
    </p:spTree>
    <p:extLst>
      <p:ext uri="{BB962C8B-B14F-4D97-AF65-F5344CB8AC3E}">
        <p14:creationId xmlns:p14="http://schemas.microsoft.com/office/powerpoint/2010/main" val="1726596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C81123D-2415-4A53-BA6F-7154959E7B01}"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725B68-5102-4364-B3B0-E9417C191D93}" type="slidenum">
              <a:rPr lang="en-US" smtClean="0"/>
              <a:t>‹#›</a:t>
            </a:fld>
            <a:endParaRPr lang="en-US"/>
          </a:p>
        </p:txBody>
      </p:sp>
    </p:spTree>
    <p:extLst>
      <p:ext uri="{BB962C8B-B14F-4D97-AF65-F5344CB8AC3E}">
        <p14:creationId xmlns:p14="http://schemas.microsoft.com/office/powerpoint/2010/main" val="531751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C81123D-2415-4A53-BA6F-7154959E7B01}" type="datetimeFigureOut">
              <a:rPr lang="en-US" smtClean="0"/>
              <a:t>1/22/2025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3725B68-5102-4364-B3B0-E9417C191D93}" type="slidenum">
              <a:rPr lang="en-US" smtClean="0"/>
              <a:t>‹#›</a:t>
            </a:fld>
            <a:endParaRPr lang="en-US"/>
          </a:p>
        </p:txBody>
      </p:sp>
    </p:spTree>
    <p:extLst>
      <p:ext uri="{BB962C8B-B14F-4D97-AF65-F5344CB8AC3E}">
        <p14:creationId xmlns:p14="http://schemas.microsoft.com/office/powerpoint/2010/main" val="348742274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doi.org/10.1080/12460125.2023.2197704" TargetMode="External"/><Relationship Id="rId2" Type="http://schemas.openxmlformats.org/officeDocument/2006/relationships/hyperlink" Target="http://dx.doi.org/10.3390/publications11010002" TargetMode="External"/><Relationship Id="rId1" Type="http://schemas.openxmlformats.org/officeDocument/2006/relationships/slideLayout" Target="../slideLayouts/slideLayout2.xml"/><Relationship Id="rId4" Type="http://schemas.openxmlformats.org/officeDocument/2006/relationships/hyperlink" Target="https://doi.org/10.1016/j.jbusres.2019.07.039"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E8685C-C4A1-1AC4-A2FC-041A815332B6}"/>
              </a:ext>
            </a:extLst>
          </p:cNvPr>
          <p:cNvSpPr>
            <a:spLocks noGrp="1"/>
          </p:cNvSpPr>
          <p:nvPr>
            <p:ph type="ctrTitle"/>
          </p:nvPr>
        </p:nvSpPr>
        <p:spPr>
          <a:xfrm>
            <a:off x="407964" y="1160865"/>
            <a:ext cx="10466362" cy="2889971"/>
          </a:xfrm>
        </p:spPr>
        <p:txBody>
          <a:bodyPr>
            <a:normAutofit/>
          </a:bodyPr>
          <a:lstStyle/>
          <a:p>
            <a:pPr algn="ctr"/>
            <a:r>
              <a:rPr lang="en-US" dirty="0"/>
              <a:t>THE PURPOSE AND PROCESS OF CONDUCTING A LITERATURE REVIEW</a:t>
            </a:r>
          </a:p>
        </p:txBody>
      </p:sp>
      <p:sp>
        <p:nvSpPr>
          <p:cNvPr id="3" name="Subtitle 2">
            <a:extLst>
              <a:ext uri="{FF2B5EF4-FFF2-40B4-BE49-F238E27FC236}">
                <a16:creationId xmlns:a16="http://schemas.microsoft.com/office/drawing/2014/main" id="{8189DB2F-5CF0-4DE6-DF09-77449CBB3D7A}"/>
              </a:ext>
            </a:extLst>
          </p:cNvPr>
          <p:cNvSpPr>
            <a:spLocks noGrp="1"/>
          </p:cNvSpPr>
          <p:nvPr>
            <p:ph type="subTitle" idx="1"/>
          </p:nvPr>
        </p:nvSpPr>
        <p:spPr>
          <a:xfrm>
            <a:off x="1507067" y="4050833"/>
            <a:ext cx="7766936" cy="1646302"/>
          </a:xfrm>
        </p:spPr>
        <p:txBody>
          <a:bodyPr>
            <a:normAutofit/>
          </a:bodyPr>
          <a:lstStyle/>
          <a:p>
            <a:pPr algn="ctr"/>
            <a:r>
              <a:rPr lang="en-US" dirty="0"/>
              <a:t>Name</a:t>
            </a:r>
          </a:p>
          <a:p>
            <a:pPr algn="ctr"/>
            <a:r>
              <a:rPr lang="en-US" dirty="0"/>
              <a:t>Course Title</a:t>
            </a:r>
          </a:p>
          <a:p>
            <a:pPr algn="ctr"/>
            <a:r>
              <a:rPr lang="en-US" dirty="0"/>
              <a:t>Institutional Affiliation</a:t>
            </a:r>
          </a:p>
          <a:p>
            <a:pPr algn="ctr"/>
            <a:r>
              <a:rPr lang="en-US" dirty="0"/>
              <a:t>Date</a:t>
            </a:r>
          </a:p>
        </p:txBody>
      </p:sp>
    </p:spTree>
    <p:extLst>
      <p:ext uri="{BB962C8B-B14F-4D97-AF65-F5344CB8AC3E}">
        <p14:creationId xmlns:p14="http://schemas.microsoft.com/office/powerpoint/2010/main" val="23681718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C929C-3030-B821-93AA-9E228BF3612A}"/>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4574BA0B-CC24-E106-3585-140E44D23A62}"/>
              </a:ext>
            </a:extLst>
          </p:cNvPr>
          <p:cNvSpPr>
            <a:spLocks noGrp="1"/>
          </p:cNvSpPr>
          <p:nvPr>
            <p:ph idx="1"/>
          </p:nvPr>
        </p:nvSpPr>
        <p:spPr/>
        <p:txBody>
          <a:bodyPr/>
          <a:lstStyle/>
          <a:p>
            <a:r>
              <a:rPr lang="en-US" b="0" i="0" dirty="0">
                <a:solidFill>
                  <a:srgbClr val="222222"/>
                </a:solidFill>
                <a:effectLst/>
                <a:latin typeface="Arial" panose="020B0604020202020204" pitchFamily="34" charset="0"/>
              </a:rPr>
              <a:t>Chigbu, U. E., Atiku, S. O., &amp; Du Plessis, C. C. (2023). The science of literature reviews: Searching, identifying, selecting, and synthesizing. </a:t>
            </a:r>
            <a:r>
              <a:rPr lang="en-US" b="0" i="1" dirty="0">
                <a:solidFill>
                  <a:srgbClr val="222222"/>
                </a:solidFill>
                <a:effectLst/>
                <a:latin typeface="Arial" panose="020B0604020202020204" pitchFamily="34" charset="0"/>
              </a:rPr>
              <a:t>Publications</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11</a:t>
            </a:r>
            <a:r>
              <a:rPr lang="en-US" b="0" i="0" dirty="0">
                <a:solidFill>
                  <a:srgbClr val="222222"/>
                </a:solidFill>
                <a:effectLst/>
                <a:latin typeface="Arial" panose="020B0604020202020204" pitchFamily="34" charset="0"/>
              </a:rPr>
              <a:t>(1), 2. </a:t>
            </a:r>
            <a:r>
              <a:rPr lang="en-US" b="0" i="0" dirty="0">
                <a:solidFill>
                  <a:srgbClr val="222222"/>
                </a:solidFill>
                <a:effectLst/>
                <a:latin typeface="Arial" panose="020B0604020202020204" pitchFamily="34" charset="0"/>
                <a:hlinkClick r:id="rId2"/>
              </a:rPr>
              <a:t>http://dx.doi.org/10.3390/publications11010002</a:t>
            </a:r>
            <a:r>
              <a:rPr lang="en-US" b="0" i="0" dirty="0">
                <a:solidFill>
                  <a:srgbClr val="222222"/>
                </a:solidFill>
                <a:effectLst/>
                <a:latin typeface="Arial" panose="020B0604020202020204" pitchFamily="34" charset="0"/>
              </a:rPr>
              <a:t> </a:t>
            </a:r>
          </a:p>
          <a:p>
            <a:r>
              <a:rPr lang="en-US" b="0" i="0" dirty="0">
                <a:solidFill>
                  <a:srgbClr val="222222"/>
                </a:solidFill>
                <a:effectLst/>
                <a:latin typeface="Arial" panose="020B0604020202020204" pitchFamily="34" charset="0"/>
              </a:rPr>
              <a:t>Snyder, H. (2024). Designing the literature review for a strong contribution. </a:t>
            </a:r>
            <a:r>
              <a:rPr lang="en-US" b="0" i="1" dirty="0">
                <a:solidFill>
                  <a:srgbClr val="222222"/>
                </a:solidFill>
                <a:effectLst/>
                <a:latin typeface="Arial" panose="020B0604020202020204" pitchFamily="34" charset="0"/>
              </a:rPr>
              <a:t>Journal of Decision Systems</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33</a:t>
            </a:r>
            <a:r>
              <a:rPr lang="en-US" b="0" i="0" dirty="0">
                <a:solidFill>
                  <a:srgbClr val="222222"/>
                </a:solidFill>
                <a:effectLst/>
                <a:latin typeface="Arial" panose="020B0604020202020204" pitchFamily="34" charset="0"/>
              </a:rPr>
              <a:t>(4), 551-558. </a:t>
            </a:r>
            <a:r>
              <a:rPr lang="en-US" b="0" i="0" dirty="0">
                <a:solidFill>
                  <a:srgbClr val="222222"/>
                </a:solidFill>
                <a:effectLst/>
                <a:latin typeface="Arial" panose="020B0604020202020204" pitchFamily="34" charset="0"/>
                <a:hlinkClick r:id="rId3"/>
              </a:rPr>
              <a:t>https://doi.org/10.1080/12460125.2023.2197704</a:t>
            </a:r>
            <a:r>
              <a:rPr lang="en-US" b="0" i="0" dirty="0">
                <a:solidFill>
                  <a:srgbClr val="222222"/>
                </a:solidFill>
                <a:effectLst/>
                <a:latin typeface="Arial" panose="020B0604020202020204" pitchFamily="34" charset="0"/>
              </a:rPr>
              <a:t> </a:t>
            </a:r>
          </a:p>
          <a:p>
            <a:r>
              <a:rPr lang="en-US" b="0" i="0" dirty="0">
                <a:solidFill>
                  <a:srgbClr val="222222"/>
                </a:solidFill>
                <a:effectLst/>
                <a:latin typeface="Arial" panose="020B0604020202020204" pitchFamily="34" charset="0"/>
              </a:rPr>
              <a:t>Snyder, H. (2019). Literature review as a research methodology: An overview and guidelines. </a:t>
            </a:r>
            <a:r>
              <a:rPr lang="en-US" b="0" i="1" dirty="0">
                <a:solidFill>
                  <a:srgbClr val="222222"/>
                </a:solidFill>
                <a:effectLst/>
                <a:latin typeface="Arial" panose="020B0604020202020204" pitchFamily="34" charset="0"/>
              </a:rPr>
              <a:t>Journal of business research</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104</a:t>
            </a:r>
            <a:r>
              <a:rPr lang="en-US" b="0" i="0" dirty="0">
                <a:solidFill>
                  <a:srgbClr val="222222"/>
                </a:solidFill>
                <a:effectLst/>
                <a:latin typeface="Arial" panose="020B0604020202020204" pitchFamily="34" charset="0"/>
              </a:rPr>
              <a:t>, 333-339.</a:t>
            </a:r>
            <a:r>
              <a:rPr lang="en-US" dirty="0">
                <a:solidFill>
                  <a:srgbClr val="222222"/>
                </a:solidFill>
                <a:latin typeface="Arial" panose="020B0604020202020204" pitchFamily="34" charset="0"/>
              </a:rPr>
              <a:t> </a:t>
            </a:r>
            <a:r>
              <a:rPr lang="en-US" dirty="0">
                <a:solidFill>
                  <a:srgbClr val="222222"/>
                </a:solidFill>
                <a:latin typeface="Arial" panose="020B0604020202020204" pitchFamily="34" charset="0"/>
                <a:hlinkClick r:id="rId4"/>
              </a:rPr>
              <a:t>https://doi.org/10.1016/j.jbusres.2019.07.039</a:t>
            </a:r>
            <a:r>
              <a:rPr lang="en-US" dirty="0">
                <a:solidFill>
                  <a:srgbClr val="222222"/>
                </a:solidFill>
                <a:latin typeface="Arial" panose="020B0604020202020204" pitchFamily="34" charset="0"/>
              </a:rPr>
              <a:t> </a:t>
            </a:r>
            <a:endParaRPr lang="en-US" dirty="0"/>
          </a:p>
        </p:txBody>
      </p:sp>
    </p:spTree>
    <p:extLst>
      <p:ext uri="{BB962C8B-B14F-4D97-AF65-F5344CB8AC3E}">
        <p14:creationId xmlns:p14="http://schemas.microsoft.com/office/powerpoint/2010/main" val="4054305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432ED-66CF-9B05-05FC-4B129E2301AE}"/>
              </a:ext>
            </a:extLst>
          </p:cNvPr>
          <p:cNvSpPr>
            <a:spLocks noGrp="1"/>
          </p:cNvSpPr>
          <p:nvPr>
            <p:ph type="title"/>
          </p:nvPr>
        </p:nvSpPr>
        <p:spPr/>
        <p:txBody>
          <a:bodyPr/>
          <a:lstStyle/>
          <a:p>
            <a:r>
              <a:rPr lang="en-US" dirty="0"/>
              <a:t>PROPOSED PROBLEM OF INTEREST</a:t>
            </a:r>
          </a:p>
        </p:txBody>
      </p:sp>
      <p:sp>
        <p:nvSpPr>
          <p:cNvPr id="3" name="Content Placeholder 2">
            <a:extLst>
              <a:ext uri="{FF2B5EF4-FFF2-40B4-BE49-F238E27FC236}">
                <a16:creationId xmlns:a16="http://schemas.microsoft.com/office/drawing/2014/main" id="{9F13435E-EEB1-9334-6E06-EC4637EA7914}"/>
              </a:ext>
            </a:extLst>
          </p:cNvPr>
          <p:cNvSpPr>
            <a:spLocks noGrp="1"/>
          </p:cNvSpPr>
          <p:nvPr>
            <p:ph idx="1"/>
          </p:nvPr>
        </p:nvSpPr>
        <p:spPr/>
        <p:txBody>
          <a:bodyPr/>
          <a:lstStyle/>
          <a:p>
            <a:r>
              <a:rPr lang="en-US" dirty="0"/>
              <a:t>Problem: The impact of nurse burnout on care quality and patient safety.</a:t>
            </a:r>
          </a:p>
          <a:p>
            <a:pPr marL="0" indent="0">
              <a:buNone/>
            </a:pPr>
            <a:r>
              <a:rPr lang="en-US" dirty="0"/>
              <a:t>Rationale for the problem;</a:t>
            </a:r>
          </a:p>
          <a:p>
            <a:r>
              <a:rPr lang="en-US" dirty="0"/>
              <a:t>Burn out leads to medical errors</a:t>
            </a:r>
          </a:p>
          <a:p>
            <a:r>
              <a:rPr lang="en-US" dirty="0"/>
              <a:t>Burn out leads to decreased patient satisfaction</a:t>
            </a:r>
          </a:p>
          <a:p>
            <a:r>
              <a:rPr lang="en-US" dirty="0"/>
              <a:t>Addressing burnout reduces turnover rates</a:t>
            </a:r>
          </a:p>
          <a:p>
            <a:endParaRPr lang="en-US" dirty="0"/>
          </a:p>
          <a:p>
            <a:endParaRPr lang="en-US" dirty="0"/>
          </a:p>
        </p:txBody>
      </p:sp>
    </p:spTree>
    <p:extLst>
      <p:ext uri="{BB962C8B-B14F-4D97-AF65-F5344CB8AC3E}">
        <p14:creationId xmlns:p14="http://schemas.microsoft.com/office/powerpoint/2010/main" val="4008994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9CC96-394B-A743-EAE8-7C1D81256ED7}"/>
              </a:ext>
            </a:extLst>
          </p:cNvPr>
          <p:cNvSpPr>
            <a:spLocks noGrp="1"/>
          </p:cNvSpPr>
          <p:nvPr>
            <p:ph type="title"/>
          </p:nvPr>
        </p:nvSpPr>
        <p:spPr/>
        <p:txBody>
          <a:bodyPr/>
          <a:lstStyle/>
          <a:p>
            <a:r>
              <a:rPr lang="en-US" dirty="0"/>
              <a:t>PURPOSE OF A LITERATURE REVIEW</a:t>
            </a:r>
          </a:p>
        </p:txBody>
      </p:sp>
      <p:graphicFrame>
        <p:nvGraphicFramePr>
          <p:cNvPr id="6" name="Diagram 5">
            <a:extLst>
              <a:ext uri="{FF2B5EF4-FFF2-40B4-BE49-F238E27FC236}">
                <a16:creationId xmlns:a16="http://schemas.microsoft.com/office/drawing/2014/main" id="{D824C1F7-E4B4-ADED-4B06-4C280B2E8716}"/>
              </a:ext>
            </a:extLst>
          </p:cNvPr>
          <p:cNvGraphicFramePr/>
          <p:nvPr>
            <p:extLst>
              <p:ext uri="{D42A27DB-BD31-4B8C-83A1-F6EECF244321}">
                <p14:modId xmlns:p14="http://schemas.microsoft.com/office/powerpoint/2010/main" val="2064105735"/>
              </p:ext>
            </p:extLst>
          </p:nvPr>
        </p:nvGraphicFramePr>
        <p:xfrm>
          <a:off x="677334" y="1706880"/>
          <a:ext cx="9015306" cy="43129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34875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CFB6D-4C19-7942-BFE5-80A7FA40C5CE}"/>
              </a:ext>
            </a:extLst>
          </p:cNvPr>
          <p:cNvSpPr>
            <a:spLocks noGrp="1"/>
          </p:cNvSpPr>
          <p:nvPr>
            <p:ph type="title"/>
          </p:nvPr>
        </p:nvSpPr>
        <p:spPr/>
        <p:txBody>
          <a:bodyPr/>
          <a:lstStyle/>
          <a:p>
            <a:r>
              <a:rPr lang="en-US" dirty="0"/>
              <a:t>STEPS IN CONDUCTING A LITERATURE REVIEW</a:t>
            </a:r>
          </a:p>
        </p:txBody>
      </p:sp>
      <p:sp>
        <p:nvSpPr>
          <p:cNvPr id="3" name="Content Placeholder 2">
            <a:extLst>
              <a:ext uri="{FF2B5EF4-FFF2-40B4-BE49-F238E27FC236}">
                <a16:creationId xmlns:a16="http://schemas.microsoft.com/office/drawing/2014/main" id="{4F4D715B-D3B8-FD6D-F1A5-2870DFF21C54}"/>
              </a:ext>
            </a:extLst>
          </p:cNvPr>
          <p:cNvSpPr>
            <a:spLocks noGrp="1"/>
          </p:cNvSpPr>
          <p:nvPr>
            <p:ph idx="1"/>
          </p:nvPr>
        </p:nvSpPr>
        <p:spPr/>
        <p:txBody>
          <a:bodyPr/>
          <a:lstStyle/>
          <a:p>
            <a:r>
              <a:rPr lang="en-US" dirty="0"/>
              <a:t>Defining the research problem</a:t>
            </a:r>
          </a:p>
          <a:p>
            <a:r>
              <a:rPr lang="en-US" dirty="0"/>
              <a:t>Identifying potential databases</a:t>
            </a:r>
          </a:p>
          <a:p>
            <a:r>
              <a:rPr lang="en-US" dirty="0"/>
              <a:t>Screening and searching studies using the inclusion and exclusion criteria</a:t>
            </a:r>
          </a:p>
          <a:p>
            <a:r>
              <a:rPr lang="en-US" dirty="0"/>
              <a:t>Appraising sources for relevance and quality</a:t>
            </a:r>
          </a:p>
          <a:p>
            <a:r>
              <a:rPr lang="en-US" dirty="0"/>
              <a:t>Organizing findings into themes</a:t>
            </a:r>
          </a:p>
          <a:p>
            <a:r>
              <a:rPr lang="en-US" dirty="0"/>
              <a:t>Proposing directions for future research</a:t>
            </a:r>
          </a:p>
        </p:txBody>
      </p:sp>
    </p:spTree>
    <p:extLst>
      <p:ext uri="{BB962C8B-B14F-4D97-AF65-F5344CB8AC3E}">
        <p14:creationId xmlns:p14="http://schemas.microsoft.com/office/powerpoint/2010/main" val="1235931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3866E1-D866-2EFC-8193-150CB287AF74}"/>
              </a:ext>
            </a:extLst>
          </p:cNvPr>
          <p:cNvSpPr>
            <a:spLocks noGrp="1"/>
          </p:cNvSpPr>
          <p:nvPr>
            <p:ph type="title"/>
          </p:nvPr>
        </p:nvSpPr>
        <p:spPr/>
        <p:txBody>
          <a:bodyPr/>
          <a:lstStyle/>
          <a:p>
            <a:r>
              <a:rPr lang="en-US" dirty="0"/>
              <a:t>PRIMARY AND SECONDARY QUESTIONS</a:t>
            </a:r>
          </a:p>
        </p:txBody>
      </p:sp>
      <p:sp>
        <p:nvSpPr>
          <p:cNvPr id="3" name="Content Placeholder 2">
            <a:extLst>
              <a:ext uri="{FF2B5EF4-FFF2-40B4-BE49-F238E27FC236}">
                <a16:creationId xmlns:a16="http://schemas.microsoft.com/office/drawing/2014/main" id="{7459DC1F-F2B8-9744-1919-5B24D0D9E18B}"/>
              </a:ext>
            </a:extLst>
          </p:cNvPr>
          <p:cNvSpPr>
            <a:spLocks noGrp="1"/>
          </p:cNvSpPr>
          <p:nvPr>
            <p:ph idx="1"/>
          </p:nvPr>
        </p:nvSpPr>
        <p:spPr/>
        <p:txBody>
          <a:bodyPr/>
          <a:lstStyle/>
          <a:p>
            <a:r>
              <a:rPr lang="en-US" dirty="0"/>
              <a:t>Primary question:</a:t>
            </a:r>
          </a:p>
          <a:p>
            <a:r>
              <a:rPr lang="en-US" dirty="0"/>
              <a:t>How does nurse burnout impact care quality and patient safety?</a:t>
            </a:r>
          </a:p>
          <a:p>
            <a:r>
              <a:rPr lang="en-US" dirty="0"/>
              <a:t>Secondary question:</a:t>
            </a:r>
          </a:p>
          <a:p>
            <a:r>
              <a:rPr lang="en-US" dirty="0"/>
              <a:t>What interventions could effectively improve care outcomes and reduce nurse burnout?</a:t>
            </a:r>
          </a:p>
        </p:txBody>
      </p:sp>
    </p:spTree>
    <p:extLst>
      <p:ext uri="{BB962C8B-B14F-4D97-AF65-F5344CB8AC3E}">
        <p14:creationId xmlns:p14="http://schemas.microsoft.com/office/powerpoint/2010/main" val="28989830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F238A-EF21-F69E-9A52-3A89325C69D9}"/>
              </a:ext>
            </a:extLst>
          </p:cNvPr>
          <p:cNvSpPr>
            <a:spLocks noGrp="1"/>
          </p:cNvSpPr>
          <p:nvPr>
            <p:ph type="title"/>
          </p:nvPr>
        </p:nvSpPr>
        <p:spPr/>
        <p:txBody>
          <a:bodyPr/>
          <a:lstStyle/>
          <a:p>
            <a:r>
              <a:rPr lang="en-US" dirty="0"/>
              <a:t>IMPORTANCE OF DIVERSE RESULTS</a:t>
            </a:r>
          </a:p>
        </p:txBody>
      </p:sp>
      <p:sp>
        <p:nvSpPr>
          <p:cNvPr id="3" name="Content Placeholder 2">
            <a:extLst>
              <a:ext uri="{FF2B5EF4-FFF2-40B4-BE49-F238E27FC236}">
                <a16:creationId xmlns:a16="http://schemas.microsoft.com/office/drawing/2014/main" id="{D7A7585E-8EA8-6872-722A-72BCF254B4DE}"/>
              </a:ext>
            </a:extLst>
          </p:cNvPr>
          <p:cNvSpPr>
            <a:spLocks noGrp="1"/>
          </p:cNvSpPr>
          <p:nvPr>
            <p:ph idx="1"/>
          </p:nvPr>
        </p:nvSpPr>
        <p:spPr/>
        <p:txBody>
          <a:bodyPr/>
          <a:lstStyle/>
          <a:p>
            <a:r>
              <a:rPr lang="en-US" dirty="0"/>
              <a:t>Examine studies across various nurse demographics and healthcare settings</a:t>
            </a:r>
          </a:p>
          <a:p>
            <a:r>
              <a:rPr lang="en-US" dirty="0"/>
              <a:t>Obtain findings from varied methodologies</a:t>
            </a:r>
          </a:p>
          <a:p>
            <a:r>
              <a:rPr lang="en-US" dirty="0"/>
              <a:t>Analyze contradictory findings</a:t>
            </a:r>
          </a:p>
          <a:p>
            <a:r>
              <a:rPr lang="en-US" dirty="0"/>
              <a:t>Mitigating against bias inferences</a:t>
            </a:r>
          </a:p>
        </p:txBody>
      </p:sp>
    </p:spTree>
    <p:extLst>
      <p:ext uri="{BB962C8B-B14F-4D97-AF65-F5344CB8AC3E}">
        <p14:creationId xmlns:p14="http://schemas.microsoft.com/office/powerpoint/2010/main" val="661826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272A7-EBF8-BBCB-B3A3-E31571121C35}"/>
              </a:ext>
            </a:extLst>
          </p:cNvPr>
          <p:cNvSpPr>
            <a:spLocks noGrp="1"/>
          </p:cNvSpPr>
          <p:nvPr>
            <p:ph type="title"/>
          </p:nvPr>
        </p:nvSpPr>
        <p:spPr/>
        <p:txBody>
          <a:bodyPr/>
          <a:lstStyle/>
          <a:p>
            <a:r>
              <a:rPr lang="en-US" dirty="0"/>
              <a:t>ESTIMATING TIME AND REFLECTION</a:t>
            </a:r>
          </a:p>
        </p:txBody>
      </p:sp>
      <p:graphicFrame>
        <p:nvGraphicFramePr>
          <p:cNvPr id="4" name="Diagram 3">
            <a:extLst>
              <a:ext uri="{FF2B5EF4-FFF2-40B4-BE49-F238E27FC236}">
                <a16:creationId xmlns:a16="http://schemas.microsoft.com/office/drawing/2014/main" id="{EBB80801-F056-B4ED-FE49-0BB25C38A061}"/>
              </a:ext>
            </a:extLst>
          </p:cNvPr>
          <p:cNvGraphicFramePr/>
          <p:nvPr>
            <p:extLst>
              <p:ext uri="{D42A27DB-BD31-4B8C-83A1-F6EECF244321}">
                <p14:modId xmlns:p14="http://schemas.microsoft.com/office/powerpoint/2010/main" val="4113484774"/>
              </p:ext>
            </p:extLst>
          </p:nvPr>
        </p:nvGraphicFramePr>
        <p:xfrm>
          <a:off x="677334" y="1645920"/>
          <a:ext cx="9198186" cy="44924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32166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A3FAD-4920-5694-0C80-4C055D66C2C9}"/>
              </a:ext>
            </a:extLst>
          </p:cNvPr>
          <p:cNvSpPr>
            <a:spLocks noGrp="1"/>
          </p:cNvSpPr>
          <p:nvPr>
            <p:ph type="title"/>
          </p:nvPr>
        </p:nvSpPr>
        <p:spPr/>
        <p:txBody>
          <a:bodyPr/>
          <a:lstStyle/>
          <a:p>
            <a:r>
              <a:rPr lang="en-US" dirty="0"/>
              <a:t>AUDIENCE CONSIDERATIONS</a:t>
            </a:r>
          </a:p>
        </p:txBody>
      </p:sp>
      <p:sp>
        <p:nvSpPr>
          <p:cNvPr id="3" name="Content Placeholder 2">
            <a:extLst>
              <a:ext uri="{FF2B5EF4-FFF2-40B4-BE49-F238E27FC236}">
                <a16:creationId xmlns:a16="http://schemas.microsoft.com/office/drawing/2014/main" id="{93F7269E-129D-68D8-3148-CE44968C185B}"/>
              </a:ext>
            </a:extLst>
          </p:cNvPr>
          <p:cNvSpPr>
            <a:spLocks noGrp="1"/>
          </p:cNvSpPr>
          <p:nvPr>
            <p:ph idx="1"/>
          </p:nvPr>
        </p:nvSpPr>
        <p:spPr/>
        <p:txBody>
          <a:bodyPr/>
          <a:lstStyle/>
          <a:p>
            <a:r>
              <a:rPr lang="en-US" dirty="0"/>
              <a:t>Healthcare leaders</a:t>
            </a:r>
          </a:p>
          <a:p>
            <a:r>
              <a:rPr lang="en-US" dirty="0"/>
              <a:t>Policy makers</a:t>
            </a:r>
          </a:p>
          <a:p>
            <a:r>
              <a:rPr lang="en-US" dirty="0"/>
              <a:t>Nurse educators</a:t>
            </a:r>
          </a:p>
          <a:p>
            <a:pPr marL="0" indent="0">
              <a:buNone/>
            </a:pPr>
            <a:r>
              <a:rPr lang="en-US" dirty="0"/>
              <a:t>Points to communicate: </a:t>
            </a:r>
          </a:p>
          <a:p>
            <a:r>
              <a:rPr lang="en-US" dirty="0"/>
              <a:t>Importance of addressing burnout</a:t>
            </a:r>
          </a:p>
          <a:p>
            <a:r>
              <a:rPr lang="en-US" dirty="0"/>
              <a:t>Role of evidence-based solutions to improve care</a:t>
            </a:r>
          </a:p>
        </p:txBody>
      </p:sp>
    </p:spTree>
    <p:extLst>
      <p:ext uri="{BB962C8B-B14F-4D97-AF65-F5344CB8AC3E}">
        <p14:creationId xmlns:p14="http://schemas.microsoft.com/office/powerpoint/2010/main" val="11348344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A05EB-3965-F0E2-AD74-0E3CCC94FD8A}"/>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A2010451-76AA-312C-6355-F49686F713B8}"/>
              </a:ext>
            </a:extLst>
          </p:cNvPr>
          <p:cNvSpPr>
            <a:spLocks noGrp="1"/>
          </p:cNvSpPr>
          <p:nvPr>
            <p:ph idx="1"/>
          </p:nvPr>
        </p:nvSpPr>
        <p:spPr/>
        <p:txBody>
          <a:bodyPr/>
          <a:lstStyle/>
          <a:p>
            <a:r>
              <a:rPr lang="en-US" dirty="0"/>
              <a:t>Literature review provides an understanding for the impact of nurse burnout</a:t>
            </a:r>
          </a:p>
          <a:p>
            <a:r>
              <a:rPr lang="en-US" dirty="0"/>
              <a:t>It identifies uniformity and gaps in evidence-based solutions</a:t>
            </a:r>
          </a:p>
          <a:p>
            <a:r>
              <a:rPr lang="en-US" dirty="0"/>
              <a:t>It identifies the need for future research to influence further actions</a:t>
            </a:r>
          </a:p>
          <a:p>
            <a:r>
              <a:rPr lang="en-US" dirty="0"/>
              <a:t>Targeted audience;</a:t>
            </a:r>
          </a:p>
          <a:p>
            <a:r>
              <a:rPr lang="en-US" dirty="0"/>
              <a:t>Policy makers</a:t>
            </a:r>
          </a:p>
          <a:p>
            <a:r>
              <a:rPr lang="en-US" dirty="0"/>
              <a:t>Nurse educators</a:t>
            </a:r>
          </a:p>
          <a:p>
            <a:r>
              <a:rPr lang="en-US" dirty="0"/>
              <a:t>Healthcare leaders</a:t>
            </a:r>
          </a:p>
        </p:txBody>
      </p:sp>
    </p:spTree>
    <p:extLst>
      <p:ext uri="{BB962C8B-B14F-4D97-AF65-F5344CB8AC3E}">
        <p14:creationId xmlns:p14="http://schemas.microsoft.com/office/powerpoint/2010/main" val="105426350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151</TotalTime>
  <Words>1150</Words>
  <Application>Microsoft Office PowerPoint</Application>
  <PresentationFormat>Widescreen</PresentationFormat>
  <Paragraphs>76</Paragraphs>
  <Slides>10</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Trebuchet MS</vt:lpstr>
      <vt:lpstr>Wingdings 3</vt:lpstr>
      <vt:lpstr>Facet</vt:lpstr>
      <vt:lpstr>THE PURPOSE AND PROCESS OF CONDUCTING A LITERATURE REVIEW</vt:lpstr>
      <vt:lpstr>PROPOSED PROBLEM OF INTEREST</vt:lpstr>
      <vt:lpstr>PURPOSE OF A LITERATURE REVIEW</vt:lpstr>
      <vt:lpstr>STEPS IN CONDUCTING A LITERATURE REVIEW</vt:lpstr>
      <vt:lpstr>PRIMARY AND SECONDARY QUESTIONS</vt:lpstr>
      <vt:lpstr>IMPORTANCE OF DIVERSE RESULTS</vt:lpstr>
      <vt:lpstr>ESTIMATING TIME AND REFLECTION</vt:lpstr>
      <vt:lpstr>AUDIENCE CONSIDERATIONS</vt:lpstr>
      <vt:lpstr>CONCLUSION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dc:creator>
  <cp:lastModifiedBy>USER</cp:lastModifiedBy>
  <cp:revision>45</cp:revision>
  <dcterms:created xsi:type="dcterms:W3CDTF">2025-01-18T08:26:49Z</dcterms:created>
  <dcterms:modified xsi:type="dcterms:W3CDTF">2025-01-22T03:54:39Z</dcterms:modified>
</cp:coreProperties>
</file>