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2"/>
  </p:notesMasterIdLst>
  <p:sldIdLst>
    <p:sldId id="256" r:id="rId2"/>
    <p:sldId id="257" r:id="rId3"/>
    <p:sldId id="258" r:id="rId4"/>
    <p:sldId id="260" r:id="rId5"/>
    <p:sldId id="261" r:id="rId6"/>
    <p:sldId id="262" r:id="rId7"/>
    <p:sldId id="263" r:id="rId8"/>
    <p:sldId id="264" r:id="rId9"/>
    <p:sldId id="265" r:id="rId10"/>
    <p:sldId id="25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8499" autoAdjust="0"/>
  </p:normalViewPr>
  <p:slideViewPr>
    <p:cSldViewPr snapToGrid="0">
      <p:cViewPr varScale="1">
        <p:scale>
          <a:sx n="61" d="100"/>
          <a:sy n="61" d="100"/>
        </p:scale>
        <p:origin x="109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3AB2CA-CB7C-4B05-A135-A53E027EB8FE}" type="datetimeFigureOut">
              <a:rPr lang="en-US" smtClean="0"/>
              <a:t>7/17/2025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519F19-A6E8-41DB-92F6-6F0564EDFDF3}" type="slidenum">
              <a:rPr lang="en-US" smtClean="0"/>
              <a:t>‹#›</a:t>
            </a:fld>
            <a:endParaRPr lang="en-US"/>
          </a:p>
        </p:txBody>
      </p:sp>
    </p:spTree>
    <p:extLst>
      <p:ext uri="{BB962C8B-B14F-4D97-AF65-F5344CB8AC3E}">
        <p14:creationId xmlns:p14="http://schemas.microsoft.com/office/powerpoint/2010/main" val="61467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everyone and welcome to today’s presentation. The topic for discussion is type II diabetes, which is a global health issue of concern due to its nature and effects on individual’s health and well-being. The presentation will explore how the issue is impacted by health systems and culture, including how nurses can make a difference by utilizing culturally competent care.</a:t>
            </a:r>
          </a:p>
        </p:txBody>
      </p:sp>
      <p:sp>
        <p:nvSpPr>
          <p:cNvPr id="4" name="Slide Number Placeholder 3"/>
          <p:cNvSpPr>
            <a:spLocks noGrp="1"/>
          </p:cNvSpPr>
          <p:nvPr>
            <p:ph type="sldNum" sz="quarter" idx="5"/>
          </p:nvPr>
        </p:nvSpPr>
        <p:spPr/>
        <p:txBody>
          <a:bodyPr/>
          <a:lstStyle/>
          <a:p>
            <a:fld id="{57519F19-A6E8-41DB-92F6-6F0564EDFDF3}" type="slidenum">
              <a:rPr lang="en-US" smtClean="0"/>
              <a:t>1</a:t>
            </a:fld>
            <a:endParaRPr lang="en-US"/>
          </a:p>
        </p:txBody>
      </p:sp>
    </p:spTree>
    <p:extLst>
      <p:ext uri="{BB962C8B-B14F-4D97-AF65-F5344CB8AC3E}">
        <p14:creationId xmlns:p14="http://schemas.microsoft.com/office/powerpoint/2010/main" val="15285633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Type II diabetes is a chronic condition attributed by high blood sugar and insulin resistance, where the condition mostly develops in adults. The condition has also become prevalent in children, given the high </a:t>
            </a:r>
            <a:r>
              <a:rPr lang="en-US"/>
              <a:t>obesity rates (World Health Organization, 2024). </a:t>
            </a:r>
            <a:r>
              <a:rPr lang="en-US" dirty="0"/>
              <a:t>Previously, type II diabetes was an issue of concern in developed countries. However, the condition has become increasingly global. Unlike Type I diabetes, type II diabetes is preventable and closely associated with environmental factors and lifestyle.</a:t>
            </a:r>
          </a:p>
        </p:txBody>
      </p:sp>
      <p:sp>
        <p:nvSpPr>
          <p:cNvPr id="4" name="Slide Number Placeholder 3"/>
          <p:cNvSpPr>
            <a:spLocks noGrp="1"/>
          </p:cNvSpPr>
          <p:nvPr>
            <p:ph type="sldNum" sz="quarter" idx="5"/>
          </p:nvPr>
        </p:nvSpPr>
        <p:spPr/>
        <p:txBody>
          <a:bodyPr/>
          <a:lstStyle/>
          <a:p>
            <a:fld id="{57519F19-A6E8-41DB-92F6-6F0564EDFDF3}" type="slidenum">
              <a:rPr lang="en-US" smtClean="0"/>
              <a:t>2</a:t>
            </a:fld>
            <a:endParaRPr lang="en-US"/>
          </a:p>
        </p:txBody>
      </p:sp>
    </p:spTree>
    <p:extLst>
      <p:ext uri="{BB962C8B-B14F-4D97-AF65-F5344CB8AC3E}">
        <p14:creationId xmlns:p14="http://schemas.microsoft.com/office/powerpoint/2010/main" val="3828566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Statistics indicated by various scholars and organizations such as the World Health organization are alarming. The increase of the condition in low-income regions is also alarming especially because of reduced physical activity and dietary changes. Consequently, the economic burden is significant particularly due to the increase in number of deaths related to type II diabetes. Sadly, the number of individuals affected by type II diabetes is still set to increase by 2030.</a:t>
            </a:r>
          </a:p>
        </p:txBody>
      </p:sp>
      <p:sp>
        <p:nvSpPr>
          <p:cNvPr id="4" name="Slide Number Placeholder 3"/>
          <p:cNvSpPr>
            <a:spLocks noGrp="1"/>
          </p:cNvSpPr>
          <p:nvPr>
            <p:ph type="sldNum" sz="quarter" idx="5"/>
          </p:nvPr>
        </p:nvSpPr>
        <p:spPr/>
        <p:txBody>
          <a:bodyPr/>
          <a:lstStyle/>
          <a:p>
            <a:fld id="{57519F19-A6E8-41DB-92F6-6F0564EDFDF3}" type="slidenum">
              <a:rPr lang="en-US" smtClean="0"/>
              <a:t>3</a:t>
            </a:fld>
            <a:endParaRPr lang="en-US"/>
          </a:p>
        </p:txBody>
      </p:sp>
    </p:spTree>
    <p:extLst>
      <p:ext uri="{BB962C8B-B14F-4D97-AF65-F5344CB8AC3E}">
        <p14:creationId xmlns:p14="http://schemas.microsoft.com/office/powerpoint/2010/main" val="776178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Traditional foods in some South Asian and African communities such as fried snacks and white rice are the most common diet. For this reason, it is challenging to change the dietary habits of such communities, with other communities using folk medicine to address the condition. On the other hand, language barriers and health literacy challenges may also limit the understanding of self-care and prevention. According to Abu &amp; Llahana (2025), community leaders and nurses must collaborate and employ culturally relevant strategies to promote healthier alternatives. </a:t>
            </a:r>
          </a:p>
        </p:txBody>
      </p:sp>
      <p:sp>
        <p:nvSpPr>
          <p:cNvPr id="4" name="Slide Number Placeholder 3"/>
          <p:cNvSpPr>
            <a:spLocks noGrp="1"/>
          </p:cNvSpPr>
          <p:nvPr>
            <p:ph type="sldNum" sz="quarter" idx="5"/>
          </p:nvPr>
        </p:nvSpPr>
        <p:spPr/>
        <p:txBody>
          <a:bodyPr/>
          <a:lstStyle/>
          <a:p>
            <a:fld id="{57519F19-A6E8-41DB-92F6-6F0564EDFDF3}" type="slidenum">
              <a:rPr lang="en-US" smtClean="0"/>
              <a:t>4</a:t>
            </a:fld>
            <a:endParaRPr lang="en-US"/>
          </a:p>
        </p:txBody>
      </p:sp>
    </p:spTree>
    <p:extLst>
      <p:ext uri="{BB962C8B-B14F-4D97-AF65-F5344CB8AC3E}">
        <p14:creationId xmlns:p14="http://schemas.microsoft.com/office/powerpoint/2010/main" val="1207098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Nurses should utilize cultural humility when approaching patients by using culturally relevant material according to the patient’s language. Additionally, it is crucial to collaborate with family members and community leaders to support health changes. Research indicates that collaborating with stakeholders at the community level while considering culture will help to provide early diagnosis and timely care (Dragomanovich &amp; Shubrook, 2021). Therefore, strategies such as motivational interviewing will encourage self-management after type II diabetes diagnosis to improve health outcomes.</a:t>
            </a:r>
          </a:p>
        </p:txBody>
      </p:sp>
      <p:sp>
        <p:nvSpPr>
          <p:cNvPr id="4" name="Slide Number Placeholder 3"/>
          <p:cNvSpPr>
            <a:spLocks noGrp="1"/>
          </p:cNvSpPr>
          <p:nvPr>
            <p:ph type="sldNum" sz="quarter" idx="5"/>
          </p:nvPr>
        </p:nvSpPr>
        <p:spPr/>
        <p:txBody>
          <a:bodyPr/>
          <a:lstStyle/>
          <a:p>
            <a:fld id="{57519F19-A6E8-41DB-92F6-6F0564EDFDF3}" type="slidenum">
              <a:rPr lang="en-US" smtClean="0"/>
              <a:t>5</a:t>
            </a:fld>
            <a:endParaRPr lang="en-US"/>
          </a:p>
        </p:txBody>
      </p:sp>
    </p:spTree>
    <p:extLst>
      <p:ext uri="{BB962C8B-B14F-4D97-AF65-F5344CB8AC3E}">
        <p14:creationId xmlns:p14="http://schemas.microsoft.com/office/powerpoint/2010/main" val="7452205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High-income countries have more opportunities to prevent and manage type II diabetes through lifestyle programs, access to regular screening and medication. However, low-resource settings may struggle with affording or availing insulin and glucometers, an issue that could worsen outcome especially if care is out-of-pocket or fragmented. Consequently, effective health system interventions may help to address the burden of diabetes in low-and middle-income countries (Flood et al., 2020). </a:t>
            </a:r>
          </a:p>
        </p:txBody>
      </p:sp>
      <p:sp>
        <p:nvSpPr>
          <p:cNvPr id="4" name="Slide Number Placeholder 3"/>
          <p:cNvSpPr>
            <a:spLocks noGrp="1"/>
          </p:cNvSpPr>
          <p:nvPr>
            <p:ph type="sldNum" sz="quarter" idx="5"/>
          </p:nvPr>
        </p:nvSpPr>
        <p:spPr/>
        <p:txBody>
          <a:bodyPr/>
          <a:lstStyle/>
          <a:p>
            <a:fld id="{57519F19-A6E8-41DB-92F6-6F0564EDFDF3}" type="slidenum">
              <a:rPr lang="en-US" smtClean="0"/>
              <a:t>6</a:t>
            </a:fld>
            <a:endParaRPr lang="en-US"/>
          </a:p>
        </p:txBody>
      </p:sp>
    </p:spTree>
    <p:extLst>
      <p:ext uri="{BB962C8B-B14F-4D97-AF65-F5344CB8AC3E}">
        <p14:creationId xmlns:p14="http://schemas.microsoft.com/office/powerpoint/2010/main" val="970397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differences between the US and Sweden healthcare systems lies on the care models where the US utilizes a mixed care model while Sweden focuses on a tax-funded system (Lyu et al., 2024). For this reason, Sweden reports fewer complications related to diabetes since its citizens have access to low-cost care. Contrary, the US have many uninsured or underinsured individuals, leading to poor health outcomes particularly among patients with type II diabetes. Therefore, the US system should be improved to facilitate equity and access to care to improve health outcomes especially for marginalized populations.</a:t>
            </a:r>
          </a:p>
        </p:txBody>
      </p:sp>
      <p:sp>
        <p:nvSpPr>
          <p:cNvPr id="4" name="Slide Number Placeholder 3"/>
          <p:cNvSpPr>
            <a:spLocks noGrp="1"/>
          </p:cNvSpPr>
          <p:nvPr>
            <p:ph type="sldNum" sz="quarter" idx="5"/>
          </p:nvPr>
        </p:nvSpPr>
        <p:spPr/>
        <p:txBody>
          <a:bodyPr/>
          <a:lstStyle/>
          <a:p>
            <a:fld id="{57519F19-A6E8-41DB-92F6-6F0564EDFDF3}" type="slidenum">
              <a:rPr lang="en-US" smtClean="0"/>
              <a:t>7</a:t>
            </a:fld>
            <a:endParaRPr lang="en-US"/>
          </a:p>
        </p:txBody>
      </p:sp>
    </p:spTree>
    <p:extLst>
      <p:ext uri="{BB962C8B-B14F-4D97-AF65-F5344CB8AC3E}">
        <p14:creationId xmlns:p14="http://schemas.microsoft.com/office/powerpoint/2010/main" val="522650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Type II diabetes is not merely a clinical issue that requires input from healthcare professionals. The issue requires that nurses advocate for changes in access to care through health policies. For instance, nurses should advocate for affordable care to reduce high out-of-pocket costs that lead to poor medication adherence (Lyu et al., 2024). This is because nurses are frontline workers positioned to see the impact of the shortcomings of healthcare systems on health outcomes. Thus, it is crucial to establish strong healthcare structures centered on better screening and effective health education programs.</a:t>
            </a:r>
          </a:p>
        </p:txBody>
      </p:sp>
      <p:sp>
        <p:nvSpPr>
          <p:cNvPr id="4" name="Slide Number Placeholder 3"/>
          <p:cNvSpPr>
            <a:spLocks noGrp="1"/>
          </p:cNvSpPr>
          <p:nvPr>
            <p:ph type="sldNum" sz="quarter" idx="5"/>
          </p:nvPr>
        </p:nvSpPr>
        <p:spPr/>
        <p:txBody>
          <a:bodyPr/>
          <a:lstStyle/>
          <a:p>
            <a:fld id="{57519F19-A6E8-41DB-92F6-6F0564EDFDF3}" type="slidenum">
              <a:rPr lang="en-US" smtClean="0"/>
              <a:t>8</a:t>
            </a:fld>
            <a:endParaRPr lang="en-US"/>
          </a:p>
        </p:txBody>
      </p:sp>
    </p:spTree>
    <p:extLst>
      <p:ext uri="{BB962C8B-B14F-4D97-AF65-F5344CB8AC3E}">
        <p14:creationId xmlns:p14="http://schemas.microsoft.com/office/powerpoint/2010/main" val="2060897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Type II diabetes is a preventable condition when viewed through the lens of system reform and cultural competence. Although the condition affects both developed and developing countries hence being a global issue, it is crucial to advocate for policy changes to ensure timely intervention and prevention. This will help to reduce the rising cases and complications related to type II diabetes thereby improving health outcomes. Ultimately, nurses have a role to play by influencing timely intervention through advocacy, care and education. </a:t>
            </a:r>
          </a:p>
        </p:txBody>
      </p:sp>
      <p:sp>
        <p:nvSpPr>
          <p:cNvPr id="4" name="Slide Number Placeholder 3"/>
          <p:cNvSpPr>
            <a:spLocks noGrp="1"/>
          </p:cNvSpPr>
          <p:nvPr>
            <p:ph type="sldNum" sz="quarter" idx="5"/>
          </p:nvPr>
        </p:nvSpPr>
        <p:spPr/>
        <p:txBody>
          <a:bodyPr/>
          <a:lstStyle/>
          <a:p>
            <a:fld id="{57519F19-A6E8-41DB-92F6-6F0564EDFDF3}" type="slidenum">
              <a:rPr lang="en-US" smtClean="0"/>
              <a:t>9</a:t>
            </a:fld>
            <a:endParaRPr lang="en-US"/>
          </a:p>
        </p:txBody>
      </p:sp>
    </p:spTree>
    <p:extLst>
      <p:ext uri="{BB962C8B-B14F-4D97-AF65-F5344CB8AC3E}">
        <p14:creationId xmlns:p14="http://schemas.microsoft.com/office/powerpoint/2010/main" val="4043737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8EA9939-7EF9-4E83-B240-1A0E6B4C31CC}" type="datetimeFigureOut">
              <a:rPr lang="en-US" smtClean="0"/>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3188040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EA9939-7EF9-4E83-B240-1A0E6B4C31CC}" type="datetimeFigureOut">
              <a:rPr lang="en-US" smtClean="0"/>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3675614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EA9939-7EF9-4E83-B240-1A0E6B4C31CC}" type="datetimeFigureOut">
              <a:rPr lang="en-US" smtClean="0"/>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78BE7-7FB9-486E-AD8D-8DBD3CDEFCD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450216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EA9939-7EF9-4E83-B240-1A0E6B4C31CC}" type="datetimeFigureOut">
              <a:rPr lang="en-US" smtClean="0"/>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15453696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EA9939-7EF9-4E83-B240-1A0E6B4C31CC}" type="datetimeFigureOut">
              <a:rPr lang="en-US" smtClean="0"/>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78BE7-7FB9-486E-AD8D-8DBD3CDEFCD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6634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EA9939-7EF9-4E83-B240-1A0E6B4C31CC}" type="datetimeFigureOut">
              <a:rPr lang="en-US" smtClean="0"/>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41649621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EA9939-7EF9-4E83-B240-1A0E6B4C31CC}" type="datetimeFigureOut">
              <a:rPr lang="en-US" smtClean="0"/>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17473883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EA9939-7EF9-4E83-B240-1A0E6B4C31CC}" type="datetimeFigureOut">
              <a:rPr lang="en-US" smtClean="0"/>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1169205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EA9939-7EF9-4E83-B240-1A0E6B4C31CC}" type="datetimeFigureOut">
              <a:rPr lang="en-US" smtClean="0"/>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139903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EA9939-7EF9-4E83-B240-1A0E6B4C31CC}" type="datetimeFigureOut">
              <a:rPr lang="en-US" smtClean="0"/>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117194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EA9939-7EF9-4E83-B240-1A0E6B4C31CC}" type="datetimeFigureOut">
              <a:rPr lang="en-US" smtClean="0"/>
              <a:t>7/17/2025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982361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EA9939-7EF9-4E83-B240-1A0E6B4C31CC}" type="datetimeFigureOut">
              <a:rPr lang="en-US" smtClean="0"/>
              <a:t>7/17/2025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2344555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EA9939-7EF9-4E83-B240-1A0E6B4C31CC}" type="datetimeFigureOut">
              <a:rPr lang="en-US" smtClean="0"/>
              <a:t>7/17/2025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824538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EA9939-7EF9-4E83-B240-1A0E6B4C31CC}" type="datetimeFigureOut">
              <a:rPr lang="en-US" smtClean="0"/>
              <a:t>7/17/2025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2463626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8EA9939-7EF9-4E83-B240-1A0E6B4C31CC}" type="datetimeFigureOut">
              <a:rPr lang="en-US" smtClean="0"/>
              <a:t>7/17/2025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3684429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EA9939-7EF9-4E83-B240-1A0E6B4C31CC}" type="datetimeFigureOut">
              <a:rPr lang="en-US" smtClean="0"/>
              <a:t>7/17/2025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E78BE7-7FB9-486E-AD8D-8DBD3CDEFCDB}" type="slidenum">
              <a:rPr lang="en-US" smtClean="0"/>
              <a:t>‹#›</a:t>
            </a:fld>
            <a:endParaRPr lang="en-US"/>
          </a:p>
        </p:txBody>
      </p:sp>
    </p:spTree>
    <p:extLst>
      <p:ext uri="{BB962C8B-B14F-4D97-AF65-F5344CB8AC3E}">
        <p14:creationId xmlns:p14="http://schemas.microsoft.com/office/powerpoint/2010/main" val="1740310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8EA9939-7EF9-4E83-B240-1A0E6B4C31CC}" type="datetimeFigureOut">
              <a:rPr lang="en-US" smtClean="0"/>
              <a:t>7/17/2025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0E78BE7-7FB9-486E-AD8D-8DBD3CDEFCDB}" type="slidenum">
              <a:rPr lang="en-US" smtClean="0"/>
              <a:t>‹#›</a:t>
            </a:fld>
            <a:endParaRPr lang="en-US"/>
          </a:p>
        </p:txBody>
      </p:sp>
    </p:spTree>
    <p:extLst>
      <p:ext uri="{BB962C8B-B14F-4D97-AF65-F5344CB8AC3E}">
        <p14:creationId xmlns:p14="http://schemas.microsoft.com/office/powerpoint/2010/main" val="2673116049"/>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doi.org/10.3389/fendo.2023.1192629" TargetMode="External"/><Relationship Id="rId3" Type="http://schemas.openxmlformats.org/officeDocument/2006/relationships/hyperlink" Target="https://doi.org/10.2991/jegh.k.191028.001" TargetMode="External"/><Relationship Id="rId7" Type="http://schemas.openxmlformats.org/officeDocument/2006/relationships/hyperlink" Target="https://www.who.int/news-room/fact-sheets/detail/diabetes" TargetMode="External"/><Relationship Id="rId2" Type="http://schemas.openxmlformats.org/officeDocument/2006/relationships/hyperlink" Target="https://doi.org/10.1016/j.pcd.2025.01.010" TargetMode="External"/><Relationship Id="rId1" Type="http://schemas.openxmlformats.org/officeDocument/2006/relationships/slideLayout" Target="../slideLayouts/slideLayout2.xml"/><Relationship Id="rId6" Type="http://schemas.openxmlformats.org/officeDocument/2006/relationships/hyperlink" Target="https://doi.org/10.2337/dc22-1253" TargetMode="External"/><Relationship Id="rId5" Type="http://schemas.openxmlformats.org/officeDocument/2006/relationships/hyperlink" Target="https://doi.org/10.1371/journal.pmed.1003434" TargetMode="External"/><Relationship Id="rId4" Type="http://schemas.openxmlformats.org/officeDocument/2006/relationships/hyperlink" Target="https://doi.org/10.2337/cd20-0063"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CB17C-5A4A-27ED-F69A-809A76F13CB2}"/>
              </a:ext>
            </a:extLst>
          </p:cNvPr>
          <p:cNvSpPr>
            <a:spLocks noGrp="1"/>
          </p:cNvSpPr>
          <p:nvPr>
            <p:ph type="ctrTitle"/>
          </p:nvPr>
        </p:nvSpPr>
        <p:spPr>
          <a:xfrm>
            <a:off x="629587" y="689548"/>
            <a:ext cx="9878518" cy="3361288"/>
          </a:xfrm>
        </p:spPr>
        <p:txBody>
          <a:bodyPr/>
          <a:lstStyle/>
          <a:p>
            <a:pPr algn="ctr"/>
            <a:r>
              <a:rPr lang="en-US" dirty="0"/>
              <a:t>TYPE II DIABETES: GLOBAL HEALTH AND CULTURAL CONTEXT</a:t>
            </a:r>
          </a:p>
        </p:txBody>
      </p:sp>
      <p:sp>
        <p:nvSpPr>
          <p:cNvPr id="3" name="Subtitle 2">
            <a:extLst>
              <a:ext uri="{FF2B5EF4-FFF2-40B4-BE49-F238E27FC236}">
                <a16:creationId xmlns:a16="http://schemas.microsoft.com/office/drawing/2014/main" id="{EE420C17-416C-02DA-4F14-21CB5ECDFA32}"/>
              </a:ext>
            </a:extLst>
          </p:cNvPr>
          <p:cNvSpPr>
            <a:spLocks noGrp="1"/>
          </p:cNvSpPr>
          <p:nvPr>
            <p:ph type="subTitle" idx="1"/>
          </p:nvPr>
        </p:nvSpPr>
        <p:spPr>
          <a:xfrm>
            <a:off x="1507067" y="4050833"/>
            <a:ext cx="8836146" cy="1780341"/>
          </a:xfrm>
        </p:spPr>
        <p:txBody>
          <a:bodyPr>
            <a:normAutofit fontScale="92500" lnSpcReduction="10000"/>
          </a:bodyPr>
          <a:lstStyle/>
          <a:p>
            <a:pPr algn="ctr"/>
            <a:r>
              <a:rPr lang="en-US" dirty="0"/>
              <a:t>Name</a:t>
            </a:r>
          </a:p>
          <a:p>
            <a:pPr algn="ctr"/>
            <a:r>
              <a:rPr lang="en-US" dirty="0"/>
              <a:t>Institution</a:t>
            </a:r>
          </a:p>
          <a:p>
            <a:pPr algn="ctr"/>
            <a:r>
              <a:rPr lang="en-US" dirty="0"/>
              <a:t>Course Name and Number</a:t>
            </a:r>
          </a:p>
          <a:p>
            <a:pPr algn="ctr"/>
            <a:r>
              <a:rPr lang="en-US" dirty="0"/>
              <a:t>Instructor</a:t>
            </a:r>
          </a:p>
          <a:p>
            <a:pPr algn="ctr"/>
            <a:r>
              <a:rPr lang="en-US" dirty="0"/>
              <a:t>Date</a:t>
            </a:r>
          </a:p>
          <a:p>
            <a:endParaRPr lang="en-US" dirty="0"/>
          </a:p>
        </p:txBody>
      </p:sp>
    </p:spTree>
    <p:extLst>
      <p:ext uri="{BB962C8B-B14F-4D97-AF65-F5344CB8AC3E}">
        <p14:creationId xmlns:p14="http://schemas.microsoft.com/office/powerpoint/2010/main" val="3656794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E4F64-DE49-ACD9-D89D-53583E9F8A8B}"/>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3B98448B-6221-7DBC-D0E6-213DB27853BB}"/>
              </a:ext>
            </a:extLst>
          </p:cNvPr>
          <p:cNvSpPr>
            <a:spLocks noGrp="1"/>
          </p:cNvSpPr>
          <p:nvPr>
            <p:ph idx="1"/>
          </p:nvPr>
        </p:nvSpPr>
        <p:spPr>
          <a:xfrm>
            <a:off x="677334" y="1702677"/>
            <a:ext cx="9649080" cy="4338686"/>
          </a:xfrm>
        </p:spPr>
        <p:txBody>
          <a:bodyPr>
            <a:normAutofit fontScale="77500" lnSpcReduction="20000"/>
          </a:bodyPr>
          <a:lstStyle/>
          <a:p>
            <a:r>
              <a:rPr lang="en-US" dirty="0"/>
              <a:t>Abu, S., &amp; Llahana, S. (2025). Factors influencing the uptake of culturally tailored diabetes self-management education and support </a:t>
            </a:r>
            <a:r>
              <a:rPr lang="en-US" dirty="0" err="1"/>
              <a:t>programmes</a:t>
            </a:r>
            <a:r>
              <a:rPr lang="en-US" dirty="0"/>
              <a:t> among ethnic minority patients with type 2 diabetes: A systematic review. </a:t>
            </a:r>
            <a:r>
              <a:rPr lang="en-US" i="1" dirty="0"/>
              <a:t>Primary Care Diabetes</a:t>
            </a:r>
            <a:r>
              <a:rPr lang="en-US" dirty="0"/>
              <a:t>. </a:t>
            </a:r>
            <a:r>
              <a:rPr lang="en-US" dirty="0">
                <a:hlinkClick r:id="rId2"/>
              </a:rPr>
              <a:t>https://doi.org/10.1016/j.pcd.2025.01.010</a:t>
            </a:r>
            <a:r>
              <a:rPr lang="en-US" dirty="0"/>
              <a:t> </a:t>
            </a:r>
          </a:p>
          <a:p>
            <a:r>
              <a:rPr lang="en-US" dirty="0"/>
              <a:t>Abdul Basith Khan, M., Hashim, M. J., King, J. K., Govender, R. D., Mustafa, H., &amp; Al </a:t>
            </a:r>
            <a:r>
              <a:rPr lang="en-US" dirty="0" err="1"/>
              <a:t>Kaabi</a:t>
            </a:r>
            <a:r>
              <a:rPr lang="en-US" dirty="0"/>
              <a:t>, J. (2020). Epidemiology of type 2 diabetes—global burden of disease and forecasted trends. </a:t>
            </a:r>
            <a:r>
              <a:rPr lang="en-US" i="1" dirty="0"/>
              <a:t>Journal of epidemiology and global health</a:t>
            </a:r>
            <a:r>
              <a:rPr lang="en-US" dirty="0"/>
              <a:t>, </a:t>
            </a:r>
            <a:r>
              <a:rPr lang="en-US" i="1" dirty="0"/>
              <a:t>10</a:t>
            </a:r>
            <a:r>
              <a:rPr lang="en-US" dirty="0"/>
              <a:t>(1), 107-111. </a:t>
            </a:r>
            <a:r>
              <a:rPr lang="en-US" dirty="0">
                <a:hlinkClick r:id="rId3"/>
              </a:rPr>
              <a:t>https://doi.org/10.2991/jegh.k.191028.001</a:t>
            </a:r>
            <a:endParaRPr lang="en-US" dirty="0"/>
          </a:p>
          <a:p>
            <a:r>
              <a:rPr lang="en-US" dirty="0"/>
              <a:t>Dragomanovich, H. M., &amp; Shubrook, J. H. (2021). Improving cultural humility and competency in diabetes care for primary care providers. </a:t>
            </a:r>
            <a:r>
              <a:rPr lang="en-US" i="1" dirty="0"/>
              <a:t>Clinical Diabetes</a:t>
            </a:r>
            <a:r>
              <a:rPr lang="en-US" dirty="0"/>
              <a:t>, </a:t>
            </a:r>
            <a:r>
              <a:rPr lang="en-US" i="1" dirty="0"/>
              <a:t>39</a:t>
            </a:r>
            <a:r>
              <a:rPr lang="en-US" dirty="0"/>
              <a:t>(2), 220-224. </a:t>
            </a:r>
            <a:r>
              <a:rPr lang="en-US" dirty="0">
                <a:hlinkClick r:id="rId4"/>
              </a:rPr>
              <a:t>https://doi.org/10.2337/cd20-0063</a:t>
            </a:r>
            <a:r>
              <a:rPr lang="en-US" dirty="0"/>
              <a:t>  </a:t>
            </a:r>
          </a:p>
          <a:p>
            <a:r>
              <a:rPr lang="en-US" dirty="0"/>
              <a:t>Flood, D., Hane, J., Dunn, M., Brown, S. J., Wagenaar, B. H., Rogers, E. A., ... &amp; Chopra, V. (2020). Health system interventions for adults with type 2 diabetes in low-and middle-income countries: A systematic review and meta-analysis. </a:t>
            </a:r>
            <a:r>
              <a:rPr lang="en-US" i="1" dirty="0" err="1"/>
              <a:t>PLoS</a:t>
            </a:r>
            <a:r>
              <a:rPr lang="en-US" i="1" dirty="0"/>
              <a:t> Medicine</a:t>
            </a:r>
            <a:r>
              <a:rPr lang="en-US" dirty="0"/>
              <a:t>, </a:t>
            </a:r>
            <a:r>
              <a:rPr lang="en-US" i="1" dirty="0"/>
              <a:t>17</a:t>
            </a:r>
            <a:r>
              <a:rPr lang="en-US" dirty="0"/>
              <a:t>(11), e1003434. </a:t>
            </a:r>
            <a:r>
              <a:rPr lang="en-US" dirty="0">
                <a:hlinkClick r:id="rId5"/>
              </a:rPr>
              <a:t>https://doi.org/10.1371/journal.pmed.1003434</a:t>
            </a:r>
            <a:r>
              <a:rPr lang="en-US" dirty="0"/>
              <a:t> </a:t>
            </a:r>
          </a:p>
          <a:p>
            <a:r>
              <a:rPr lang="en-US" dirty="0"/>
              <a:t>Lyu, B., Sang, Y., Selvin, E., Chang, A. R., Alexander, G. C., Cohen, C. M., ... &amp; Shin, J. I. (2022). Pharmacologic treatment of type 2 diabetes in the US, Sweden, and Israel. </a:t>
            </a:r>
            <a:r>
              <a:rPr lang="en-US" i="1" dirty="0"/>
              <a:t>Diabetes Care</a:t>
            </a:r>
            <a:r>
              <a:rPr lang="en-US" dirty="0"/>
              <a:t>, </a:t>
            </a:r>
            <a:r>
              <a:rPr lang="en-US" i="1" dirty="0"/>
              <a:t>45</a:t>
            </a:r>
            <a:r>
              <a:rPr lang="en-US" dirty="0"/>
              <a:t>(12), 2926-2934. </a:t>
            </a:r>
            <a:r>
              <a:rPr lang="en-US" dirty="0">
                <a:hlinkClick r:id="rId6"/>
              </a:rPr>
              <a:t>https://doi.org/10.2337/dc22-1253</a:t>
            </a:r>
            <a:r>
              <a:rPr lang="en-US" dirty="0"/>
              <a:t> </a:t>
            </a:r>
          </a:p>
          <a:p>
            <a:r>
              <a:rPr lang="en-US" dirty="0"/>
              <a:t>World Health Organization (November 14, 2024). Diabetes. Retrieved from </a:t>
            </a:r>
            <a:r>
              <a:rPr lang="en-US" dirty="0">
                <a:hlinkClick r:id="rId7"/>
              </a:rPr>
              <a:t>https://www.who.int/news-room/fact-sheets/detail/diabetes</a:t>
            </a:r>
            <a:r>
              <a:rPr lang="en-US" dirty="0"/>
              <a:t> </a:t>
            </a:r>
          </a:p>
          <a:p>
            <a:r>
              <a:rPr lang="en-US" dirty="0"/>
              <a:t>Ye, J., Wu, Y., Yang, S., Zhu, D., Chen, F., Chen, J., ... &amp; Hou, K. (2023). The global, regional and national burden of type 2 diabetes mellitus in the past, present and future: a systematic analysis of the Global Burden of Disease Study 2019. </a:t>
            </a:r>
            <a:r>
              <a:rPr lang="en-US" i="1" dirty="0"/>
              <a:t>Frontiers in endocrinology</a:t>
            </a:r>
            <a:r>
              <a:rPr lang="en-US" dirty="0"/>
              <a:t>, </a:t>
            </a:r>
            <a:r>
              <a:rPr lang="en-US" i="1" dirty="0"/>
              <a:t>14</a:t>
            </a:r>
            <a:r>
              <a:rPr lang="en-US" dirty="0"/>
              <a:t>, 1192629. </a:t>
            </a:r>
            <a:r>
              <a:rPr lang="en-US" dirty="0">
                <a:hlinkClick r:id="rId8"/>
              </a:rPr>
              <a:t>https://doi.org/10.3389/fendo.2023.1192629</a:t>
            </a:r>
            <a:r>
              <a:rPr lang="en-US" dirty="0"/>
              <a:t> </a:t>
            </a:r>
          </a:p>
          <a:p>
            <a:endParaRPr lang="en-US" dirty="0"/>
          </a:p>
        </p:txBody>
      </p:sp>
    </p:spTree>
    <p:extLst>
      <p:ext uri="{BB962C8B-B14F-4D97-AF65-F5344CB8AC3E}">
        <p14:creationId xmlns:p14="http://schemas.microsoft.com/office/powerpoint/2010/main" val="2699113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FCE7D-BB4B-8D09-7C10-F5E07FBBE383}"/>
              </a:ext>
            </a:extLst>
          </p:cNvPr>
          <p:cNvSpPr>
            <a:spLocks noGrp="1"/>
          </p:cNvSpPr>
          <p:nvPr>
            <p:ph type="title"/>
          </p:nvPr>
        </p:nvSpPr>
        <p:spPr/>
        <p:txBody>
          <a:bodyPr/>
          <a:lstStyle/>
          <a:p>
            <a:r>
              <a:rPr lang="en-US" dirty="0"/>
              <a:t>UNDERSTANDING TYPE II DIABETES</a:t>
            </a:r>
          </a:p>
        </p:txBody>
      </p:sp>
      <p:sp>
        <p:nvSpPr>
          <p:cNvPr id="3" name="Content Placeholder 2">
            <a:extLst>
              <a:ext uri="{FF2B5EF4-FFF2-40B4-BE49-F238E27FC236}">
                <a16:creationId xmlns:a16="http://schemas.microsoft.com/office/drawing/2014/main" id="{F6E3A285-0941-FA6D-EB54-F9D0C06D2889}"/>
              </a:ext>
            </a:extLst>
          </p:cNvPr>
          <p:cNvSpPr>
            <a:spLocks noGrp="1"/>
          </p:cNvSpPr>
          <p:nvPr>
            <p:ph idx="1"/>
          </p:nvPr>
        </p:nvSpPr>
        <p:spPr/>
        <p:txBody>
          <a:bodyPr/>
          <a:lstStyle/>
          <a:p>
            <a:r>
              <a:rPr lang="en-US" dirty="0"/>
              <a:t>Type II diabetes is a chronic metabolic condition attributed by high blood sugar and insulin resistance </a:t>
            </a:r>
          </a:p>
          <a:p>
            <a:r>
              <a:rPr lang="en-US" dirty="0"/>
              <a:t>The condition mostly develops in adults but has become increasingly diagnosed in children due to high obesity rates</a:t>
            </a:r>
          </a:p>
          <a:p>
            <a:r>
              <a:rPr lang="en-US" dirty="0"/>
              <a:t>Long-term complications include nerve damage, vision loss, kidney failure and heart disease</a:t>
            </a:r>
          </a:p>
          <a:p>
            <a:r>
              <a:rPr lang="en-US" dirty="0"/>
              <a:t>Lifestyle factors such as weight, physical activity and diet also influence the onset of the condition.</a:t>
            </a:r>
          </a:p>
        </p:txBody>
      </p:sp>
    </p:spTree>
    <p:extLst>
      <p:ext uri="{BB962C8B-B14F-4D97-AF65-F5344CB8AC3E}">
        <p14:creationId xmlns:p14="http://schemas.microsoft.com/office/powerpoint/2010/main" val="1715717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3BDD4-E742-08E8-9E47-2F9B83477523}"/>
              </a:ext>
            </a:extLst>
          </p:cNvPr>
          <p:cNvSpPr>
            <a:spLocks noGrp="1"/>
          </p:cNvSpPr>
          <p:nvPr>
            <p:ph type="title"/>
          </p:nvPr>
        </p:nvSpPr>
        <p:spPr/>
        <p:txBody>
          <a:bodyPr/>
          <a:lstStyle/>
          <a:p>
            <a:r>
              <a:rPr lang="en-US" dirty="0"/>
              <a:t>GLOBAL PREVALENCE</a:t>
            </a:r>
          </a:p>
        </p:txBody>
      </p:sp>
      <p:sp>
        <p:nvSpPr>
          <p:cNvPr id="3" name="Content Placeholder 2">
            <a:extLst>
              <a:ext uri="{FF2B5EF4-FFF2-40B4-BE49-F238E27FC236}">
                <a16:creationId xmlns:a16="http://schemas.microsoft.com/office/drawing/2014/main" id="{F6AD503B-C33C-AFB4-0610-1D2A1C3B7A79}"/>
              </a:ext>
            </a:extLst>
          </p:cNvPr>
          <p:cNvSpPr>
            <a:spLocks noGrp="1"/>
          </p:cNvSpPr>
          <p:nvPr>
            <p:ph idx="1"/>
          </p:nvPr>
        </p:nvSpPr>
        <p:spPr/>
        <p:txBody>
          <a:bodyPr/>
          <a:lstStyle/>
          <a:p>
            <a:r>
              <a:rPr lang="en-US" dirty="0"/>
              <a:t>An estimated 462 million individuals are affected by type II diabetes, which is equal to 6.28% of the global population (Abdul Basith Khan et al., 2020).</a:t>
            </a:r>
          </a:p>
          <a:p>
            <a:r>
              <a:rPr lang="en-US" dirty="0"/>
              <a:t>Prevalence of diabetes was 10.5% in 2021 and is set to increase by 11.3% by 2030 (Ye et al., 2023)</a:t>
            </a:r>
          </a:p>
          <a:p>
            <a:r>
              <a:rPr lang="en-US" dirty="0"/>
              <a:t>The World Health Organization mentions that more than 95% of individuals with diabetes have type II diabetes (World Health Organization, 2024).</a:t>
            </a:r>
          </a:p>
          <a:p>
            <a:r>
              <a:rPr lang="en-US" dirty="0"/>
              <a:t>Diabetes and kidney disease due to diabetes caused over 2 million deaths in 2021 (World Health Organization, 2024)</a:t>
            </a:r>
          </a:p>
        </p:txBody>
      </p:sp>
    </p:spTree>
    <p:extLst>
      <p:ext uri="{BB962C8B-B14F-4D97-AF65-F5344CB8AC3E}">
        <p14:creationId xmlns:p14="http://schemas.microsoft.com/office/powerpoint/2010/main" val="404567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C72D0-6E34-4E73-2FDB-9A428C9EEACA}"/>
              </a:ext>
            </a:extLst>
          </p:cNvPr>
          <p:cNvSpPr>
            <a:spLocks noGrp="1"/>
          </p:cNvSpPr>
          <p:nvPr>
            <p:ph type="title"/>
          </p:nvPr>
        </p:nvSpPr>
        <p:spPr/>
        <p:txBody>
          <a:bodyPr/>
          <a:lstStyle/>
          <a:p>
            <a:r>
              <a:rPr lang="en-US" dirty="0"/>
              <a:t>CULTURAL INFLUENCES ON RISK FACTORS</a:t>
            </a:r>
          </a:p>
        </p:txBody>
      </p:sp>
      <p:sp>
        <p:nvSpPr>
          <p:cNvPr id="3" name="Content Placeholder 2">
            <a:extLst>
              <a:ext uri="{FF2B5EF4-FFF2-40B4-BE49-F238E27FC236}">
                <a16:creationId xmlns:a16="http://schemas.microsoft.com/office/drawing/2014/main" id="{CEE068E2-B794-1463-814B-990915E037CA}"/>
              </a:ext>
            </a:extLst>
          </p:cNvPr>
          <p:cNvSpPr>
            <a:spLocks noGrp="1"/>
          </p:cNvSpPr>
          <p:nvPr>
            <p:ph idx="1"/>
          </p:nvPr>
        </p:nvSpPr>
        <p:spPr/>
        <p:txBody>
          <a:bodyPr/>
          <a:lstStyle/>
          <a:p>
            <a:r>
              <a:rPr lang="en-US" dirty="0"/>
              <a:t>Cultural dietary patterns such as high sugar and high carb traditional meals increases the risk of diabetes</a:t>
            </a:r>
          </a:p>
          <a:p>
            <a:r>
              <a:rPr lang="en-US" dirty="0"/>
              <a:t>Obesity is associated with health and wealth in some cultures, reducing motivation for weight loss</a:t>
            </a:r>
          </a:p>
          <a:p>
            <a:r>
              <a:rPr lang="en-US" dirty="0"/>
              <a:t>Mistrust of conventional medicine or folk remedies may delay treatment</a:t>
            </a:r>
          </a:p>
          <a:p>
            <a:r>
              <a:rPr lang="en-US" dirty="0"/>
              <a:t>Health literacy challenges and language barriers may limit understanding of self-care and prevention</a:t>
            </a:r>
          </a:p>
        </p:txBody>
      </p:sp>
    </p:spTree>
    <p:extLst>
      <p:ext uri="{BB962C8B-B14F-4D97-AF65-F5344CB8AC3E}">
        <p14:creationId xmlns:p14="http://schemas.microsoft.com/office/powerpoint/2010/main" val="3004048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7EC3E-2343-CD97-6DA1-F29192DB7849}"/>
              </a:ext>
            </a:extLst>
          </p:cNvPr>
          <p:cNvSpPr>
            <a:spLocks noGrp="1"/>
          </p:cNvSpPr>
          <p:nvPr>
            <p:ph type="title"/>
          </p:nvPr>
        </p:nvSpPr>
        <p:spPr/>
        <p:txBody>
          <a:bodyPr/>
          <a:lstStyle/>
          <a:p>
            <a:r>
              <a:rPr lang="en-US" dirty="0"/>
              <a:t>CULTURALLY COMPETENT NURSING STRATEGIES</a:t>
            </a:r>
          </a:p>
        </p:txBody>
      </p:sp>
      <p:sp>
        <p:nvSpPr>
          <p:cNvPr id="3" name="Content Placeholder 2">
            <a:extLst>
              <a:ext uri="{FF2B5EF4-FFF2-40B4-BE49-F238E27FC236}">
                <a16:creationId xmlns:a16="http://schemas.microsoft.com/office/drawing/2014/main" id="{EA3242D7-B8E2-DCFC-2732-352CFBEDFCF7}"/>
              </a:ext>
            </a:extLst>
          </p:cNvPr>
          <p:cNvSpPr>
            <a:spLocks noGrp="1"/>
          </p:cNvSpPr>
          <p:nvPr>
            <p:ph idx="1"/>
          </p:nvPr>
        </p:nvSpPr>
        <p:spPr/>
        <p:txBody>
          <a:bodyPr/>
          <a:lstStyle/>
          <a:p>
            <a:r>
              <a:rPr lang="en-US" dirty="0"/>
              <a:t>Utilize culturally relevant educational materials according to the patient’s language</a:t>
            </a:r>
          </a:p>
          <a:p>
            <a:r>
              <a:rPr lang="en-US" dirty="0"/>
              <a:t>Collaborate with family members or community leaders to support health changes</a:t>
            </a:r>
          </a:p>
          <a:p>
            <a:r>
              <a:rPr lang="en-US" dirty="0"/>
              <a:t>Include traditional practices during care where possible </a:t>
            </a:r>
          </a:p>
          <a:p>
            <a:r>
              <a:rPr lang="en-US" dirty="0"/>
              <a:t>Employ motivational interviewing to encourage self-management</a:t>
            </a:r>
          </a:p>
        </p:txBody>
      </p:sp>
    </p:spTree>
    <p:extLst>
      <p:ext uri="{BB962C8B-B14F-4D97-AF65-F5344CB8AC3E}">
        <p14:creationId xmlns:p14="http://schemas.microsoft.com/office/powerpoint/2010/main" val="2510945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8FC1C-0D38-7D30-8B0C-485D061FF5DD}"/>
              </a:ext>
            </a:extLst>
          </p:cNvPr>
          <p:cNvSpPr>
            <a:spLocks noGrp="1"/>
          </p:cNvSpPr>
          <p:nvPr>
            <p:ph type="title"/>
          </p:nvPr>
        </p:nvSpPr>
        <p:spPr/>
        <p:txBody>
          <a:bodyPr/>
          <a:lstStyle/>
          <a:p>
            <a:r>
              <a:rPr lang="en-US" dirty="0"/>
              <a:t>HEALTH SYSTEM STRUCTURES AND DIABETES MANAGEMENT</a:t>
            </a:r>
          </a:p>
        </p:txBody>
      </p:sp>
      <p:sp>
        <p:nvSpPr>
          <p:cNvPr id="3" name="Content Placeholder 2">
            <a:extLst>
              <a:ext uri="{FF2B5EF4-FFF2-40B4-BE49-F238E27FC236}">
                <a16:creationId xmlns:a16="http://schemas.microsoft.com/office/drawing/2014/main" id="{9A349D70-627C-60EE-5AC1-06557F800613}"/>
              </a:ext>
            </a:extLst>
          </p:cNvPr>
          <p:cNvSpPr>
            <a:spLocks noGrp="1"/>
          </p:cNvSpPr>
          <p:nvPr>
            <p:ph idx="1"/>
          </p:nvPr>
        </p:nvSpPr>
        <p:spPr/>
        <p:txBody>
          <a:bodyPr/>
          <a:lstStyle/>
          <a:p>
            <a:r>
              <a:rPr lang="en-US" dirty="0"/>
              <a:t>Diabetes care includes lifestyle programs, medications and access to regular screening in high-income countries</a:t>
            </a:r>
          </a:p>
          <a:p>
            <a:r>
              <a:rPr lang="en-US" dirty="0"/>
              <a:t>Glucometers and insulin are mostly unavailable or unaffordable in low-resource settings</a:t>
            </a:r>
          </a:p>
          <a:p>
            <a:r>
              <a:rPr lang="en-US" dirty="0"/>
              <a:t>Universal healthcare systems may improve outcomes through access to preventive care</a:t>
            </a:r>
          </a:p>
          <a:p>
            <a:r>
              <a:rPr lang="en-US" dirty="0"/>
              <a:t>Out-of-pocket or fragmented systems may delay care hence worsening complications</a:t>
            </a:r>
          </a:p>
        </p:txBody>
      </p:sp>
    </p:spTree>
    <p:extLst>
      <p:ext uri="{BB962C8B-B14F-4D97-AF65-F5344CB8AC3E}">
        <p14:creationId xmlns:p14="http://schemas.microsoft.com/office/powerpoint/2010/main" val="3292281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5481C-4318-F6C3-C5F1-224B79BB88DC}"/>
              </a:ext>
            </a:extLst>
          </p:cNvPr>
          <p:cNvSpPr>
            <a:spLocks noGrp="1"/>
          </p:cNvSpPr>
          <p:nvPr>
            <p:ph type="title"/>
          </p:nvPr>
        </p:nvSpPr>
        <p:spPr/>
        <p:txBody>
          <a:bodyPr/>
          <a:lstStyle/>
          <a:p>
            <a:r>
              <a:rPr lang="en-US" dirty="0"/>
              <a:t>COUNTY COMPARISON – US vs. SWEDEN</a:t>
            </a:r>
          </a:p>
        </p:txBody>
      </p:sp>
      <p:sp>
        <p:nvSpPr>
          <p:cNvPr id="3" name="Content Placeholder 2">
            <a:extLst>
              <a:ext uri="{FF2B5EF4-FFF2-40B4-BE49-F238E27FC236}">
                <a16:creationId xmlns:a16="http://schemas.microsoft.com/office/drawing/2014/main" id="{C5C2056D-D485-9B2F-034C-E7F4A919A693}"/>
              </a:ext>
            </a:extLst>
          </p:cNvPr>
          <p:cNvSpPr>
            <a:spLocks noGrp="1"/>
          </p:cNvSpPr>
          <p:nvPr>
            <p:ph idx="1"/>
          </p:nvPr>
        </p:nvSpPr>
        <p:spPr/>
        <p:txBody>
          <a:bodyPr/>
          <a:lstStyle/>
          <a:p>
            <a:r>
              <a:rPr lang="en-US" dirty="0"/>
              <a:t>U.S utilizes a mixed care model, with many underinsured or uninsured</a:t>
            </a:r>
          </a:p>
          <a:p>
            <a:r>
              <a:rPr lang="en-US" dirty="0"/>
              <a:t>Sweden has a tax-funded universal system with emphasis on primary prevention</a:t>
            </a:r>
          </a:p>
          <a:p>
            <a:r>
              <a:rPr lang="en-US" dirty="0"/>
              <a:t>Sweden reports fewer complications related to diabetes due to better patient education outcomes (Lyu et al., 2024)</a:t>
            </a:r>
          </a:p>
          <a:p>
            <a:r>
              <a:rPr lang="en-US" dirty="0"/>
              <a:t>Higher medication adherence in Sweden is associated with better access to care and lower costs</a:t>
            </a:r>
          </a:p>
        </p:txBody>
      </p:sp>
    </p:spTree>
    <p:extLst>
      <p:ext uri="{BB962C8B-B14F-4D97-AF65-F5344CB8AC3E}">
        <p14:creationId xmlns:p14="http://schemas.microsoft.com/office/powerpoint/2010/main" val="3303396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6A0DB-F1A4-B1EF-526C-85C6DE8FE670}"/>
              </a:ext>
            </a:extLst>
          </p:cNvPr>
          <p:cNvSpPr>
            <a:spLocks noGrp="1"/>
          </p:cNvSpPr>
          <p:nvPr>
            <p:ph type="title"/>
          </p:nvPr>
        </p:nvSpPr>
        <p:spPr/>
        <p:txBody>
          <a:bodyPr/>
          <a:lstStyle/>
          <a:p>
            <a:r>
              <a:rPr lang="en-US" dirty="0"/>
              <a:t>HEALTHCARE STRUCTURE IN SHAPING DIABETES OUTCOMES</a:t>
            </a:r>
          </a:p>
        </p:txBody>
      </p:sp>
      <p:sp>
        <p:nvSpPr>
          <p:cNvPr id="3" name="Content Placeholder 2">
            <a:extLst>
              <a:ext uri="{FF2B5EF4-FFF2-40B4-BE49-F238E27FC236}">
                <a16:creationId xmlns:a16="http://schemas.microsoft.com/office/drawing/2014/main" id="{14686DD8-1FC7-90FF-3464-5C20E81C5ACD}"/>
              </a:ext>
            </a:extLst>
          </p:cNvPr>
          <p:cNvSpPr>
            <a:spLocks noGrp="1"/>
          </p:cNvSpPr>
          <p:nvPr>
            <p:ph idx="1"/>
          </p:nvPr>
        </p:nvSpPr>
        <p:spPr/>
        <p:txBody>
          <a:bodyPr/>
          <a:lstStyle/>
          <a:p>
            <a:r>
              <a:rPr lang="en-US" dirty="0"/>
              <a:t>Patient costs: High out-of-pocket costs in some countries lead to poor medication adherence</a:t>
            </a:r>
          </a:p>
          <a:p>
            <a:r>
              <a:rPr lang="en-US" dirty="0"/>
              <a:t>Access to preventive care: Systems with universal coverage reduce delays in treatment and diagnosis</a:t>
            </a:r>
          </a:p>
          <a:p>
            <a:r>
              <a:rPr lang="en-US" dirty="0"/>
              <a:t>Public policy support: Nations with a solid public health infrastructure implement health education programs and better screening</a:t>
            </a:r>
          </a:p>
        </p:txBody>
      </p:sp>
    </p:spTree>
    <p:extLst>
      <p:ext uri="{BB962C8B-B14F-4D97-AF65-F5344CB8AC3E}">
        <p14:creationId xmlns:p14="http://schemas.microsoft.com/office/powerpoint/2010/main" val="2607901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448BC-3105-B7FD-2DF0-BA25D99E1D7D}"/>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E6EAC8F2-15D6-815F-FE4D-31D44B35F9C7}"/>
              </a:ext>
            </a:extLst>
          </p:cNvPr>
          <p:cNvSpPr>
            <a:spLocks noGrp="1"/>
          </p:cNvSpPr>
          <p:nvPr>
            <p:ph idx="1"/>
          </p:nvPr>
        </p:nvSpPr>
        <p:spPr/>
        <p:txBody>
          <a:bodyPr/>
          <a:lstStyle/>
          <a:p>
            <a:r>
              <a:rPr lang="en-US" dirty="0"/>
              <a:t>Type II diabetes is a global issue influenced by healthcare structure and culture</a:t>
            </a:r>
          </a:p>
          <a:p>
            <a:r>
              <a:rPr lang="en-US" dirty="0"/>
              <a:t>Cultural understanding is crucial for patient outcomes and effective nursing interventions</a:t>
            </a:r>
          </a:p>
          <a:p>
            <a:r>
              <a:rPr lang="en-US" dirty="0"/>
              <a:t>Countries with preventable-focused and accessible systems have better outcomes</a:t>
            </a:r>
          </a:p>
          <a:p>
            <a:r>
              <a:rPr lang="en-US" dirty="0"/>
              <a:t>Nurses must advocate for system-level improvements and be culturally sensitive</a:t>
            </a:r>
          </a:p>
        </p:txBody>
      </p:sp>
    </p:spTree>
    <p:extLst>
      <p:ext uri="{BB962C8B-B14F-4D97-AF65-F5344CB8AC3E}">
        <p14:creationId xmlns:p14="http://schemas.microsoft.com/office/powerpoint/2010/main" val="301596582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102</TotalTime>
  <Words>1734</Words>
  <Application>Microsoft Office PowerPoint</Application>
  <PresentationFormat>Widescreen</PresentationFormat>
  <Paragraphs>71</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Trebuchet MS</vt:lpstr>
      <vt:lpstr>Wingdings 3</vt:lpstr>
      <vt:lpstr>Facet</vt:lpstr>
      <vt:lpstr>TYPE II DIABETES: GLOBAL HEALTH AND CULTURAL CONTEXT</vt:lpstr>
      <vt:lpstr>UNDERSTANDING TYPE II DIABETES</vt:lpstr>
      <vt:lpstr>GLOBAL PREVALENCE</vt:lpstr>
      <vt:lpstr>CULTURAL INFLUENCES ON RISK FACTORS</vt:lpstr>
      <vt:lpstr>CULTURALLY COMPETENT NURSING STRATEGIES</vt:lpstr>
      <vt:lpstr>HEALTH SYSTEM STRUCTURES AND DIABETES MANAGEMENT</vt:lpstr>
      <vt:lpstr>COUNTY COMPARISON – US vs. SWEDEN</vt:lpstr>
      <vt:lpstr>HEALTHCARE STRUCTURE IN SHAPING DIABETES OUTCOMES</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69</cp:revision>
  <dcterms:created xsi:type="dcterms:W3CDTF">2025-07-17T06:40:24Z</dcterms:created>
  <dcterms:modified xsi:type="dcterms:W3CDTF">2025-07-17T08:22:26Z</dcterms:modified>
</cp:coreProperties>
</file>