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5" r:id="rId4"/>
  </p:sldMasterIdLst>
  <p:notesMasterIdLst>
    <p:notesMasterId r:id="rId15"/>
  </p:notesMasterIdLst>
  <p:handoutMasterIdLst>
    <p:handoutMasterId r:id="rId16"/>
  </p:handoutMasterIdLst>
  <p:sldIdLst>
    <p:sldId id="325" r:id="rId5"/>
    <p:sldId id="257" r:id="rId6"/>
    <p:sldId id="258" r:id="rId7"/>
    <p:sldId id="341" r:id="rId8"/>
    <p:sldId id="263" r:id="rId9"/>
    <p:sldId id="264" r:id="rId10"/>
    <p:sldId id="268" r:id="rId11"/>
    <p:sldId id="267" r:id="rId12"/>
    <p:sldId id="259" r:id="rId13"/>
    <p:sldId id="34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816" userDrawn="1">
          <p15:clr>
            <a:srgbClr val="A4A3A4"/>
          </p15:clr>
        </p15:guide>
        <p15:guide id="2" orient="horz" pos="38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96" autoAdjust="0"/>
    <p:restoredTop sz="75031" autoAdjust="0"/>
  </p:normalViewPr>
  <p:slideViewPr>
    <p:cSldViewPr snapToGrid="0">
      <p:cViewPr varScale="1">
        <p:scale>
          <a:sx n="73" d="100"/>
          <a:sy n="73" d="100"/>
        </p:scale>
        <p:origin x="1516" y="71"/>
      </p:cViewPr>
      <p:guideLst>
        <p:guide pos="816"/>
        <p:guide orient="horz" pos="384"/>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2816"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BA57456-157A-C12A-2FEC-91B7B9EE491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9D46761-828E-1508-56BD-BAEADF3486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95820-84BB-3447-8286-60A51307E7F2}" type="datetimeFigureOut">
              <a:rPr lang="en-US" smtClean="0"/>
              <a:t>7/26/2025</a:t>
            </a:fld>
            <a:endParaRPr lang="en-US" dirty="0"/>
          </a:p>
        </p:txBody>
      </p:sp>
      <p:sp>
        <p:nvSpPr>
          <p:cNvPr id="4" name="Footer Placeholder 3">
            <a:extLst>
              <a:ext uri="{FF2B5EF4-FFF2-40B4-BE49-F238E27FC236}">
                <a16:creationId xmlns:a16="http://schemas.microsoft.com/office/drawing/2014/main" id="{CD428A7E-6B0E-809C-73D1-4B5E2FF471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89A5AA6-0C5B-430A-E0C4-C90B2F0A1CD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476440-F66F-F947-8EFC-EA5202ACFD25}" type="slidenum">
              <a:rPr lang="en-US" smtClean="0"/>
              <a:t>‹#›</a:t>
            </a:fld>
            <a:endParaRPr lang="en-US" dirty="0"/>
          </a:p>
        </p:txBody>
      </p:sp>
    </p:spTree>
    <p:extLst>
      <p:ext uri="{BB962C8B-B14F-4D97-AF65-F5344CB8AC3E}">
        <p14:creationId xmlns:p14="http://schemas.microsoft.com/office/powerpoint/2010/main" val="233711763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08FC54-6AE4-6A4A-9756-823A0F1BE5A6}" type="datetimeFigureOut">
              <a:rPr lang="en-US" smtClean="0"/>
              <a:t>7/26/2025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9E9EB-07EB-9D44-9F5A-AB1FBECCDD88}" type="slidenum">
              <a:rPr lang="en-US" smtClean="0"/>
              <a:t>‹#›</a:t>
            </a:fld>
            <a:endParaRPr lang="en-US" dirty="0"/>
          </a:p>
        </p:txBody>
      </p:sp>
    </p:spTree>
    <p:extLst>
      <p:ext uri="{BB962C8B-B14F-4D97-AF65-F5344CB8AC3E}">
        <p14:creationId xmlns:p14="http://schemas.microsoft.com/office/powerpoint/2010/main" val="154675874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 and welcome to NURS FPX 4035 Assessment 3 My name is XXXX, and the presentation focuses on in-service training to improve fall prevention within the health organization. </a:t>
            </a:r>
          </a:p>
        </p:txBody>
      </p:sp>
    </p:spTree>
    <p:extLst>
      <p:ext uri="{BB962C8B-B14F-4D97-AF65-F5344CB8AC3E}">
        <p14:creationId xmlns:p14="http://schemas.microsoft.com/office/powerpoint/2010/main" val="3468258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 falls in hospital is a major issue globally affecting approximately a million patients causing over 11,000 deaths and 250,000 injuries due to age-related issues, such as cognitive issues and mobility impairments subsequently leading to increased cost and high fall incidence rate (Li&amp; </a:t>
            </a:r>
            <a:r>
              <a:rPr lang="en-US" dirty="0" err="1"/>
              <a:t>Surineni</a:t>
            </a:r>
            <a:r>
              <a:rPr lang="en-US" dirty="0"/>
              <a:t>, 2025). Effective prevention strategies are recommended through formulation of fall prevention goals, including evaluating patient fall rates within the hospital, appraise evidence-based intervention in fall prevention, and equip nurses with knowledge and practical skills in preventing falls. The outcome of in-service training among nurses, involves reduce incidence rates, enhance patient safety, and improve staff confidence, self-awareness and competence (Li&amp; </a:t>
            </a:r>
            <a:r>
              <a:rPr lang="en-US" dirty="0" err="1"/>
              <a:t>Surineni</a:t>
            </a:r>
            <a:r>
              <a:rPr lang="en-US" dirty="0"/>
              <a:t>, 2025). </a:t>
            </a:r>
          </a:p>
        </p:txBody>
      </p:sp>
    </p:spTree>
    <p:extLst>
      <p:ext uri="{BB962C8B-B14F-4D97-AF65-F5344CB8AC3E}">
        <p14:creationId xmlns:p14="http://schemas.microsoft.com/office/powerpoint/2010/main" val="1599464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Falls incidence is prevalent among geriatric patients due to age-associated factors. It is the second cause of accidental deaths accounting got 646,000 deaths and are associated with traditional strategies, such as chair alarms, use of vinyl flooring, and lighting (Ojo &amp; </a:t>
            </a:r>
            <a:r>
              <a:rPr lang="en-US" dirty="0" err="1"/>
              <a:t>Thiamwong</a:t>
            </a:r>
            <a:r>
              <a:rPr lang="en-US" dirty="0"/>
              <a:t>, 2022). The patient related factors, include impaired mobility, chronic conditions, advanced age, cognitive impairments, polypharmacy, sensory deficits, and environmental hazards. Falls leads to economic burden, fatal injuries, decline in functioning, increases morbidity and mortality, hence the need to prioritize fall prevention and quality of life through multifaceted strategies and in-service training (Tiago, 2024; Ojo &amp; </a:t>
            </a:r>
            <a:r>
              <a:rPr lang="en-US" dirty="0" err="1"/>
              <a:t>Thiamwong</a:t>
            </a:r>
            <a:r>
              <a:rPr lang="en-US" dirty="0"/>
              <a:t>, 2022).</a:t>
            </a:r>
          </a:p>
        </p:txBody>
      </p:sp>
    </p:spTree>
    <p:extLst>
      <p:ext uri="{BB962C8B-B14F-4D97-AF65-F5344CB8AC3E}">
        <p14:creationId xmlns:p14="http://schemas.microsoft.com/office/powerpoint/2010/main" val="866305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Evidence based strategies for fall prevention include identification and improvement of visibility through use of signage, fall-risk bracelet, and leaving rooms door open and bed modification practices through bedside commode, bed locked in place, and use of specialty low bed (Turner et al., 2022). It is crucial to integrate patient monitoring measures through hourly rounding, sitters on high-risk patients, scheduling toileting and safety practices by providing patients with nonskid socks, clutter free floors and access to ambulatory aid. It is crucial to </a:t>
            </a:r>
            <a:r>
              <a:rPr lang="en-US" sz="1200" dirty="0"/>
              <a:t>use of patient fall assessment risk tools (</a:t>
            </a:r>
            <a:r>
              <a:rPr lang="en-US" dirty="0"/>
              <a:t>Morse Fall Scale</a:t>
            </a:r>
            <a:r>
              <a:rPr lang="en-US" sz="1200" dirty="0"/>
              <a:t>) and </a:t>
            </a:r>
            <a:r>
              <a:rPr lang="en-US" dirty="0"/>
              <a:t>educate patients, families and health professionals on fall prevention and designate leaders to lead the interventions, revise/expand or structural modifications within the facility (Turner et al., 2022). It is crucial to integrate QI management measures by posting incidence and prevalence falls rates using dashboards among nurses. Besides, it is prudent to establish teams for continuous QI procedures integrating iterative, evaluative and interactive support using action target plans and financial strategies (Spoon et al., 2024).  </a:t>
            </a:r>
          </a:p>
        </p:txBody>
      </p:sp>
    </p:spTree>
    <p:extLst>
      <p:ext uri="{BB962C8B-B14F-4D97-AF65-F5344CB8AC3E}">
        <p14:creationId xmlns:p14="http://schemas.microsoft.com/office/powerpoint/2010/main" val="477514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in-service training program within the facility among nurses have significant positive impact on the organization. The training program will lead to reduction of fall incidence rate, provision of </a:t>
            </a:r>
            <a:r>
              <a:rPr lang="en-US" cap="none" noProof="0" dirty="0"/>
              <a:t>effective and promising intervention in fall</a:t>
            </a:r>
            <a:r>
              <a:rPr lang="en-US" cap="none" dirty="0"/>
              <a:t>l prevention and establishment of standardized procedures to prevent falls (). As well, there will be </a:t>
            </a:r>
            <a:r>
              <a:rPr lang="en-US" cap="none" dirty="0" err="1"/>
              <a:t>i</a:t>
            </a:r>
            <a:r>
              <a:rPr lang="en-US" cap="none" noProof="0" dirty="0" err="1"/>
              <a:t>ntegration</a:t>
            </a:r>
            <a:r>
              <a:rPr lang="en-US" cap="none" noProof="0" dirty="0"/>
              <a:t> of multiple modalities with education components, </a:t>
            </a:r>
            <a:r>
              <a:rPr lang="en-US" cap="none" noProof="0" dirty="0" err="1"/>
              <a:t>i</a:t>
            </a:r>
            <a:r>
              <a:rPr lang="en-US" cap="none" dirty="0" err="1"/>
              <a:t>mproved</a:t>
            </a:r>
            <a:r>
              <a:rPr lang="en-US" cap="none" dirty="0"/>
              <a:t> communication among nurses and a</a:t>
            </a:r>
            <a:r>
              <a:rPr lang="en-US" cap="none" noProof="0" dirty="0" err="1"/>
              <a:t>iding</a:t>
            </a:r>
            <a:r>
              <a:rPr lang="en-US" cap="none" noProof="0" dirty="0"/>
              <a:t> nursing compliance in fall prevention programs. The training will lead to improvement of </a:t>
            </a:r>
            <a:r>
              <a:rPr lang="en-US" cap="none" dirty="0"/>
              <a:t>patients’ outcomes leading to enhanced quality of life, r</a:t>
            </a:r>
            <a:r>
              <a:rPr lang="en-US" cap="none" noProof="0" dirty="0" err="1"/>
              <a:t>eduction</a:t>
            </a:r>
            <a:r>
              <a:rPr lang="en-US" cap="none" noProof="0" dirty="0"/>
              <a:t> of budgeting associated with falls complications and injuries and </a:t>
            </a:r>
            <a:r>
              <a:rPr lang="en-US" cap="none" noProof="0" dirty="0" err="1"/>
              <a:t>i</a:t>
            </a:r>
            <a:r>
              <a:rPr lang="en-US" cap="none" dirty="0" err="1"/>
              <a:t>mproved</a:t>
            </a:r>
            <a:r>
              <a:rPr lang="en-US" cap="none" dirty="0"/>
              <a:t> skills, confidence, knowledge, and competence among nurses in fall prevention</a:t>
            </a:r>
            <a:r>
              <a:rPr lang="en-US" cap="none" noProof="0" dirty="0"/>
              <a:t> (</a:t>
            </a:r>
            <a:r>
              <a:rPr lang="en-US" cap="none" dirty="0"/>
              <a:t>Ojo &amp; </a:t>
            </a:r>
            <a:r>
              <a:rPr lang="en-US" cap="none" dirty="0" err="1"/>
              <a:t>Thiamwong</a:t>
            </a:r>
            <a:r>
              <a:rPr lang="en-US" cap="none" dirty="0"/>
              <a:t>, 2022</a:t>
            </a:r>
            <a:r>
              <a:rPr lang="en-US" cap="none" noProof="0" dirty="0"/>
              <a:t>). </a:t>
            </a:r>
          </a:p>
          <a:p>
            <a:endParaRPr lang="en-US" cap="none" dirty="0"/>
          </a:p>
          <a:p>
            <a:endParaRPr lang="en-US" dirty="0"/>
          </a:p>
        </p:txBody>
      </p:sp>
    </p:spTree>
    <p:extLst>
      <p:ext uri="{BB962C8B-B14F-4D97-AF65-F5344CB8AC3E}">
        <p14:creationId xmlns:p14="http://schemas.microsoft.com/office/powerpoint/2010/main" val="1970458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Nurses play a crucial role in prevention of falls and their roles has a significant role. Nurses evaluate patients to identify patients at risk of falls conducting holistic assessment and individualized plan of care tailored to patients needs (Tiago, 2024). As educators, nurses educate and train nurses on fall prevention, empower patients with resources, knowledge, and strategies and advocate for safer healthcare environments. Besides, nurses collaborate with interdisciplinary teams to mitigate falls, actively participate in policy development in fall prevention and enhance patient safety and quality of life of fall patients (Tiago, 2024).</a:t>
            </a:r>
          </a:p>
          <a:p>
            <a:endParaRPr lang="en-US" dirty="0"/>
          </a:p>
          <a:p>
            <a:endParaRPr lang="en-US" dirty="0"/>
          </a:p>
          <a:p>
            <a:endParaRPr lang="en-US" dirty="0"/>
          </a:p>
        </p:txBody>
      </p:sp>
    </p:spTree>
    <p:extLst>
      <p:ext uri="{BB962C8B-B14F-4D97-AF65-F5344CB8AC3E}">
        <p14:creationId xmlns:p14="http://schemas.microsoft.com/office/powerpoint/2010/main" val="1494615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process involves integration of t</a:t>
            </a:r>
            <a:r>
              <a:rPr lang="en-US" sz="1200" b="0" i="0" kern="1200" dirty="0">
                <a:solidFill>
                  <a:schemeClr val="tx1"/>
                </a:solidFill>
                <a:effectLst/>
                <a:latin typeface="+mn-lt"/>
                <a:ea typeface="+mn-ea"/>
                <a:cs typeface="+mn-cs"/>
              </a:rPr>
              <a:t>he Situation-Background-Assessment-Recommendation (SBAR) to improve communication, clarity, patient safety, quality of care and agency in regulations among nurses (</a:t>
            </a:r>
            <a:r>
              <a:rPr lang="en-US" sz="1200" b="0" dirty="0"/>
              <a:t>Jeong &amp; Kim, 2020</a:t>
            </a:r>
            <a:r>
              <a:rPr lang="en-US" sz="1200" b="0" i="0" kern="1200" dirty="0">
                <a:solidFill>
                  <a:schemeClr val="tx1"/>
                </a:solidFill>
                <a:effectLst/>
                <a:latin typeface="+mn-lt"/>
                <a:ea typeface="+mn-ea"/>
                <a:cs typeface="+mn-cs"/>
              </a:rPr>
              <a:t>). The in-service training program through integration of SBAR communication tool will lead to </a:t>
            </a:r>
            <a:r>
              <a:rPr lang="en-US" sz="1200" b="0" i="0" kern="1200" dirty="0" err="1">
                <a:solidFill>
                  <a:schemeClr val="tx1"/>
                </a:solidFill>
                <a:effectLst/>
                <a:latin typeface="+mn-lt"/>
                <a:ea typeface="+mn-ea"/>
                <a:cs typeface="+mn-cs"/>
              </a:rPr>
              <a:t>i</a:t>
            </a:r>
            <a:r>
              <a:rPr lang="en-US" sz="1200" b="0" noProof="0" dirty="0" err="1"/>
              <a:t>mproved</a:t>
            </a:r>
            <a:r>
              <a:rPr lang="en-US" sz="1200" b="0" noProof="0" dirty="0"/>
              <a:t> skills related to falls during handoff</a:t>
            </a:r>
            <a:r>
              <a:rPr lang="en-US" sz="1200" b="0" dirty="0"/>
              <a:t> due to increase knowledge after the program, increased nurses' performance skills through structuralized communication tool and enhanced ability to observe, collect and report urgent situations (Jeong &amp; Kim, 2020). As well, there will be demonstration of positive change in attitude, judgment, and perception towards falls, improved patient safety competencies among nurses, and </a:t>
            </a:r>
            <a:r>
              <a:rPr lang="en-US" sz="1200" b="0" dirty="0" err="1"/>
              <a:t>enahnced</a:t>
            </a:r>
            <a:r>
              <a:rPr lang="en-US" sz="1200" b="0" dirty="0"/>
              <a:t> cooperation and quality of care with medical teams. </a:t>
            </a:r>
          </a:p>
          <a:p>
            <a:endParaRPr lang="en-US" sz="1200" b="0" dirty="0"/>
          </a:p>
          <a:p>
            <a:endParaRPr lang="en-US" dirty="0"/>
          </a:p>
        </p:txBody>
      </p:sp>
    </p:spTree>
    <p:extLst>
      <p:ext uri="{BB962C8B-B14F-4D97-AF65-F5344CB8AC3E}">
        <p14:creationId xmlns:p14="http://schemas.microsoft.com/office/powerpoint/2010/main" val="66687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dirty="0"/>
              <a:t>It is crucial to solicit feedback by </a:t>
            </a:r>
            <a:r>
              <a:rPr lang="en-US" noProof="0" dirty="0"/>
              <a:t>evaluating process measures, including procedures and protocols quarterly to determine fidelity and indicators of the programs and e</a:t>
            </a:r>
            <a:r>
              <a:rPr lang="en-US" dirty="0" err="1"/>
              <a:t>xamine</a:t>
            </a:r>
            <a:r>
              <a:rPr lang="en-US" dirty="0"/>
              <a:t> fall incidence and prevalence rates using hospital data on monthly basis (Lamoureux, et al., 2024). Besides, the administration should Evaluate nurses’ confidence, skills and competence and data management systems with stakeholders and disseminate results to relevant authorities to determine outcomes, need for change, improvement measures, barriers and limitations.</a:t>
            </a:r>
          </a:p>
          <a:p>
            <a:pPr marL="0" indent="0" algn="l">
              <a:buFont typeface="Arial" panose="020B0604020202020204" pitchFamily="34" charset="0"/>
              <a:buNone/>
            </a:pPr>
            <a:endParaRPr lang="en-US" dirty="0"/>
          </a:p>
          <a:p>
            <a:r>
              <a:rPr lang="en-US" dirty="0"/>
              <a:t> </a:t>
            </a:r>
          </a:p>
        </p:txBody>
      </p:sp>
    </p:spTree>
    <p:extLst>
      <p:ext uri="{BB962C8B-B14F-4D97-AF65-F5344CB8AC3E}">
        <p14:creationId xmlns:p14="http://schemas.microsoft.com/office/powerpoint/2010/main" val="3872458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7/26/2025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
        <p:nvSpPr>
          <p:cNvPr id="6" name="Freeform 12">
            <a:extLst>
              <a:ext uri="{FF2B5EF4-FFF2-40B4-BE49-F238E27FC236}">
                <a16:creationId xmlns:a16="http://schemas.microsoft.com/office/drawing/2014/main" id="{C63028E2-4A1F-6BBB-2D07-46667289795A}"/>
              </a:ext>
            </a:extLst>
          </p:cNvPr>
          <p:cNvSpPr/>
          <p:nvPr userDrawn="1"/>
        </p:nvSpPr>
        <p:spPr>
          <a:xfrm>
            <a:off x="0" y="0"/>
            <a:ext cx="12192000" cy="6858000"/>
          </a:xfrm>
          <a:custGeom>
            <a:avLst/>
            <a:gdLst>
              <a:gd name="connsiteX0" fmla="*/ 304800 w 12192000"/>
              <a:gd name="connsiteY0" fmla="*/ 266701 h 6858000"/>
              <a:gd name="connsiteX1" fmla="*/ 304800 w 12192000"/>
              <a:gd name="connsiteY1" fmla="*/ 6591300 h 6858000"/>
              <a:gd name="connsiteX2" fmla="*/ 11887200 w 12192000"/>
              <a:gd name="connsiteY2" fmla="*/ 6591300 h 6858000"/>
              <a:gd name="connsiteX3" fmla="*/ 11887200 w 12192000"/>
              <a:gd name="connsiteY3" fmla="*/ 266701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304800" y="266701"/>
                </a:moveTo>
                <a:lnTo>
                  <a:pt x="304800" y="6591300"/>
                </a:lnTo>
                <a:lnTo>
                  <a:pt x="11887200" y="6591300"/>
                </a:lnTo>
                <a:lnTo>
                  <a:pt x="11887200" y="266701"/>
                </a:lnTo>
                <a:close/>
                <a:moveTo>
                  <a:pt x="0" y="0"/>
                </a:moveTo>
                <a:lnTo>
                  <a:pt x="12192000" y="0"/>
                </a:lnTo>
                <a:lnTo>
                  <a:pt x="1219200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Rectangle 7">
            <a:extLst>
              <a:ext uri="{FF2B5EF4-FFF2-40B4-BE49-F238E27FC236}">
                <a16:creationId xmlns:a16="http://schemas.microsoft.com/office/drawing/2014/main" id="{D22E43AE-8FDC-1619-0459-725E98A0FFB5}"/>
              </a:ext>
            </a:extLst>
          </p:cNvPr>
          <p:cNvSpPr/>
          <p:nvPr userDrawn="1"/>
        </p:nvSpPr>
        <p:spPr>
          <a:xfrm>
            <a:off x="5891213" y="5628222"/>
            <a:ext cx="409575" cy="883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6868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7/26/2025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40703449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244847968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237891179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264104814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7/26/2025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172472629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7/26/2025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195641992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57859237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522701584"/>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 subtitle">
    <p:spTree>
      <p:nvGrpSpPr>
        <p:cNvPr id="1" name=""/>
        <p:cNvGrpSpPr/>
        <p:nvPr/>
      </p:nvGrpSpPr>
      <p:grpSpPr>
        <a:xfrm>
          <a:off x="0" y="0"/>
          <a:ext cx="0" cy="0"/>
          <a:chOff x="0" y="0"/>
          <a:chExt cx="0" cy="0"/>
        </a:xfrm>
      </p:grpSpPr>
      <p:sp>
        <p:nvSpPr>
          <p:cNvPr id="15" name="Freeform 14">
            <a:extLst>
              <a:ext uri="{FF2B5EF4-FFF2-40B4-BE49-F238E27FC236}">
                <a16:creationId xmlns:a16="http://schemas.microsoft.com/office/drawing/2014/main" id="{A510974D-B222-2876-052D-21F0E075D288}"/>
              </a:ext>
            </a:extLst>
          </p:cNvPr>
          <p:cNvSpPr/>
          <p:nvPr userDrawn="1"/>
        </p:nvSpPr>
        <p:spPr>
          <a:xfrm>
            <a:off x="0" y="0"/>
            <a:ext cx="12192000" cy="4457700"/>
          </a:xfrm>
          <a:custGeom>
            <a:avLst/>
            <a:gdLst>
              <a:gd name="connsiteX0" fmla="*/ 0 w 12192000"/>
              <a:gd name="connsiteY0" fmla="*/ 0 h 4457700"/>
              <a:gd name="connsiteX1" fmla="*/ 12192000 w 12192000"/>
              <a:gd name="connsiteY1" fmla="*/ 0 h 4457700"/>
              <a:gd name="connsiteX2" fmla="*/ 12192000 w 12192000"/>
              <a:gd name="connsiteY2" fmla="*/ 4457700 h 4457700"/>
              <a:gd name="connsiteX3" fmla="*/ 11563350 w 12192000"/>
              <a:gd name="connsiteY3" fmla="*/ 4457700 h 4457700"/>
              <a:gd name="connsiteX4" fmla="*/ 11563350 w 12192000"/>
              <a:gd name="connsiteY4" fmla="*/ 685800 h 4457700"/>
              <a:gd name="connsiteX5" fmla="*/ 628650 w 12192000"/>
              <a:gd name="connsiteY5" fmla="*/ 685800 h 4457700"/>
              <a:gd name="connsiteX6" fmla="*/ 628650 w 12192000"/>
              <a:gd name="connsiteY6" fmla="*/ 4457700 h 4457700"/>
              <a:gd name="connsiteX7" fmla="*/ 0 w 12192000"/>
              <a:gd name="connsiteY7" fmla="*/ 4457700 h 4457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4457700">
                <a:moveTo>
                  <a:pt x="0" y="0"/>
                </a:moveTo>
                <a:lnTo>
                  <a:pt x="12192000" y="0"/>
                </a:lnTo>
                <a:lnTo>
                  <a:pt x="12192000" y="4457700"/>
                </a:lnTo>
                <a:lnTo>
                  <a:pt x="11563350" y="4457700"/>
                </a:lnTo>
                <a:lnTo>
                  <a:pt x="11563350" y="685800"/>
                </a:lnTo>
                <a:lnTo>
                  <a:pt x="628650" y="685800"/>
                </a:lnTo>
                <a:lnTo>
                  <a:pt x="628650" y="4457700"/>
                </a:lnTo>
                <a:lnTo>
                  <a:pt x="0" y="44577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978408" y="1143000"/>
            <a:ext cx="10241280" cy="22860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p:nvPr>
        </p:nvSpPr>
        <p:spPr>
          <a:xfrm>
            <a:off x="2075688" y="3803904"/>
            <a:ext cx="8046720" cy="9144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Rectangle 15">
            <a:extLst>
              <a:ext uri="{FF2B5EF4-FFF2-40B4-BE49-F238E27FC236}">
                <a16:creationId xmlns:a16="http://schemas.microsoft.com/office/drawing/2014/main" id="{8A1A471A-8A28-B00F-72E9-849D5E6B7257}"/>
              </a:ext>
            </a:extLst>
          </p:cNvPr>
          <p:cNvSpPr/>
          <p:nvPr userDrawn="1"/>
        </p:nvSpPr>
        <p:spPr>
          <a:xfrm>
            <a:off x="5891213" y="5628222"/>
            <a:ext cx="409575" cy="883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62536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BB82FF-5339-5456-4D30-0C2DA7907AAE}"/>
              </a:ext>
            </a:extLst>
          </p:cNvPr>
          <p:cNvSpPr/>
          <p:nvPr userDrawn="1"/>
        </p:nvSpPr>
        <p:spPr>
          <a:xfrm>
            <a:off x="0" y="0"/>
            <a:ext cx="3566160"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5340096" y="1097280"/>
            <a:ext cx="6217920" cy="1828800"/>
          </a:xfrm>
        </p:spPr>
        <p:txBody>
          <a:bodyPr/>
          <a:lstStyle>
            <a:lvl1pPr>
              <a:defRPr sz="3200" spc="300"/>
            </a:lvl1pPr>
          </a:lstStyle>
          <a:p>
            <a:r>
              <a:rPr lang="en-US"/>
              <a:t>Click to edit Master title style</a:t>
            </a:r>
            <a:endParaRPr lang="en-US" dirty="0"/>
          </a:p>
        </p:txBody>
      </p:sp>
      <p:sp>
        <p:nvSpPr>
          <p:cNvPr id="8" name="Picture Placeholder 7">
            <a:extLst>
              <a:ext uri="{FF2B5EF4-FFF2-40B4-BE49-F238E27FC236}">
                <a16:creationId xmlns:a16="http://schemas.microsoft.com/office/drawing/2014/main" id="{2C39A257-2366-FF6B-67AD-9342B6B0B682}"/>
              </a:ext>
            </a:extLst>
          </p:cNvPr>
          <p:cNvSpPr>
            <a:spLocks noGrp="1"/>
          </p:cNvSpPr>
          <p:nvPr>
            <p:ph type="pic" sz="quarter" idx="13"/>
          </p:nvPr>
        </p:nvSpPr>
        <p:spPr>
          <a:xfrm>
            <a:off x="1298448" y="1828800"/>
            <a:ext cx="3200400" cy="3200400"/>
          </a:xfrm>
          <a:prstGeom prst="ellipse">
            <a:avLst/>
          </a:prstGeom>
        </p:spPr>
        <p:txBody>
          <a:bodyPr/>
          <a:lstStyle>
            <a:lvl1pPr marL="0" indent="0">
              <a:buNone/>
              <a:defRPr/>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5340096" y="3429000"/>
            <a:ext cx="6217920" cy="2743200"/>
          </a:xfrm>
        </p:spPr>
        <p:txBody>
          <a:bodyPr>
            <a:normAutofit/>
          </a:bodyPr>
          <a:lstStyle>
            <a:lvl1pPr marL="457200">
              <a:spcBef>
                <a:spcPts val="1400"/>
              </a:spcBef>
              <a:buSzPct val="80000"/>
              <a:defRPr cap="all" spc="0" baseline="0"/>
            </a:lvl1pPr>
            <a:lvl2pPr marL="914400">
              <a:buSzPct val="80000"/>
              <a:defRPr spc="0" baseline="0"/>
            </a:lvl2pPr>
            <a:lvl3pPr marL="1371600">
              <a:buSzPct val="80000"/>
              <a:defRPr spc="0" baseline="0"/>
            </a:lvl3pPr>
            <a:lvl4pPr marL="1828800">
              <a:buSzPct val="80000"/>
              <a:defRPr spc="0" baseline="0"/>
            </a:lvl4pPr>
            <a:lvl5pPr marL="2286000">
              <a:buSzPct val="80000"/>
              <a:defRPr spc="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a:extLst>
              <a:ext uri="{FF2B5EF4-FFF2-40B4-BE49-F238E27FC236}">
                <a16:creationId xmlns:a16="http://schemas.microsoft.com/office/drawing/2014/main" id="{D17F99EA-AB5F-24F3-D971-2B9BDE3B4F3C}"/>
              </a:ext>
            </a:extLst>
          </p:cNvPr>
          <p:cNvSpPr txBox="1"/>
          <p:nvPr userDrawn="1"/>
        </p:nvSpPr>
        <p:spPr>
          <a:xfrm>
            <a:off x="641838" y="5547946"/>
            <a:ext cx="184731" cy="369332"/>
          </a:xfrm>
          <a:prstGeom prst="rect">
            <a:avLst/>
          </a:prstGeom>
          <a:noFill/>
        </p:spPr>
        <p:txBody>
          <a:bodyPr wrap="none" rtlCol="0">
            <a:spAutoFit/>
          </a:bodyPr>
          <a:lstStyle/>
          <a:p>
            <a:endParaRPr lang="en-US" dirty="0"/>
          </a:p>
        </p:txBody>
      </p:sp>
      <p:sp>
        <p:nvSpPr>
          <p:cNvPr id="9" name="Slide Number Placeholder 8">
            <a:extLst>
              <a:ext uri="{FF2B5EF4-FFF2-40B4-BE49-F238E27FC236}">
                <a16:creationId xmlns:a16="http://schemas.microsoft.com/office/drawing/2014/main" id="{969BB099-33E8-8B24-7E54-70E7457A1C7B}"/>
              </a:ext>
            </a:extLst>
          </p:cNvPr>
          <p:cNvSpPr>
            <a:spLocks noGrp="1"/>
          </p:cNvSpPr>
          <p:nvPr>
            <p:ph type="sldNum" sz="quarter" idx="11"/>
          </p:nvPr>
        </p:nvSpPr>
        <p:spPr/>
        <p:txBody>
          <a:bodyPr/>
          <a:lstStyle/>
          <a:p>
            <a:fld id="{75DF2D63-3FF5-D547-96B9-BE9CCD1ABA58}" type="slidenum">
              <a:rPr lang="en-US" smtClean="0"/>
              <a:t>‹#›</a:t>
            </a:fld>
            <a:endParaRPr lang="en-US" dirty="0"/>
          </a:p>
        </p:txBody>
      </p:sp>
      <p:cxnSp>
        <p:nvCxnSpPr>
          <p:cNvPr id="5" name="Straight Connector 4">
            <a:extLst>
              <a:ext uri="{FF2B5EF4-FFF2-40B4-BE49-F238E27FC236}">
                <a16:creationId xmlns:a16="http://schemas.microsoft.com/office/drawing/2014/main" id="{ADA4A755-28B6-5A01-94AB-C3CCC4368885}"/>
              </a:ext>
            </a:extLst>
          </p:cNvPr>
          <p:cNvCxnSpPr>
            <a:cxnSpLocks/>
          </p:cNvCxnSpPr>
          <p:nvPr userDrawn="1"/>
        </p:nvCxnSpPr>
        <p:spPr>
          <a:xfrm>
            <a:off x="5340096" y="822960"/>
            <a:ext cx="411480" cy="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54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3231106187"/>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ontent + picture ">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CBCF04C-49F6-66E8-41A0-B3C371944EA1}"/>
              </a:ext>
            </a:extLst>
          </p:cNvPr>
          <p:cNvSpPr/>
          <p:nvPr userDrawn="1"/>
        </p:nvSpPr>
        <p:spPr>
          <a:xfrm>
            <a:off x="6705600" y="0"/>
            <a:ext cx="5486400" cy="685800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2"/>
              </a:solidFill>
            </a:endParaRPr>
          </a:p>
        </p:txBody>
      </p:sp>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1280160" y="3931920"/>
            <a:ext cx="5029200" cy="1828800"/>
          </a:xfrm>
        </p:spPr>
        <p:txBody>
          <a:bodyPr anchor="b" anchorCtr="0"/>
          <a:lstStyle>
            <a:lvl1pPr>
              <a:defRPr sz="3200"/>
            </a:lvl1pPr>
          </a:lstStyle>
          <a:p>
            <a:r>
              <a:rPr lang="en-US"/>
              <a:t>Click to edit Master title style</a:t>
            </a:r>
            <a:endParaRPr lang="en-US" dirty="0"/>
          </a:p>
        </p:txBody>
      </p:sp>
      <p:sp>
        <p:nvSpPr>
          <p:cNvPr id="9" name="Picture Placeholder 7">
            <a:extLst>
              <a:ext uri="{FF2B5EF4-FFF2-40B4-BE49-F238E27FC236}">
                <a16:creationId xmlns:a16="http://schemas.microsoft.com/office/drawing/2014/main" id="{DDE351D0-FB9C-3473-AF28-52927741728E}"/>
              </a:ext>
            </a:extLst>
          </p:cNvPr>
          <p:cNvSpPr>
            <a:spLocks noGrp="1"/>
          </p:cNvSpPr>
          <p:nvPr>
            <p:ph type="pic" sz="quarter" idx="14"/>
          </p:nvPr>
        </p:nvSpPr>
        <p:spPr>
          <a:xfrm>
            <a:off x="1280160" y="548640"/>
            <a:ext cx="3017520" cy="3017520"/>
          </a:xfrm>
          <a:prstGeom prst="ellipse">
            <a:avLst/>
          </a:prstGeom>
        </p:spPr>
        <p:txBody>
          <a:bodyPr/>
          <a:lstStyle>
            <a:lvl1pPr marL="0" indent="0">
              <a:buNone/>
              <a:defRPr/>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0C813049-5F46-053E-6279-8183259649A6}"/>
              </a:ext>
            </a:extLst>
          </p:cNvPr>
          <p:cNvSpPr>
            <a:spLocks noGrp="1"/>
          </p:cNvSpPr>
          <p:nvPr>
            <p:ph sz="half" idx="1"/>
          </p:nvPr>
        </p:nvSpPr>
        <p:spPr>
          <a:xfrm>
            <a:off x="7205472" y="731520"/>
            <a:ext cx="4306824" cy="5394960"/>
          </a:xfrm>
        </p:spPr>
        <p:txBody>
          <a:bodyPr anchor="b">
            <a:normAutofit/>
          </a:bodyPr>
          <a:lstStyle>
            <a:lvl1pPr marL="457200">
              <a:spcBef>
                <a:spcPts val="1400"/>
              </a:spcBef>
              <a:buClr>
                <a:schemeClr val="tx1"/>
              </a:buClr>
              <a:buSzPct val="80000"/>
              <a:defRPr cap="all" baseline="0"/>
            </a:lvl1pPr>
            <a:lvl2pPr marL="914400">
              <a:buClr>
                <a:schemeClr val="tx1"/>
              </a:buClr>
              <a:buSzPct val="80000"/>
              <a:defRPr/>
            </a:lvl2pPr>
            <a:lvl3pPr marL="1371600">
              <a:buClr>
                <a:schemeClr val="tx1"/>
              </a:buClr>
              <a:buSzPct val="80000"/>
              <a:defRPr/>
            </a:lvl3pPr>
            <a:lvl4pPr marL="1828800">
              <a:buClr>
                <a:schemeClr val="tx1"/>
              </a:buClr>
              <a:buSzPct val="80000"/>
              <a:defRPr/>
            </a:lvl4pPr>
            <a:lvl5pPr marL="2286000">
              <a:buClr>
                <a:schemeClr val="tx1"/>
              </a:buClr>
              <a:buSzPct val="8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cxnSp>
        <p:nvCxnSpPr>
          <p:cNvPr id="10" name="Straight Connector 9">
            <a:extLst>
              <a:ext uri="{FF2B5EF4-FFF2-40B4-BE49-F238E27FC236}">
                <a16:creationId xmlns:a16="http://schemas.microsoft.com/office/drawing/2014/main" id="{C1171EC5-29BE-C106-1E9B-0CBDB598A131}"/>
              </a:ext>
            </a:extLst>
          </p:cNvPr>
          <p:cNvCxnSpPr>
            <a:cxnSpLocks/>
          </p:cNvCxnSpPr>
          <p:nvPr userDrawn="1"/>
        </p:nvCxnSpPr>
        <p:spPr>
          <a:xfrm>
            <a:off x="1298448" y="6111876"/>
            <a:ext cx="411480" cy="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0678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8" name="Title 1">
            <a:extLst>
              <a:ext uri="{FF2B5EF4-FFF2-40B4-BE49-F238E27FC236}">
                <a16:creationId xmlns:a16="http://schemas.microsoft.com/office/drawing/2014/main" id="{89BC2AC2-003C-AACD-1271-F2F8FBE8FD3D}"/>
              </a:ext>
            </a:extLst>
          </p:cNvPr>
          <p:cNvSpPr>
            <a:spLocks noGrp="1"/>
          </p:cNvSpPr>
          <p:nvPr>
            <p:ph type="title"/>
          </p:nvPr>
        </p:nvSpPr>
        <p:spPr>
          <a:xfrm>
            <a:off x="1280160" y="1097280"/>
            <a:ext cx="5029200" cy="1828800"/>
          </a:xfrm>
        </p:spPr>
        <p:txBody>
          <a:bodyPr anchor="t" anchorCtr="0"/>
          <a:lstStyle>
            <a:lvl1pPr>
              <a:defRPr sz="32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DD758F50-A87C-F2A1-40E8-08F07081E9C3}"/>
              </a:ext>
            </a:extLst>
          </p:cNvPr>
          <p:cNvSpPr>
            <a:spLocks noGrp="1"/>
          </p:cNvSpPr>
          <p:nvPr>
            <p:ph sz="half" idx="1"/>
          </p:nvPr>
        </p:nvSpPr>
        <p:spPr>
          <a:xfrm>
            <a:off x="6784848" y="1097280"/>
            <a:ext cx="4572000" cy="1828800"/>
          </a:xfrm>
          <a:noFill/>
        </p:spPr>
        <p:txBody>
          <a:bodyPr lIns="0" tIns="0" rIns="0" bIns="0">
            <a:normAutofit/>
          </a:bodyPr>
          <a:lstStyle>
            <a:lvl1pPr marL="457200">
              <a:spcBef>
                <a:spcPts val="1400"/>
              </a:spcBef>
              <a:buSzPct val="80000"/>
              <a:defRPr sz="1800"/>
            </a:lvl1pPr>
            <a:lvl2pPr marL="914400">
              <a:buSzPct val="80000"/>
              <a:defRPr sz="1600"/>
            </a:lvl2pPr>
            <a:lvl3pPr marL="1371600">
              <a:buSzPct val="80000"/>
              <a:defRPr sz="1400"/>
            </a:lvl3pPr>
            <a:lvl4pPr marL="1828800">
              <a:buSzPct val="80000"/>
              <a:defRPr sz="1200"/>
            </a:lvl4pPr>
            <a:lvl5pPr marL="2286000">
              <a:buSzPct val="80000"/>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023B02AB-1DB6-AF79-E1B3-175C76BE57ED}"/>
              </a:ext>
            </a:extLst>
          </p:cNvPr>
          <p:cNvSpPr>
            <a:spLocks noGrp="1"/>
          </p:cNvSpPr>
          <p:nvPr>
            <p:ph sz="half" idx="2"/>
          </p:nvPr>
        </p:nvSpPr>
        <p:spPr>
          <a:xfrm>
            <a:off x="1280160" y="3172968"/>
            <a:ext cx="10076688" cy="3108960"/>
          </a:xfrm>
          <a:noFill/>
        </p:spPr>
        <p:txBody>
          <a:bodyPr lIns="0" tIns="0" rIns="0" bIns="0">
            <a:normAutofit/>
          </a:bodyPr>
          <a:lstStyle>
            <a:lvl1pPr marL="457200">
              <a:spcBef>
                <a:spcPts val="1400"/>
              </a:spcBef>
              <a:buSzPct val="80000"/>
              <a:defRPr sz="1800"/>
            </a:lvl1pPr>
            <a:lvl2pPr marL="914400">
              <a:buSzPct val="80000"/>
              <a:defRPr sz="1600"/>
            </a:lvl2pPr>
            <a:lvl3pPr marL="1371600">
              <a:buSzPct val="80000"/>
              <a:defRPr sz="1400"/>
            </a:lvl3pPr>
            <a:lvl4pPr marL="1828800">
              <a:buSzPct val="80000"/>
              <a:defRPr sz="1200"/>
            </a:lvl4pPr>
            <a:lvl5pPr marL="2286000">
              <a:buSzPct val="80000"/>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C2041A78-2CBE-4D73-EF5D-E65139C79DC2}"/>
              </a:ext>
            </a:extLst>
          </p:cNvPr>
          <p:cNvCxnSpPr>
            <a:cxnSpLocks/>
          </p:cNvCxnSpPr>
          <p:nvPr userDrawn="1"/>
        </p:nvCxnSpPr>
        <p:spPr>
          <a:xfrm>
            <a:off x="1295400" y="822960"/>
            <a:ext cx="411480" cy="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1392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wo content white">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8" name="Title 1">
            <a:extLst>
              <a:ext uri="{FF2B5EF4-FFF2-40B4-BE49-F238E27FC236}">
                <a16:creationId xmlns:a16="http://schemas.microsoft.com/office/drawing/2014/main" id="{89BC2AC2-003C-AACD-1271-F2F8FBE8FD3D}"/>
              </a:ext>
            </a:extLst>
          </p:cNvPr>
          <p:cNvSpPr>
            <a:spLocks noGrp="1"/>
          </p:cNvSpPr>
          <p:nvPr>
            <p:ph type="title"/>
          </p:nvPr>
        </p:nvSpPr>
        <p:spPr>
          <a:xfrm>
            <a:off x="1280160" y="1097280"/>
            <a:ext cx="9820656" cy="914400"/>
          </a:xfrm>
        </p:spPr>
        <p:txBody>
          <a:bodyPr anchor="t" anchorCtr="0"/>
          <a:lstStyle>
            <a:lvl1pPr>
              <a:defRPr sz="3200"/>
            </a:lvl1p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DD758F50-A87C-F2A1-40E8-08F07081E9C3}"/>
              </a:ext>
            </a:extLst>
          </p:cNvPr>
          <p:cNvSpPr>
            <a:spLocks noGrp="1"/>
          </p:cNvSpPr>
          <p:nvPr>
            <p:ph sz="half" idx="1"/>
          </p:nvPr>
        </p:nvSpPr>
        <p:spPr>
          <a:xfrm>
            <a:off x="1280160" y="2377440"/>
            <a:ext cx="4572000" cy="3429000"/>
          </a:xfrm>
          <a:noFill/>
        </p:spPr>
        <p:txBody>
          <a:bodyPr lIns="0" tIns="0" rIns="0" bIns="0">
            <a:normAutofit/>
          </a:bodyPr>
          <a:lstStyle>
            <a:lvl1pPr marL="228600" indent="-228600">
              <a:lnSpc>
                <a:spcPct val="90000"/>
              </a:lnSpc>
              <a:spcBef>
                <a:spcPts val="1400"/>
              </a:spcBef>
              <a:buSzPct val="80000"/>
              <a:defRPr sz="1800" b="1"/>
            </a:lvl1pPr>
            <a:lvl2pPr marL="457200" indent="0">
              <a:lnSpc>
                <a:spcPct val="90000"/>
              </a:lnSpc>
              <a:spcBef>
                <a:spcPts val="1400"/>
              </a:spcBef>
              <a:buSzPct val="80000"/>
              <a:buNone/>
              <a:defRPr sz="1800"/>
            </a:lvl2pPr>
            <a:lvl3pPr marL="914400">
              <a:lnSpc>
                <a:spcPct val="90000"/>
              </a:lnSpc>
              <a:spcBef>
                <a:spcPts val="1400"/>
              </a:spcBef>
              <a:buSzPct val="80000"/>
              <a:defRPr sz="1800"/>
            </a:lvl3pPr>
            <a:lvl4pPr marL="914400" indent="0">
              <a:lnSpc>
                <a:spcPct val="90000"/>
              </a:lnSpc>
              <a:spcBef>
                <a:spcPts val="1400"/>
              </a:spcBef>
              <a:buSzPct val="80000"/>
              <a:buNone/>
              <a:defRPr sz="1800"/>
            </a:lvl4pPr>
            <a:lvl5pPr marL="1371600">
              <a:lnSpc>
                <a:spcPct val="90000"/>
              </a:lnSpc>
              <a:spcBef>
                <a:spcPts val="1400"/>
              </a:spcBef>
              <a:buSzPct val="8000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a:extLst>
              <a:ext uri="{FF2B5EF4-FFF2-40B4-BE49-F238E27FC236}">
                <a16:creationId xmlns:a16="http://schemas.microsoft.com/office/drawing/2014/main" id="{023B02AB-1DB6-AF79-E1B3-175C76BE57ED}"/>
              </a:ext>
            </a:extLst>
          </p:cNvPr>
          <p:cNvSpPr>
            <a:spLocks noGrp="1"/>
          </p:cNvSpPr>
          <p:nvPr>
            <p:ph sz="half" idx="2"/>
          </p:nvPr>
        </p:nvSpPr>
        <p:spPr>
          <a:xfrm>
            <a:off x="6227064" y="2377440"/>
            <a:ext cx="4645152" cy="3429000"/>
          </a:xfrm>
          <a:noFill/>
        </p:spPr>
        <p:txBody>
          <a:bodyPr lIns="0" tIns="0" rIns="0" bIns="0">
            <a:normAutofit/>
          </a:bodyPr>
          <a:lstStyle>
            <a:lvl1pPr marL="457200">
              <a:spcBef>
                <a:spcPts val="1400"/>
              </a:spcBef>
              <a:buSzPct val="80000"/>
              <a:defRPr sz="1800"/>
            </a:lvl1pPr>
            <a:lvl2pPr marL="914400">
              <a:buSzPct val="80000"/>
              <a:defRPr sz="1800"/>
            </a:lvl2pPr>
            <a:lvl3pPr marL="1371600">
              <a:buSzPct val="80000"/>
              <a:defRPr sz="1800"/>
            </a:lvl3pPr>
            <a:lvl4pPr marL="1828800">
              <a:buSzPct val="80000"/>
              <a:defRPr sz="1800"/>
            </a:lvl4pPr>
            <a:lvl5pPr marL="2286000">
              <a:buSzPct val="80000"/>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C2041A78-2CBE-4D73-EF5D-E65139C79DC2}"/>
              </a:ext>
            </a:extLst>
          </p:cNvPr>
          <p:cNvCxnSpPr>
            <a:cxnSpLocks/>
          </p:cNvCxnSpPr>
          <p:nvPr userDrawn="1"/>
        </p:nvCxnSpPr>
        <p:spPr>
          <a:xfrm>
            <a:off x="1295400" y="822960"/>
            <a:ext cx="411480" cy="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04067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841248" y="2697480"/>
            <a:ext cx="10515600" cy="2606040"/>
          </a:xfrm>
        </p:spPr>
        <p:txBody>
          <a:bodyPr anchor="ctr">
            <a:normAutofit/>
          </a:bodyPr>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p:nvPr>
        </p:nvSpPr>
        <p:spPr>
          <a:xfrm>
            <a:off x="841248" y="6044184"/>
            <a:ext cx="10515600" cy="457200"/>
          </a:xfrm>
        </p:spPr>
        <p:txBody>
          <a:bodyPr>
            <a:norm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Picture Placeholder 7">
            <a:extLst>
              <a:ext uri="{FF2B5EF4-FFF2-40B4-BE49-F238E27FC236}">
                <a16:creationId xmlns:a16="http://schemas.microsoft.com/office/drawing/2014/main" id="{AA872EE9-FDFB-95A7-3547-DCAA0B51FE21}"/>
              </a:ext>
            </a:extLst>
          </p:cNvPr>
          <p:cNvSpPr>
            <a:spLocks noGrp="1"/>
          </p:cNvSpPr>
          <p:nvPr>
            <p:ph type="pic" sz="quarter" idx="13"/>
          </p:nvPr>
        </p:nvSpPr>
        <p:spPr>
          <a:xfrm>
            <a:off x="0" y="0"/>
            <a:ext cx="12188952" cy="2368296"/>
          </a:xfrm>
        </p:spPr>
        <p:txBody>
          <a:bodyPr/>
          <a:lstStyle>
            <a:lvl1pPr marL="0" indent="0">
              <a:buNone/>
              <a:defRPr/>
            </a:lvl1pPr>
          </a:lstStyle>
          <a:p>
            <a:r>
              <a:rPr lang="en-US"/>
              <a:t>Click icon to add picture</a:t>
            </a:r>
            <a:endParaRPr lang="en-US" dirty="0"/>
          </a:p>
        </p:txBody>
      </p:sp>
      <p:sp>
        <p:nvSpPr>
          <p:cNvPr id="12" name="Rectangle 11">
            <a:extLst>
              <a:ext uri="{FF2B5EF4-FFF2-40B4-BE49-F238E27FC236}">
                <a16:creationId xmlns:a16="http://schemas.microsoft.com/office/drawing/2014/main" id="{103AD4F0-8C4C-FC68-2450-06419A6D0131}"/>
              </a:ext>
            </a:extLst>
          </p:cNvPr>
          <p:cNvSpPr/>
          <p:nvPr userDrawn="1"/>
        </p:nvSpPr>
        <p:spPr>
          <a:xfrm>
            <a:off x="5891213" y="5628222"/>
            <a:ext cx="409575" cy="883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923910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ABAFD431-F46D-3701-6A51-738ADAF3A5E3}"/>
              </a:ext>
            </a:extLst>
          </p:cNvPr>
          <p:cNvSpPr>
            <a:spLocks noGrp="1"/>
          </p:cNvSpPr>
          <p:nvPr>
            <p:ph type="title"/>
          </p:nvPr>
        </p:nvSpPr>
        <p:spPr>
          <a:xfrm>
            <a:off x="841248" y="3163824"/>
            <a:ext cx="10515600" cy="2322576"/>
          </a:xfrm>
          <a:prstGeom prst="rect">
            <a:avLst/>
          </a:prstGeom>
          <a:noFill/>
        </p:spPr>
        <p:txBody>
          <a:bodyPr wrap="square" bIns="0" anchor="ctr">
            <a:noAutofit/>
          </a:bodyPr>
          <a:lstStyle>
            <a:lvl1pPr algn="ctr">
              <a:defRPr sz="5400"/>
            </a:lvl1pPr>
          </a:lstStyle>
          <a:p>
            <a:r>
              <a:rPr lang="en-US"/>
              <a:t>Click to edit Master title style</a:t>
            </a:r>
            <a:endParaRPr lang="en-US" dirty="0"/>
          </a:p>
        </p:txBody>
      </p:sp>
      <p:sp>
        <p:nvSpPr>
          <p:cNvPr id="11" name="Picture Placeholder 10">
            <a:extLst>
              <a:ext uri="{FF2B5EF4-FFF2-40B4-BE49-F238E27FC236}">
                <a16:creationId xmlns:a16="http://schemas.microsoft.com/office/drawing/2014/main" id="{CAFD788D-D699-2BA7-3637-AA3B48C09084}"/>
              </a:ext>
            </a:extLst>
          </p:cNvPr>
          <p:cNvSpPr>
            <a:spLocks noGrp="1"/>
          </p:cNvSpPr>
          <p:nvPr>
            <p:ph type="pic" sz="quarter" idx="13"/>
          </p:nvPr>
        </p:nvSpPr>
        <p:spPr>
          <a:xfrm>
            <a:off x="4953000" y="548640"/>
            <a:ext cx="2286000" cy="2286000"/>
          </a:xfrm>
          <a:prstGeom prst="ellipse">
            <a:avLst/>
          </a:prstGeom>
        </p:spPr>
        <p:txBody>
          <a:bodyPr anchor="t"/>
          <a:lstStyle>
            <a:lvl1pPr marL="0" indent="0" algn="ctr">
              <a:buNone/>
              <a:defRPr sz="1050">
                <a:solidFill>
                  <a:schemeClr val="tx1"/>
                </a:solidFill>
              </a:defRPr>
            </a:lvl1pPr>
          </a:lstStyle>
          <a:p>
            <a:r>
              <a:rPr lang="en-US"/>
              <a:t>Click icon to add picture</a:t>
            </a:r>
            <a:endParaRPr lang="en-US" dirty="0"/>
          </a:p>
        </p:txBody>
      </p:sp>
      <p:sp>
        <p:nvSpPr>
          <p:cNvPr id="13" name="Text Placeholder 12">
            <a:extLst>
              <a:ext uri="{FF2B5EF4-FFF2-40B4-BE49-F238E27FC236}">
                <a16:creationId xmlns:a16="http://schemas.microsoft.com/office/drawing/2014/main" id="{7808A0C0-A02B-D1C7-6DE5-CA25624AD099}"/>
              </a:ext>
            </a:extLst>
          </p:cNvPr>
          <p:cNvSpPr>
            <a:spLocks noGrp="1"/>
          </p:cNvSpPr>
          <p:nvPr>
            <p:ph type="body" sz="quarter" idx="14"/>
          </p:nvPr>
        </p:nvSpPr>
        <p:spPr>
          <a:xfrm>
            <a:off x="1572768" y="6044184"/>
            <a:ext cx="9116568" cy="365760"/>
          </a:xfrm>
        </p:spPr>
        <p:txBody>
          <a:bodyPr anchor="t"/>
          <a:lstStyle>
            <a:lvl1pPr marL="0" indent="0" algn="ctr">
              <a:lnSpc>
                <a:spcPct val="90000"/>
              </a:lnSpc>
              <a:spcBef>
                <a:spcPts val="0"/>
              </a:spcBef>
              <a:buNone/>
              <a:defRPr sz="2400" cap="all" baseline="0"/>
            </a:lvl1pPr>
          </a:lstStyle>
          <a:p>
            <a:pPr lvl="0"/>
            <a:r>
              <a:rPr lang="en-US"/>
              <a:t>Click to edit Master text styles</a:t>
            </a:r>
          </a:p>
        </p:txBody>
      </p:sp>
      <p:sp>
        <p:nvSpPr>
          <p:cNvPr id="3" name="Rectangle 2">
            <a:extLst>
              <a:ext uri="{FF2B5EF4-FFF2-40B4-BE49-F238E27FC236}">
                <a16:creationId xmlns:a16="http://schemas.microsoft.com/office/drawing/2014/main" id="{7ECE7D81-1954-1B1F-C0AC-21C85AFD3C1E}"/>
              </a:ext>
            </a:extLst>
          </p:cNvPr>
          <p:cNvSpPr/>
          <p:nvPr userDrawn="1"/>
        </p:nvSpPr>
        <p:spPr>
          <a:xfrm>
            <a:off x="5891213" y="5628222"/>
            <a:ext cx="409575" cy="883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493893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76609C33-D605-6146-1378-F67C572F05C1}"/>
              </a:ext>
            </a:extLst>
          </p:cNvPr>
          <p:cNvSpPr/>
          <p:nvPr userDrawn="1"/>
        </p:nvSpPr>
        <p:spPr>
          <a:xfrm>
            <a:off x="0" y="0"/>
            <a:ext cx="12192000" cy="6858000"/>
          </a:xfrm>
          <a:custGeom>
            <a:avLst/>
            <a:gdLst>
              <a:gd name="connsiteX0" fmla="*/ 304800 w 12192000"/>
              <a:gd name="connsiteY0" fmla="*/ 266701 h 6858000"/>
              <a:gd name="connsiteX1" fmla="*/ 304800 w 12192000"/>
              <a:gd name="connsiteY1" fmla="*/ 6591300 h 6858000"/>
              <a:gd name="connsiteX2" fmla="*/ 11887200 w 12192000"/>
              <a:gd name="connsiteY2" fmla="*/ 6591300 h 6858000"/>
              <a:gd name="connsiteX3" fmla="*/ 11887200 w 12192000"/>
              <a:gd name="connsiteY3" fmla="*/ 266701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304800" y="266701"/>
                </a:moveTo>
                <a:lnTo>
                  <a:pt x="304800" y="6591300"/>
                </a:lnTo>
                <a:lnTo>
                  <a:pt x="11887200" y="6591300"/>
                </a:lnTo>
                <a:lnTo>
                  <a:pt x="11887200" y="266701"/>
                </a:lnTo>
                <a:close/>
                <a:moveTo>
                  <a:pt x="0" y="0"/>
                </a:moveTo>
                <a:lnTo>
                  <a:pt x="12192000" y="0"/>
                </a:lnTo>
                <a:lnTo>
                  <a:pt x="1219200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Title 8">
            <a:extLst>
              <a:ext uri="{FF2B5EF4-FFF2-40B4-BE49-F238E27FC236}">
                <a16:creationId xmlns:a16="http://schemas.microsoft.com/office/drawing/2014/main" id="{42398E06-9E0E-BC81-DEB5-1DB2F8635C23}"/>
              </a:ext>
            </a:extLst>
          </p:cNvPr>
          <p:cNvSpPr>
            <a:spLocks noGrp="1"/>
          </p:cNvSpPr>
          <p:nvPr>
            <p:ph type="title"/>
          </p:nvPr>
        </p:nvSpPr>
        <p:spPr>
          <a:xfrm>
            <a:off x="838200" y="1417320"/>
            <a:ext cx="10515600" cy="4023360"/>
          </a:xfrm>
        </p:spPr>
        <p:txBody>
          <a:bodyPr anchor="ctr"/>
          <a:lstStyle>
            <a:lvl1pPr algn="ctr">
              <a:defRPr sz="5400"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524000" y="6044184"/>
            <a:ext cx="9144000" cy="356616"/>
          </a:xfrm>
        </p:spPr>
        <p:txBody>
          <a:bodyPr/>
          <a:lstStyle>
            <a:lvl1pPr marL="0" indent="0" algn="ctr">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4" name="Rectangle 13">
            <a:extLst>
              <a:ext uri="{FF2B5EF4-FFF2-40B4-BE49-F238E27FC236}">
                <a16:creationId xmlns:a16="http://schemas.microsoft.com/office/drawing/2014/main" id="{6DDC5B68-548C-395D-B9A9-EA694F6CB59F}"/>
              </a:ext>
            </a:extLst>
          </p:cNvPr>
          <p:cNvSpPr/>
          <p:nvPr userDrawn="1"/>
        </p:nvSpPr>
        <p:spPr>
          <a:xfrm>
            <a:off x="5891213" y="5628222"/>
            <a:ext cx="409575" cy="883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906911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 pictur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592AF4F-2F83-7005-B3AC-6FCC7FB19140}"/>
              </a:ext>
            </a:extLst>
          </p:cNvPr>
          <p:cNvSpPr>
            <a:spLocks noGrp="1"/>
          </p:cNvSpPr>
          <p:nvPr>
            <p:ph type="pic" sz="quarter" idx="13"/>
          </p:nvPr>
        </p:nvSpPr>
        <p:spPr>
          <a:xfrm>
            <a:off x="1524000" y="1481328"/>
            <a:ext cx="9144000" cy="3895344"/>
          </a:xfrm>
          <a:solidFill>
            <a:schemeClr val="bg1"/>
          </a:solidFill>
        </p:spPr>
        <p:txBody>
          <a:bodyPr/>
          <a:lstStyle>
            <a:lvl1pPr marL="0" indent="0">
              <a:buNone/>
              <a:defRPr/>
            </a:lvl1pPr>
          </a:lstStyle>
          <a:p>
            <a:r>
              <a:rPr lang="en-US"/>
              <a:t>Click icon to add picture</a:t>
            </a:r>
            <a:endParaRPr lang="en-US" dirty="0"/>
          </a:p>
        </p:txBody>
      </p:sp>
      <p:sp>
        <p:nvSpPr>
          <p:cNvPr id="11" name="Title 1">
            <a:extLst>
              <a:ext uri="{FF2B5EF4-FFF2-40B4-BE49-F238E27FC236}">
                <a16:creationId xmlns:a16="http://schemas.microsoft.com/office/drawing/2014/main" id="{076C4EAC-BBDE-1963-BD72-3BD2A47DC59C}"/>
              </a:ext>
            </a:extLst>
          </p:cNvPr>
          <p:cNvSpPr>
            <a:spLocks noGrp="1"/>
          </p:cNvSpPr>
          <p:nvPr>
            <p:ph type="ctrTitle"/>
          </p:nvPr>
        </p:nvSpPr>
        <p:spPr>
          <a:xfrm>
            <a:off x="1984248" y="1920240"/>
            <a:ext cx="8229600" cy="3017520"/>
          </a:xfrm>
        </p:spPr>
        <p:txBody>
          <a:bodyPr anchor="ctr"/>
          <a:lstStyle>
            <a:lvl1pPr algn="ctr">
              <a:defRPr sz="5400"/>
            </a:lvl1pPr>
          </a:lstStyle>
          <a:p>
            <a:r>
              <a:rPr lang="en-US"/>
              <a:t>Click to edit Master title style</a:t>
            </a:r>
            <a:endParaRPr lang="en-US" dirty="0"/>
          </a:p>
        </p:txBody>
      </p:sp>
    </p:spTree>
    <p:extLst>
      <p:ext uri="{BB962C8B-B14F-4D97-AF65-F5344CB8AC3E}">
        <p14:creationId xmlns:p14="http://schemas.microsoft.com/office/powerpoint/2010/main" val="2415483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dirty="0"/>
          </a:p>
        </p:txBody>
      </p:sp>
      <p:sp>
        <p:nvSpPr>
          <p:cNvPr id="3" name="Title 1">
            <a:extLst>
              <a:ext uri="{FF2B5EF4-FFF2-40B4-BE49-F238E27FC236}">
                <a16:creationId xmlns:a16="http://schemas.microsoft.com/office/drawing/2014/main" id="{A659BA83-0C6E-2A70-AED3-E386CABE654A}"/>
              </a:ext>
            </a:extLst>
          </p:cNvPr>
          <p:cNvSpPr>
            <a:spLocks noGrp="1"/>
          </p:cNvSpPr>
          <p:nvPr>
            <p:ph type="title"/>
          </p:nvPr>
        </p:nvSpPr>
        <p:spPr>
          <a:xfrm>
            <a:off x="1280160" y="1097280"/>
            <a:ext cx="9601200" cy="914400"/>
          </a:xfrm>
        </p:spPr>
        <p:txBody>
          <a:bodyPr anchor="t" anchorCtr="0"/>
          <a:lstStyle>
            <a:lvl1pPr>
              <a:defRPr sz="3200"/>
            </a:lvl1pPr>
          </a:lstStyle>
          <a:p>
            <a:r>
              <a:rPr lang="en-US"/>
              <a:t>Click to edit Master title style</a:t>
            </a:r>
            <a:endParaRPr lang="en-US" dirty="0"/>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1280160" y="2377440"/>
            <a:ext cx="9619488" cy="3429000"/>
          </a:xfrm>
        </p:spPr>
        <p:txBody>
          <a:bodyPr/>
          <a:lstStyle>
            <a:lvl1pPr marL="0" indent="0">
              <a:buNone/>
              <a:defRPr/>
            </a:lvl1pPr>
          </a:lstStyle>
          <a:p>
            <a:r>
              <a:rPr lang="en-US"/>
              <a:t>Click icon to add table</a:t>
            </a:r>
            <a:endParaRPr lang="en-US" dirty="0"/>
          </a:p>
        </p:txBody>
      </p:sp>
      <p:cxnSp>
        <p:nvCxnSpPr>
          <p:cNvPr id="7" name="Straight Connector 6">
            <a:extLst>
              <a:ext uri="{FF2B5EF4-FFF2-40B4-BE49-F238E27FC236}">
                <a16:creationId xmlns:a16="http://schemas.microsoft.com/office/drawing/2014/main" id="{5D612406-06E6-DCE4-7F2F-D98836A802A6}"/>
              </a:ext>
            </a:extLst>
          </p:cNvPr>
          <p:cNvCxnSpPr>
            <a:cxnSpLocks/>
          </p:cNvCxnSpPr>
          <p:nvPr userDrawn="1"/>
        </p:nvCxnSpPr>
        <p:spPr>
          <a:xfrm>
            <a:off x="1295400" y="822960"/>
            <a:ext cx="411480" cy="0"/>
          </a:xfrm>
          <a:prstGeom prst="line">
            <a:avLst/>
          </a:prstGeom>
          <a:ln w="889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588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7/26/2025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137641786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7/26/2025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20429355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7/26/2025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116611609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7/26/2025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37874156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7/26/2025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405376764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7/26/2025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228107028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7/26/2025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5322603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alpha val="99000"/>
          </a:schemeClr>
        </a:solid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2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7/26/2025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5DF2D63-3FF5-D547-96B9-BE9CCD1ABA58}" type="slidenum">
              <a:rPr lang="en-US" smtClean="0"/>
              <a:pPr/>
              <a:t>‹#›</a:t>
            </a:fld>
            <a:endParaRPr lang="en-US" dirty="0"/>
          </a:p>
        </p:txBody>
      </p:sp>
    </p:spTree>
    <p:extLst>
      <p:ext uri="{BB962C8B-B14F-4D97-AF65-F5344CB8AC3E}">
        <p14:creationId xmlns:p14="http://schemas.microsoft.com/office/powerpoint/2010/main" val="118812850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 id="2147483704" r:id="rId18"/>
    <p:sldLayoutId id="2147483705" r:id="rId19"/>
    <p:sldLayoutId id="2147483706" r:id="rId20"/>
    <p:sldLayoutId id="2147483707" r:id="rId21"/>
    <p:sldLayoutId id="2147483708" r:id="rId22"/>
    <p:sldLayoutId id="2147483709" r:id="rId23"/>
    <p:sldLayoutId id="2147483710" r:id="rId24"/>
    <p:sldLayoutId id="2147483660" r:id="rId25"/>
    <p:sldLayoutId id="2147483676" r:id="rId26"/>
    <p:sldLayoutId id="2147483680" r:id="rId2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doi.org/10.1097/PTS.0000000000000758" TargetMode="External"/><Relationship Id="rId3" Type="http://schemas.openxmlformats.org/officeDocument/2006/relationships/hyperlink" Target="https://doi.org/10.1186/s12889-024-20138-z" TargetMode="External"/><Relationship Id="rId7" Type="http://schemas.openxmlformats.org/officeDocument/2006/relationships/hyperlink" Target="http://dx.doi.org/10.12968/bjcn.2024.00005" TargetMode="External"/><Relationship Id="rId2" Type="http://schemas.openxmlformats.org/officeDocument/2006/relationships/hyperlink" Target="https://doi.org/10.1016/j.anr.2020.04.004" TargetMode="External"/><Relationship Id="rId1" Type="http://schemas.openxmlformats.org/officeDocument/2006/relationships/slideLayout" Target="../slideLayouts/slideLayout2.xml"/><Relationship Id="rId6" Type="http://schemas.openxmlformats.org/officeDocument/2006/relationships/hyperlink" Target="https://doi.org/10.1136/bmjoq-2024-003006" TargetMode="External"/><Relationship Id="rId5" Type="http://schemas.openxmlformats.org/officeDocument/2006/relationships/hyperlink" Target="https://pmc.ncbi.nlm.nih.gov/articles/PMC9432804/" TargetMode="External"/><Relationship Id="rId4" Type="http://schemas.openxmlformats.org/officeDocument/2006/relationships/hyperlink" Target="https://doi.org/10.1016/j.osep.2024.10.004"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5E10E9-9AB7-0642-D4C4-DDFDAB7B5B2C}"/>
              </a:ext>
            </a:extLst>
          </p:cNvPr>
          <p:cNvSpPr>
            <a:spLocks noGrp="1"/>
          </p:cNvSpPr>
          <p:nvPr>
            <p:ph type="ctrTitle"/>
          </p:nvPr>
        </p:nvSpPr>
        <p:spPr>
          <a:xfrm>
            <a:off x="923041" y="702628"/>
            <a:ext cx="8636595" cy="2879557"/>
          </a:xfrm>
        </p:spPr>
        <p:txBody>
          <a:bodyPr/>
          <a:lstStyle/>
          <a:p>
            <a:pPr algn="ctr"/>
            <a:r>
              <a:rPr lang="en-US" sz="4400" b="1" noProof="0" dirty="0"/>
              <a:t>NURS FPX 4035 Assessment 3:</a:t>
            </a:r>
            <a:br>
              <a:rPr lang="en-US" sz="4400" b="1" noProof="0" dirty="0"/>
            </a:br>
            <a:r>
              <a:rPr lang="en-US" sz="4400" b="1" noProof="0" dirty="0"/>
              <a:t>Fall Prevention Improvement Plan In-Service</a:t>
            </a:r>
          </a:p>
        </p:txBody>
      </p:sp>
      <p:sp>
        <p:nvSpPr>
          <p:cNvPr id="2" name="Subtitle 1">
            <a:extLst>
              <a:ext uri="{FF2B5EF4-FFF2-40B4-BE49-F238E27FC236}">
                <a16:creationId xmlns:a16="http://schemas.microsoft.com/office/drawing/2014/main" id="{A1307D8B-2864-21B6-1CE1-B605F29281C5}"/>
              </a:ext>
            </a:extLst>
          </p:cNvPr>
          <p:cNvSpPr>
            <a:spLocks noGrp="1"/>
          </p:cNvSpPr>
          <p:nvPr>
            <p:ph type="subTitle" idx="1"/>
          </p:nvPr>
        </p:nvSpPr>
        <p:spPr>
          <a:xfrm>
            <a:off x="1524000" y="3837980"/>
            <a:ext cx="7239990" cy="2317392"/>
          </a:xfrm>
        </p:spPr>
        <p:txBody>
          <a:bodyPr vert="horz" lIns="0" tIns="0" rIns="0" bIns="0" rtlCol="0" anchor="t">
            <a:noAutofit/>
          </a:bodyPr>
          <a:lstStyle/>
          <a:p>
            <a:r>
              <a:rPr lang="en-US" sz="2000" noProof="0" dirty="0"/>
              <a:t>Student’s Name</a:t>
            </a:r>
          </a:p>
          <a:p>
            <a:r>
              <a:rPr lang="en-US" sz="2000" noProof="0" dirty="0"/>
              <a:t>Institution</a:t>
            </a:r>
          </a:p>
          <a:p>
            <a:r>
              <a:rPr lang="en-US" sz="2000" noProof="0" dirty="0"/>
              <a:t>Course</a:t>
            </a:r>
          </a:p>
          <a:p>
            <a:r>
              <a:rPr lang="en-US" sz="2000" noProof="0" dirty="0"/>
              <a:t>Instructor</a:t>
            </a:r>
          </a:p>
          <a:p>
            <a:r>
              <a:rPr lang="en-US" sz="2000" noProof="0" dirty="0"/>
              <a:t>Due Date</a:t>
            </a:r>
          </a:p>
        </p:txBody>
      </p:sp>
      <p:pic>
        <p:nvPicPr>
          <p:cNvPr id="9218" name="Picture 2" descr="Home Safety and Fall Prevention ...">
            <a:extLst>
              <a:ext uri="{FF2B5EF4-FFF2-40B4-BE49-F238E27FC236}">
                <a16:creationId xmlns:a16="http://schemas.microsoft.com/office/drawing/2014/main" id="{F3957D7D-7948-104E-62D7-205F8DE83E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10847" y="3148826"/>
            <a:ext cx="3550722" cy="2610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5215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E39FA-84F2-3624-49D6-32B9E0363C56}"/>
              </a:ext>
            </a:extLst>
          </p:cNvPr>
          <p:cNvSpPr>
            <a:spLocks noGrp="1"/>
          </p:cNvSpPr>
          <p:nvPr>
            <p:ph type="title"/>
          </p:nvPr>
        </p:nvSpPr>
        <p:spPr>
          <a:noFill/>
        </p:spPr>
        <p:txBody>
          <a:bodyPr bIns="0" anchor="ctr" anchorCtr="0"/>
          <a:lstStyle/>
          <a:p>
            <a:pPr algn="ctr"/>
            <a:r>
              <a:rPr lang="en-US" b="1" noProof="0" dirty="0"/>
              <a:t>References</a:t>
            </a:r>
          </a:p>
        </p:txBody>
      </p:sp>
      <p:sp>
        <p:nvSpPr>
          <p:cNvPr id="5" name="Content Placeholder 4">
            <a:extLst>
              <a:ext uri="{FF2B5EF4-FFF2-40B4-BE49-F238E27FC236}">
                <a16:creationId xmlns:a16="http://schemas.microsoft.com/office/drawing/2014/main" id="{5ED2F1C8-8101-D01F-98A5-5DB93BE9A6A7}"/>
              </a:ext>
            </a:extLst>
          </p:cNvPr>
          <p:cNvSpPr>
            <a:spLocks noGrp="1"/>
          </p:cNvSpPr>
          <p:nvPr>
            <p:ph idx="1"/>
          </p:nvPr>
        </p:nvSpPr>
        <p:spPr>
          <a:xfrm>
            <a:off x="561474" y="2315688"/>
            <a:ext cx="11149263" cy="4341786"/>
          </a:xfrm>
        </p:spPr>
        <p:txBody>
          <a:bodyPr>
            <a:normAutofit fontScale="85000" lnSpcReduction="10000"/>
          </a:bodyPr>
          <a:lstStyle/>
          <a:p>
            <a:r>
              <a:rPr lang="en-US" dirty="0"/>
              <a:t>Jeong, J. H., &amp; Kim, E. J. (2020). Development and evaluation of an SBAR-based fall simulation program for nursing students. </a:t>
            </a:r>
            <a:r>
              <a:rPr lang="en-US" i="1" dirty="0"/>
              <a:t>Asian Nursing Research</a:t>
            </a:r>
            <a:r>
              <a:rPr lang="en-US" dirty="0"/>
              <a:t>, </a:t>
            </a:r>
            <a:r>
              <a:rPr lang="en-US" i="1" dirty="0"/>
              <a:t>14</a:t>
            </a:r>
            <a:r>
              <a:rPr lang="en-US" dirty="0"/>
              <a:t>(2), 114-121. </a:t>
            </a:r>
            <a:r>
              <a:rPr lang="en-US" u="sng" dirty="0">
                <a:hlinkClick r:id="rId2"/>
              </a:rPr>
              <a:t>https://doi.org/10.1016/j.anr.2020.04.004</a:t>
            </a:r>
            <a:endParaRPr lang="en-US" dirty="0"/>
          </a:p>
          <a:p>
            <a:r>
              <a:rPr lang="en-US" dirty="0"/>
              <a:t>Lamoureux, N. R., Lansing, J., Dixon, P. M., Phillips, L. A., </a:t>
            </a:r>
            <a:r>
              <a:rPr lang="en-US" dirty="0" err="1"/>
              <a:t>Radske</a:t>
            </a:r>
            <a:r>
              <a:rPr lang="en-US" dirty="0"/>
              <a:t>-Suchan, T., </a:t>
            </a:r>
            <a:r>
              <a:rPr lang="en-US" dirty="0" err="1"/>
              <a:t>Dorneich</a:t>
            </a:r>
            <a:r>
              <a:rPr lang="en-US" dirty="0"/>
              <a:t>, M. C., &amp; Welk, G. J. (2024). Study protocol: process and outcome evaluation of the Walk with Ease program for fall prevention. </a:t>
            </a:r>
            <a:r>
              <a:rPr lang="en-US" i="1" dirty="0"/>
              <a:t>BMC Public Health</a:t>
            </a:r>
            <a:r>
              <a:rPr lang="en-US" dirty="0"/>
              <a:t>, </a:t>
            </a:r>
            <a:r>
              <a:rPr lang="en-US" i="1" dirty="0"/>
              <a:t>24</a:t>
            </a:r>
            <a:r>
              <a:rPr lang="en-US" dirty="0"/>
              <a:t>(1), 2658. </a:t>
            </a:r>
            <a:r>
              <a:rPr lang="en-US" u="sng" dirty="0">
                <a:hlinkClick r:id="rId3"/>
              </a:rPr>
              <a:t>https://doi.org/10.1186/s12889-024-20138-z</a:t>
            </a:r>
            <a:r>
              <a:rPr lang="en-US" dirty="0"/>
              <a:t> </a:t>
            </a:r>
          </a:p>
          <a:p>
            <a:r>
              <a:rPr lang="en-US" dirty="0"/>
              <a:t>Li, S., &amp; </a:t>
            </a:r>
            <a:r>
              <a:rPr lang="en-US" dirty="0" err="1"/>
              <a:t>Surineni</a:t>
            </a:r>
            <a:r>
              <a:rPr lang="en-US" dirty="0"/>
              <a:t>, K. (2025). Falls in hospitalized patients and preventive strategies: A narrative review. </a:t>
            </a:r>
            <a:r>
              <a:rPr lang="en-US" i="1" dirty="0"/>
              <a:t>The American Journal of Geriatric Psychiatry: Open Science, Education, and Practice</a:t>
            </a:r>
            <a:r>
              <a:rPr lang="en-US" dirty="0"/>
              <a:t>, </a:t>
            </a:r>
            <a:r>
              <a:rPr lang="en-US" i="1" dirty="0"/>
              <a:t>5</a:t>
            </a:r>
            <a:r>
              <a:rPr lang="en-US" dirty="0"/>
              <a:t>, 1-9. </a:t>
            </a:r>
            <a:r>
              <a:rPr lang="en-US" u="sng" dirty="0">
                <a:hlinkClick r:id="rId4"/>
              </a:rPr>
              <a:t>https://doi.org/10.1016/j.osep.2024.10.004</a:t>
            </a:r>
            <a:r>
              <a:rPr lang="en-US" dirty="0"/>
              <a:t> </a:t>
            </a:r>
          </a:p>
          <a:p>
            <a:r>
              <a:rPr lang="en-US" dirty="0"/>
              <a:t>Ojo, E. O., &amp; </a:t>
            </a:r>
            <a:r>
              <a:rPr lang="en-US" dirty="0" err="1"/>
              <a:t>Thiamwong</a:t>
            </a:r>
            <a:r>
              <a:rPr lang="en-US" dirty="0"/>
              <a:t>, L. (2022). Effects of Nurse-Led Fall Prevention Programs for Older Adults: A Systematic Review. </a:t>
            </a:r>
            <a:r>
              <a:rPr lang="en-US" i="1" dirty="0"/>
              <a:t>Pacific Rim international journal of nursing research</a:t>
            </a:r>
            <a:r>
              <a:rPr lang="en-US" dirty="0"/>
              <a:t>, </a:t>
            </a:r>
            <a:r>
              <a:rPr lang="en-US" i="1" dirty="0"/>
              <a:t>26</a:t>
            </a:r>
            <a:r>
              <a:rPr lang="en-US" dirty="0"/>
              <a:t>(3), 417–431. </a:t>
            </a:r>
            <a:r>
              <a:rPr lang="en-US" u="sng" dirty="0">
                <a:hlinkClick r:id="rId5"/>
              </a:rPr>
              <a:t>https://pmc.ncbi.nlm.nih.gov/articles/PMC9432804/</a:t>
            </a:r>
            <a:endParaRPr lang="en-US" dirty="0"/>
          </a:p>
          <a:p>
            <a:r>
              <a:rPr lang="en-US" dirty="0"/>
              <a:t>Spoon, D., de </a:t>
            </a:r>
            <a:r>
              <a:rPr lang="en-US" dirty="0" err="1"/>
              <a:t>Legé</a:t>
            </a:r>
            <a:r>
              <a:rPr lang="en-US" dirty="0"/>
              <a:t>, T., </a:t>
            </a:r>
            <a:r>
              <a:rPr lang="en-US" dirty="0" err="1"/>
              <a:t>Oudshoorn</a:t>
            </a:r>
            <a:r>
              <a:rPr lang="en-US" dirty="0"/>
              <a:t>, C., van Dijk, M., &amp; Ista, E. (2024). Implementation strategies of fall prevention interventions in hospitals: a systematic review. </a:t>
            </a:r>
            <a:r>
              <a:rPr lang="en-US" i="1" dirty="0"/>
              <a:t>BMJ open quality</a:t>
            </a:r>
            <a:r>
              <a:rPr lang="en-US" dirty="0"/>
              <a:t>, </a:t>
            </a:r>
            <a:r>
              <a:rPr lang="en-US" i="1" dirty="0"/>
              <a:t>13</a:t>
            </a:r>
            <a:r>
              <a:rPr lang="en-US" dirty="0"/>
              <a:t>(4), e003006. </a:t>
            </a:r>
            <a:r>
              <a:rPr lang="en-US" u="sng" dirty="0">
                <a:hlinkClick r:id="rId6"/>
              </a:rPr>
              <a:t>https://doi.org/10.1136/bmjoq-2024-003006</a:t>
            </a:r>
            <a:endParaRPr lang="en-US" dirty="0"/>
          </a:p>
          <a:p>
            <a:r>
              <a:rPr lang="en-US" dirty="0"/>
              <a:t>Tiago Horta, R. D. S. (2024). Falls prevention in older people and the role of nursing. </a:t>
            </a:r>
            <a:r>
              <a:rPr lang="en-US" i="1" dirty="0"/>
              <a:t>British journal of community nursing</a:t>
            </a:r>
            <a:r>
              <a:rPr lang="en-US" dirty="0"/>
              <a:t>, </a:t>
            </a:r>
            <a:r>
              <a:rPr lang="en-US" i="1" dirty="0"/>
              <a:t>29</a:t>
            </a:r>
            <a:r>
              <a:rPr lang="en-US" dirty="0"/>
              <a:t>(7), 335-339. </a:t>
            </a:r>
            <a:r>
              <a:rPr lang="en-US" u="sng" dirty="0">
                <a:hlinkClick r:id="rId7"/>
              </a:rPr>
              <a:t>http://dx.doi.org/10.12968/bjcn.2024.00005</a:t>
            </a:r>
            <a:endParaRPr lang="en-US" dirty="0"/>
          </a:p>
          <a:p>
            <a:r>
              <a:rPr lang="en-US" dirty="0"/>
              <a:t>Turner, K., Staggs, V. S., Potter, C., Cramer, E., Shorr, R. I., &amp; Mion, L. C. (2022). Fall Prevention Practices and Implementation Strategies: Examining Consistency Across Hospital Units. </a:t>
            </a:r>
            <a:r>
              <a:rPr lang="en-US" i="1" dirty="0"/>
              <a:t>Journal of patient safety</a:t>
            </a:r>
            <a:r>
              <a:rPr lang="en-US" dirty="0"/>
              <a:t>, </a:t>
            </a:r>
            <a:r>
              <a:rPr lang="en-US" i="1" dirty="0"/>
              <a:t>18</a:t>
            </a:r>
            <a:r>
              <a:rPr lang="en-US" dirty="0"/>
              <a:t>(1), e236–e242. </a:t>
            </a:r>
            <a:r>
              <a:rPr lang="en-US" u="sng" dirty="0">
                <a:hlinkClick r:id="rId8"/>
              </a:rPr>
              <a:t>https://doi.org/10.1097/PTS.0000000000000758</a:t>
            </a:r>
            <a:r>
              <a:rPr lang="en-US" dirty="0"/>
              <a:t> </a:t>
            </a:r>
          </a:p>
        </p:txBody>
      </p:sp>
    </p:spTree>
    <p:extLst>
      <p:ext uri="{BB962C8B-B14F-4D97-AF65-F5344CB8AC3E}">
        <p14:creationId xmlns:p14="http://schemas.microsoft.com/office/powerpoint/2010/main" val="487522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3CB3-2956-E8D2-C23D-A3BAA7295DEC}"/>
              </a:ext>
            </a:extLst>
          </p:cNvPr>
          <p:cNvSpPr>
            <a:spLocks noGrp="1"/>
          </p:cNvSpPr>
          <p:nvPr>
            <p:ph type="ctrTitle"/>
          </p:nvPr>
        </p:nvSpPr>
        <p:spPr>
          <a:xfrm>
            <a:off x="978408" y="1143000"/>
            <a:ext cx="10241280" cy="704654"/>
          </a:xfrm>
          <a:noFill/>
        </p:spPr>
        <p:txBody>
          <a:bodyPr anchor="b" anchorCtr="0"/>
          <a:lstStyle/>
          <a:p>
            <a:r>
              <a:rPr lang="en-US" noProof="0" dirty="0"/>
              <a:t>Part 1: Agenda &amp; Outcomes</a:t>
            </a:r>
          </a:p>
        </p:txBody>
      </p:sp>
      <p:sp>
        <p:nvSpPr>
          <p:cNvPr id="3" name="Subtitle 2">
            <a:extLst>
              <a:ext uri="{FF2B5EF4-FFF2-40B4-BE49-F238E27FC236}">
                <a16:creationId xmlns:a16="http://schemas.microsoft.com/office/drawing/2014/main" id="{FEECEBD4-35BF-26BB-D438-DA43EBD5EE89}"/>
              </a:ext>
            </a:extLst>
          </p:cNvPr>
          <p:cNvSpPr>
            <a:spLocks noGrp="1"/>
          </p:cNvSpPr>
          <p:nvPr>
            <p:ph type="subTitle" idx="1"/>
          </p:nvPr>
        </p:nvSpPr>
        <p:spPr>
          <a:xfrm>
            <a:off x="978408" y="2356701"/>
            <a:ext cx="9863763" cy="4364941"/>
          </a:xfrm>
          <a:noFill/>
        </p:spPr>
        <p:txBody>
          <a:bodyPr>
            <a:normAutofit fontScale="92500" lnSpcReduction="10000"/>
          </a:bodyPr>
          <a:lstStyle/>
          <a:p>
            <a:pPr algn="l"/>
            <a:r>
              <a:rPr lang="en-US" b="1" noProof="0" dirty="0"/>
              <a:t>Problem Statement </a:t>
            </a:r>
            <a:r>
              <a:rPr lang="en-US" noProof="0" dirty="0"/>
              <a:t>– Falls </a:t>
            </a:r>
            <a:r>
              <a:rPr lang="en-US" dirty="0"/>
              <a:t>are major issue globally and negatively affect patients approximately 1 million annually, leading to above 11,000 deaths and 250,000 injuries and increase healthcare costs. </a:t>
            </a:r>
            <a:endParaRPr lang="en-US" noProof="0" dirty="0"/>
          </a:p>
          <a:p>
            <a:pPr algn="l"/>
            <a:r>
              <a:rPr lang="en-US" b="1" noProof="0" dirty="0"/>
              <a:t>Goal 1: </a:t>
            </a:r>
            <a:r>
              <a:rPr lang="en-US" noProof="0" dirty="0"/>
              <a:t>Evaluate patient falls events in the hospital.</a:t>
            </a:r>
          </a:p>
          <a:p>
            <a:pPr algn="l"/>
            <a:r>
              <a:rPr lang="en-US" b="1" dirty="0"/>
              <a:t>Goal 2: </a:t>
            </a:r>
            <a:r>
              <a:rPr lang="en-US" dirty="0"/>
              <a:t>Appraisal evidence-based  interventions in preventing falls.</a:t>
            </a:r>
          </a:p>
          <a:p>
            <a:pPr algn="l"/>
            <a:r>
              <a:rPr lang="en-US" b="1" noProof="0" dirty="0"/>
              <a:t>Goal 3: </a:t>
            </a:r>
            <a:r>
              <a:rPr lang="en-US" noProof="0" dirty="0"/>
              <a:t>Equip nurses with knowledge and practical skills in fall prevention. </a:t>
            </a:r>
          </a:p>
          <a:p>
            <a:pPr algn="l"/>
            <a:r>
              <a:rPr lang="en-US" b="1" dirty="0"/>
              <a:t>Outcomes</a:t>
            </a:r>
          </a:p>
          <a:p>
            <a:pPr marL="800100" lvl="1" indent="-342900" algn="l">
              <a:buFont typeface="Arial" panose="020B0604020202020204" pitchFamily="34" charset="0"/>
              <a:buChar char="•"/>
            </a:pPr>
            <a:r>
              <a:rPr lang="en-US" dirty="0"/>
              <a:t>Reduce fall incidence rates</a:t>
            </a:r>
          </a:p>
          <a:p>
            <a:pPr marL="800100" lvl="1" indent="-342900" algn="l">
              <a:buFont typeface="Arial" panose="020B0604020202020204" pitchFamily="34" charset="0"/>
              <a:buChar char="•"/>
            </a:pPr>
            <a:r>
              <a:rPr lang="en-US" dirty="0"/>
              <a:t>Improve patient safety</a:t>
            </a:r>
          </a:p>
          <a:p>
            <a:pPr marL="800100" lvl="1" indent="-342900" algn="l">
              <a:buFont typeface="Arial" panose="020B0604020202020204" pitchFamily="34" charset="0"/>
              <a:buChar char="•"/>
            </a:pPr>
            <a:r>
              <a:rPr lang="en-US" dirty="0"/>
              <a:t>Enhance staff awareness, competence and confidence</a:t>
            </a:r>
          </a:p>
          <a:p>
            <a:pPr lvl="1" algn="r"/>
            <a:r>
              <a:rPr lang="en-US" dirty="0"/>
              <a:t>(Li&amp; </a:t>
            </a:r>
            <a:r>
              <a:rPr lang="en-US" dirty="0" err="1"/>
              <a:t>Surineni</a:t>
            </a:r>
            <a:r>
              <a:rPr lang="en-US" dirty="0"/>
              <a:t>, 2025).</a:t>
            </a:r>
          </a:p>
        </p:txBody>
      </p:sp>
      <p:pic>
        <p:nvPicPr>
          <p:cNvPr id="7170" name="Picture 2" descr="Fall Prevention - Patient Education">
            <a:extLst>
              <a:ext uri="{FF2B5EF4-FFF2-40B4-BE49-F238E27FC236}">
                <a16:creationId xmlns:a16="http://schemas.microsoft.com/office/drawing/2014/main" id="{89AFDAA4-1870-56BC-3BA8-13A143D358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0870" y="4683332"/>
            <a:ext cx="2847975"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519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034E89-1952-5288-08A0-70A4A73BE39E}"/>
              </a:ext>
            </a:extLst>
          </p:cNvPr>
          <p:cNvSpPr>
            <a:spLocks noGrp="1"/>
          </p:cNvSpPr>
          <p:nvPr>
            <p:ph type="title"/>
          </p:nvPr>
        </p:nvSpPr>
        <p:spPr>
          <a:xfrm>
            <a:off x="3667027" y="1097280"/>
            <a:ext cx="7890989" cy="731520"/>
          </a:xfrm>
          <a:noFill/>
        </p:spPr>
        <p:txBody>
          <a:bodyPr anchor="ctr" anchorCtr="0"/>
          <a:lstStyle/>
          <a:p>
            <a:r>
              <a:rPr lang="en-US" noProof="0" dirty="0"/>
              <a:t>Part 2: Safety Improvement Plan</a:t>
            </a:r>
          </a:p>
        </p:txBody>
      </p:sp>
      <p:sp>
        <p:nvSpPr>
          <p:cNvPr id="2" name="Content Placeholder 1">
            <a:extLst>
              <a:ext uri="{FF2B5EF4-FFF2-40B4-BE49-F238E27FC236}">
                <a16:creationId xmlns:a16="http://schemas.microsoft.com/office/drawing/2014/main" id="{E012805E-8C22-131D-4BE3-31F72F71A79F}"/>
              </a:ext>
            </a:extLst>
          </p:cNvPr>
          <p:cNvSpPr>
            <a:spLocks noGrp="1"/>
          </p:cNvSpPr>
          <p:nvPr>
            <p:ph idx="1"/>
          </p:nvPr>
        </p:nvSpPr>
        <p:spPr>
          <a:xfrm>
            <a:off x="3817856" y="2347273"/>
            <a:ext cx="7740160" cy="4091233"/>
          </a:xfrm>
        </p:spPr>
        <p:txBody>
          <a:bodyPr>
            <a:normAutofit fontScale="92500" lnSpcReduction="20000"/>
          </a:bodyPr>
          <a:lstStyle/>
          <a:p>
            <a:pPr>
              <a:buFont typeface="Wingdings" panose="05000000000000000000" pitchFamily="2" charset="2"/>
              <a:buChar char="Ø"/>
            </a:pPr>
            <a:r>
              <a:rPr lang="en-US" cap="none" noProof="0" dirty="0"/>
              <a:t>Falls incidence is prevalent among</a:t>
            </a:r>
            <a:r>
              <a:rPr lang="en-US" cap="none" dirty="0"/>
              <a:t> geriatric patients due to age-associated factors.</a:t>
            </a:r>
          </a:p>
          <a:p>
            <a:pPr>
              <a:buFont typeface="Wingdings" panose="05000000000000000000" pitchFamily="2" charset="2"/>
              <a:buChar char="Ø"/>
            </a:pPr>
            <a:r>
              <a:rPr lang="en-US" cap="none" dirty="0"/>
              <a:t>It is the second cause of accidental deaths accounting got 646,000 deaths.</a:t>
            </a:r>
          </a:p>
          <a:p>
            <a:pPr>
              <a:buFont typeface="Wingdings" panose="05000000000000000000" pitchFamily="2" charset="2"/>
              <a:buChar char="Ø"/>
            </a:pPr>
            <a:r>
              <a:rPr lang="en-US" cap="none" noProof="0" dirty="0"/>
              <a:t>Falls </a:t>
            </a:r>
            <a:r>
              <a:rPr lang="en-US" cap="none" dirty="0"/>
              <a:t>are associated with traditional strategies, such as chair alarms, use of vinyl flooring, and lighting.</a:t>
            </a:r>
          </a:p>
          <a:p>
            <a:pPr>
              <a:buFont typeface="Wingdings" panose="05000000000000000000" pitchFamily="2" charset="2"/>
              <a:buChar char="Ø"/>
            </a:pPr>
            <a:r>
              <a:rPr lang="en-US" cap="none" noProof="0" dirty="0"/>
              <a:t>Patient related factors, incl</a:t>
            </a:r>
            <a:r>
              <a:rPr lang="en-US" cap="none" dirty="0" err="1"/>
              <a:t>ude</a:t>
            </a:r>
            <a:r>
              <a:rPr lang="en-US" cap="none" dirty="0"/>
              <a:t> impaired mobility, chronic conditions, advanced age, cognitive impairments, polypharmacy, sensory deficits, and environmental hazards.</a:t>
            </a:r>
          </a:p>
          <a:p>
            <a:pPr>
              <a:buFont typeface="Wingdings" panose="05000000000000000000" pitchFamily="2" charset="2"/>
              <a:buChar char="Ø"/>
            </a:pPr>
            <a:r>
              <a:rPr lang="en-US" cap="none" noProof="0" dirty="0"/>
              <a:t>Falls </a:t>
            </a:r>
            <a:r>
              <a:rPr lang="en-US" cap="none" dirty="0"/>
              <a:t>leads to economic burden, fatal injuries, decline in functioning, increases morbidity and mortality. </a:t>
            </a:r>
          </a:p>
          <a:p>
            <a:pPr>
              <a:buFont typeface="Wingdings" panose="05000000000000000000" pitchFamily="2" charset="2"/>
              <a:buChar char="Ø"/>
            </a:pPr>
            <a:r>
              <a:rPr lang="en-US" cap="none" noProof="0" dirty="0"/>
              <a:t>There is need to prioritize fall prevention and quality of life through multifaceted strategies and in-service training. </a:t>
            </a:r>
          </a:p>
          <a:p>
            <a:pPr marL="114300" indent="0" algn="r">
              <a:buNone/>
            </a:pPr>
            <a:r>
              <a:rPr lang="en-US" cap="none" dirty="0"/>
              <a:t>(Tiago, 2024; Ojo &amp; </a:t>
            </a:r>
            <a:r>
              <a:rPr lang="en-US" cap="none" dirty="0" err="1"/>
              <a:t>Thiamwong</a:t>
            </a:r>
            <a:r>
              <a:rPr lang="en-US" cap="none" dirty="0"/>
              <a:t>, 2022)</a:t>
            </a:r>
            <a:endParaRPr lang="en-US" cap="none" noProof="0" dirty="0"/>
          </a:p>
        </p:txBody>
      </p:sp>
      <p:sp>
        <p:nvSpPr>
          <p:cNvPr id="4" name="Title 1">
            <a:extLst>
              <a:ext uri="{FF2B5EF4-FFF2-40B4-BE49-F238E27FC236}">
                <a16:creationId xmlns:a16="http://schemas.microsoft.com/office/drawing/2014/main" id="{3548A503-46A7-E39C-BC6D-33C07526FA63}"/>
              </a:ext>
            </a:extLst>
          </p:cNvPr>
          <p:cNvSpPr txBox="1">
            <a:spLocks/>
          </p:cNvSpPr>
          <p:nvPr/>
        </p:nvSpPr>
        <p:spPr bwMode="gray">
          <a:xfrm>
            <a:off x="204112" y="3894221"/>
            <a:ext cx="2996289" cy="1656348"/>
          </a:xfrm>
          <a:prstGeom prst="rect">
            <a:avLst/>
          </a:prstGeom>
          <a:noFill/>
        </p:spPr>
        <p:txBody>
          <a:bodyPr vert="horz" lIns="91440" tIns="45720" rIns="91440" bIns="0" rtlCol="0" anchor="ctr" anchorCtr="0">
            <a:noAutofit/>
          </a:bodyPr>
          <a:lstStyle>
            <a:lvl1pPr algn="l" defTabSz="457200" rtl="0" eaLnBrk="1" latinLnBrk="0" hangingPunct="1">
              <a:spcBef>
                <a:spcPct val="0"/>
              </a:spcBef>
              <a:buNone/>
              <a:defRPr sz="3200" b="0" i="0" kern="1200" spc="3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b="1" dirty="0">
                <a:solidFill>
                  <a:schemeClr val="tx1"/>
                </a:solidFill>
              </a:rPr>
              <a:t>Current problem</a:t>
            </a:r>
          </a:p>
        </p:txBody>
      </p:sp>
      <p:pic>
        <p:nvPicPr>
          <p:cNvPr id="6146" name="Picture 2" descr="Fall Prevention ...">
            <a:extLst>
              <a:ext uri="{FF2B5EF4-FFF2-40B4-BE49-F238E27FC236}">
                <a16:creationId xmlns:a16="http://schemas.microsoft.com/office/drawing/2014/main" id="{A58F0012-2F90-2893-3E53-FFEDC587AA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828800"/>
            <a:ext cx="3443844"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08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628C920-9A28-F64E-F670-F149444E6C01}"/>
              </a:ext>
            </a:extLst>
          </p:cNvPr>
          <p:cNvSpPr>
            <a:spLocks noGrp="1"/>
          </p:cNvSpPr>
          <p:nvPr>
            <p:ph type="title"/>
          </p:nvPr>
        </p:nvSpPr>
        <p:spPr>
          <a:xfrm>
            <a:off x="609600" y="609600"/>
            <a:ext cx="9769642" cy="1071032"/>
          </a:xfrm>
        </p:spPr>
        <p:txBody>
          <a:bodyPr/>
          <a:lstStyle/>
          <a:p>
            <a:pPr algn="ctr"/>
            <a:r>
              <a:rPr lang="en-US" b="1" dirty="0">
                <a:solidFill>
                  <a:schemeClr val="bg1"/>
                </a:solidFill>
              </a:rPr>
              <a:t>Evidence-based interventions for Proposed Plan</a:t>
            </a:r>
            <a:endParaRPr lang="en-US" dirty="0">
              <a:solidFill>
                <a:schemeClr val="bg1"/>
              </a:solidFill>
            </a:endParaRPr>
          </a:p>
        </p:txBody>
      </p:sp>
      <p:sp>
        <p:nvSpPr>
          <p:cNvPr id="6" name="Content Placeholder 5">
            <a:extLst>
              <a:ext uri="{FF2B5EF4-FFF2-40B4-BE49-F238E27FC236}">
                <a16:creationId xmlns:a16="http://schemas.microsoft.com/office/drawing/2014/main" id="{97CBD3A8-F608-7067-8A92-87DEB10F67D6}"/>
              </a:ext>
            </a:extLst>
          </p:cNvPr>
          <p:cNvSpPr>
            <a:spLocks noGrp="1"/>
          </p:cNvSpPr>
          <p:nvPr>
            <p:ph idx="1"/>
          </p:nvPr>
        </p:nvSpPr>
        <p:spPr>
          <a:xfrm>
            <a:off x="1154954" y="2310063"/>
            <a:ext cx="9769642" cy="4315326"/>
          </a:xfrm>
        </p:spPr>
        <p:txBody>
          <a:bodyPr>
            <a:normAutofit/>
          </a:bodyPr>
          <a:lstStyle/>
          <a:p>
            <a:r>
              <a:rPr lang="en-US" sz="2000" dirty="0"/>
              <a:t>Patient monitoring,</a:t>
            </a:r>
          </a:p>
          <a:p>
            <a:r>
              <a:rPr lang="en-US" sz="2000" dirty="0"/>
              <a:t>Bed modification, </a:t>
            </a:r>
          </a:p>
          <a:p>
            <a:r>
              <a:rPr lang="en-US" sz="2000" dirty="0"/>
              <a:t>Use of patient fall assessment risk tools (</a:t>
            </a:r>
            <a:r>
              <a:rPr lang="en-US" dirty="0"/>
              <a:t>Morse Fall Scale</a:t>
            </a:r>
            <a:r>
              <a:rPr lang="en-US" sz="2000" dirty="0"/>
              <a:t>)</a:t>
            </a:r>
          </a:p>
          <a:p>
            <a:r>
              <a:rPr lang="en-US" sz="2000" dirty="0"/>
              <a:t>Providing support and data for quality improvement (QI)</a:t>
            </a:r>
          </a:p>
          <a:p>
            <a:r>
              <a:rPr lang="en-US" sz="2000" dirty="0"/>
              <a:t>Designating leadership, </a:t>
            </a:r>
          </a:p>
          <a:p>
            <a:r>
              <a:rPr lang="en-US" sz="2000" dirty="0"/>
              <a:t>Stakeholders and staff education, training consultation</a:t>
            </a:r>
          </a:p>
          <a:p>
            <a:r>
              <a:rPr lang="en-US" sz="2000" dirty="0"/>
              <a:t>Revising roles and structural modification (Turner et al., 2022).</a:t>
            </a:r>
          </a:p>
          <a:p>
            <a:r>
              <a:rPr lang="en-US" sz="2000" dirty="0"/>
              <a:t>Establishing teams and continuous QI procedures </a:t>
            </a:r>
          </a:p>
          <a:p>
            <a:r>
              <a:rPr lang="en-US" sz="2000" dirty="0"/>
              <a:t>Integrate iterative, evaluative, and interactive assistance </a:t>
            </a:r>
          </a:p>
          <a:p>
            <a:r>
              <a:rPr lang="en-US" sz="2000" dirty="0"/>
              <a:t>Use action target and financial strategies (Spoon et al., 2024)</a:t>
            </a:r>
          </a:p>
        </p:txBody>
      </p:sp>
      <p:pic>
        <p:nvPicPr>
          <p:cNvPr id="7172" name="Picture 4" descr="falls prevention">
            <a:extLst>
              <a:ext uri="{FF2B5EF4-FFF2-40B4-BE49-F238E27FC236}">
                <a16:creationId xmlns:a16="http://schemas.microsoft.com/office/drawing/2014/main" id="{4E0E4C3E-C882-5F9F-F138-C39305773A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3551" y="2398815"/>
            <a:ext cx="3381375" cy="2370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604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A15DE-D135-0710-9984-A0A55E960CB0}"/>
              </a:ext>
            </a:extLst>
          </p:cNvPr>
          <p:cNvSpPr>
            <a:spLocks noGrp="1"/>
          </p:cNvSpPr>
          <p:nvPr>
            <p:ph type="title"/>
          </p:nvPr>
        </p:nvSpPr>
        <p:spPr>
          <a:xfrm>
            <a:off x="657726" y="3964005"/>
            <a:ext cx="5261811" cy="1828800"/>
          </a:xfrm>
          <a:noFill/>
        </p:spPr>
        <p:txBody>
          <a:bodyPr/>
          <a:lstStyle/>
          <a:p>
            <a:r>
              <a:rPr lang="en-US" sz="4000" b="1" dirty="0">
                <a:solidFill>
                  <a:schemeClr val="accent1"/>
                </a:solidFill>
              </a:rPr>
              <a:t>Why Its Matters to the Organization</a:t>
            </a:r>
            <a:endParaRPr lang="en-US" sz="4000" b="1" noProof="0" dirty="0">
              <a:solidFill>
                <a:schemeClr val="accent1"/>
              </a:solidFill>
            </a:endParaRPr>
          </a:p>
        </p:txBody>
      </p:sp>
      <p:sp>
        <p:nvSpPr>
          <p:cNvPr id="3" name="Content Placeholder 2">
            <a:extLst>
              <a:ext uri="{FF2B5EF4-FFF2-40B4-BE49-F238E27FC236}">
                <a16:creationId xmlns:a16="http://schemas.microsoft.com/office/drawing/2014/main" id="{ECC8AA23-D8D0-93BE-5C5F-103A750B0D2F}"/>
              </a:ext>
            </a:extLst>
          </p:cNvPr>
          <p:cNvSpPr>
            <a:spLocks noGrp="1"/>
          </p:cNvSpPr>
          <p:nvPr>
            <p:ph sz="half" idx="1"/>
          </p:nvPr>
        </p:nvSpPr>
        <p:spPr>
          <a:xfrm>
            <a:off x="6833937" y="0"/>
            <a:ext cx="5261811" cy="6721642"/>
          </a:xfrm>
          <a:noFill/>
        </p:spPr>
        <p:txBody>
          <a:bodyPr vert="horz" lIns="91440" tIns="45720" rIns="91440" bIns="45720" rtlCol="0" anchor="b" anchorCtr="0">
            <a:noAutofit/>
          </a:bodyPr>
          <a:lstStyle/>
          <a:p>
            <a:endParaRPr lang="en-US" cap="none" noProof="0" dirty="0"/>
          </a:p>
          <a:p>
            <a:r>
              <a:rPr lang="en-US" cap="none" noProof="0" dirty="0"/>
              <a:t>Reduce falls incidence rate</a:t>
            </a:r>
          </a:p>
          <a:p>
            <a:r>
              <a:rPr lang="en-US" cap="none" noProof="0" dirty="0"/>
              <a:t>Offer effective and promising intervention in fall</a:t>
            </a:r>
            <a:r>
              <a:rPr lang="en-US" cap="none" dirty="0"/>
              <a:t>l prevention</a:t>
            </a:r>
          </a:p>
          <a:p>
            <a:r>
              <a:rPr lang="en-US" cap="none" dirty="0"/>
              <a:t>Establishment of standardized procedures to prevent falls</a:t>
            </a:r>
          </a:p>
          <a:p>
            <a:r>
              <a:rPr lang="en-US" cap="none" noProof="0" dirty="0"/>
              <a:t>Integration of multiple modalities with education components</a:t>
            </a:r>
          </a:p>
          <a:p>
            <a:r>
              <a:rPr lang="en-US" cap="none" dirty="0"/>
              <a:t>Improved communication among nurses.</a:t>
            </a:r>
          </a:p>
          <a:p>
            <a:r>
              <a:rPr lang="en-US" cap="none" noProof="0" dirty="0"/>
              <a:t>Aid nursing compliance in fall prevention programs</a:t>
            </a:r>
          </a:p>
          <a:p>
            <a:r>
              <a:rPr lang="en-US" cap="none" dirty="0"/>
              <a:t>Improve patients’ outcomes leading to enhanced quality of life.</a:t>
            </a:r>
          </a:p>
          <a:p>
            <a:r>
              <a:rPr lang="en-US" cap="none" noProof="0" dirty="0"/>
              <a:t>Reduced budgeting associated with falls complications and injuries.</a:t>
            </a:r>
          </a:p>
          <a:p>
            <a:r>
              <a:rPr lang="en-US" cap="none" dirty="0"/>
              <a:t>Improved skills, confidence, knowledge, and competence among nurses in fall prevention.</a:t>
            </a:r>
          </a:p>
          <a:p>
            <a:pPr marL="114300" indent="0" algn="r">
              <a:buNone/>
            </a:pPr>
            <a:r>
              <a:rPr lang="en-US" cap="none" noProof="0" dirty="0"/>
              <a:t>(</a:t>
            </a:r>
            <a:r>
              <a:rPr lang="en-US" cap="none" dirty="0"/>
              <a:t>Ojo &amp; </a:t>
            </a:r>
            <a:r>
              <a:rPr lang="en-US" cap="none" dirty="0" err="1"/>
              <a:t>Thiamwong</a:t>
            </a:r>
            <a:r>
              <a:rPr lang="en-US" cap="none" dirty="0"/>
              <a:t>, 2022</a:t>
            </a:r>
            <a:r>
              <a:rPr lang="en-US" cap="none" noProof="0" dirty="0"/>
              <a:t>)</a:t>
            </a:r>
          </a:p>
        </p:txBody>
      </p:sp>
      <p:pic>
        <p:nvPicPr>
          <p:cNvPr id="5122" name="Picture 2" descr="Falls Prevention Resources - Florida ...">
            <a:extLst>
              <a:ext uri="{FF2B5EF4-FFF2-40B4-BE49-F238E27FC236}">
                <a16:creationId xmlns:a16="http://schemas.microsoft.com/office/drawing/2014/main" id="{0958D06B-DDFA-1708-40CE-0C201E5132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145" y="2260951"/>
            <a:ext cx="5347855" cy="20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7241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noFill/>
        </p:spPr>
        <p:txBody>
          <a:bodyPr anchor="t" anchorCtr="0"/>
          <a:lstStyle/>
          <a:p>
            <a:pPr algn="ctr"/>
            <a:r>
              <a:rPr lang="en-US" b="1" dirty="0">
                <a:solidFill>
                  <a:schemeClr val="bg1"/>
                </a:solidFill>
              </a:rPr>
              <a:t>Part 3: Nurses’ Role &amp; Significance </a:t>
            </a:r>
            <a:endParaRPr lang="en-US" b="1" noProof="0" dirty="0"/>
          </a:p>
        </p:txBody>
      </p:sp>
      <p:sp>
        <p:nvSpPr>
          <p:cNvPr id="4" name="Content Placeholder 3">
            <a:extLst>
              <a:ext uri="{FF2B5EF4-FFF2-40B4-BE49-F238E27FC236}">
                <a16:creationId xmlns:a16="http://schemas.microsoft.com/office/drawing/2014/main" id="{ACFBB810-3430-2C29-1AA0-9744AA0A1AA3}"/>
              </a:ext>
            </a:extLst>
          </p:cNvPr>
          <p:cNvSpPr>
            <a:spLocks noGrp="1"/>
          </p:cNvSpPr>
          <p:nvPr>
            <p:ph sz="half" idx="2"/>
          </p:nvPr>
        </p:nvSpPr>
        <p:spPr>
          <a:xfrm>
            <a:off x="593032" y="2291417"/>
            <a:ext cx="9627247" cy="4459705"/>
          </a:xfrm>
          <a:solidFill>
            <a:schemeClr val="accent1">
              <a:lumMod val="20000"/>
              <a:lumOff val="80000"/>
            </a:schemeClr>
          </a:solidFill>
        </p:spPr>
        <p:txBody>
          <a:bodyPr vert="horz" lIns="365760" tIns="365760" rIns="365760" bIns="365760" rtlCol="0" anchor="t">
            <a:noAutofit/>
          </a:bodyPr>
          <a:lstStyle/>
          <a:p>
            <a:r>
              <a:rPr lang="en-US" noProof="0" dirty="0"/>
              <a:t>Patient evaluation to identify patients at risk of falls</a:t>
            </a:r>
          </a:p>
          <a:p>
            <a:r>
              <a:rPr lang="en-US" noProof="0" dirty="0"/>
              <a:t>H</a:t>
            </a:r>
            <a:r>
              <a:rPr lang="en-US" dirty="0" err="1"/>
              <a:t>olistic</a:t>
            </a:r>
            <a:r>
              <a:rPr lang="en-US" dirty="0"/>
              <a:t> assessment</a:t>
            </a:r>
          </a:p>
          <a:p>
            <a:r>
              <a:rPr lang="en-US" noProof="0" dirty="0"/>
              <a:t>Indi</a:t>
            </a:r>
            <a:r>
              <a:rPr lang="en-US" dirty="0" err="1"/>
              <a:t>vidualized</a:t>
            </a:r>
            <a:r>
              <a:rPr lang="en-US" dirty="0"/>
              <a:t> plan of care tailored to patients needs.</a:t>
            </a:r>
          </a:p>
          <a:p>
            <a:r>
              <a:rPr lang="en-US" noProof="0" dirty="0"/>
              <a:t>Educate and train nurses on fall prevention</a:t>
            </a:r>
          </a:p>
          <a:p>
            <a:r>
              <a:rPr lang="en-US" noProof="0" dirty="0"/>
              <a:t>Empower patients wit</a:t>
            </a:r>
            <a:r>
              <a:rPr lang="en-US" dirty="0"/>
              <a:t>h resources, knowledge, and strategies</a:t>
            </a:r>
          </a:p>
          <a:p>
            <a:r>
              <a:rPr lang="en-US" noProof="0" dirty="0"/>
              <a:t>Advocate for safe healthcare environment</a:t>
            </a:r>
          </a:p>
          <a:p>
            <a:r>
              <a:rPr lang="en-US" dirty="0"/>
              <a:t>Collaborate with interdisciplinary teams to mitigate falls</a:t>
            </a:r>
          </a:p>
          <a:p>
            <a:r>
              <a:rPr lang="en-US" noProof="0" dirty="0"/>
              <a:t>Active participation in policy development in </a:t>
            </a:r>
            <a:r>
              <a:rPr lang="en-US" noProof="0" dirty="0" err="1"/>
              <a:t>fal</a:t>
            </a:r>
            <a:r>
              <a:rPr lang="en-US" dirty="0"/>
              <a:t>l prevention</a:t>
            </a:r>
          </a:p>
          <a:p>
            <a:r>
              <a:rPr lang="en-US" noProof="0" dirty="0"/>
              <a:t>Enhance patient safety and quality of life of fall patients</a:t>
            </a:r>
          </a:p>
          <a:p>
            <a:pPr marL="0" indent="0" algn="r">
              <a:buNone/>
            </a:pPr>
            <a:r>
              <a:rPr lang="en-US" noProof="0" dirty="0"/>
              <a:t>(</a:t>
            </a:r>
            <a:r>
              <a:rPr lang="en-US" dirty="0"/>
              <a:t>Tiago, 2024</a:t>
            </a:r>
            <a:r>
              <a:rPr lang="en-US" noProof="0" dirty="0"/>
              <a:t>)</a:t>
            </a:r>
          </a:p>
        </p:txBody>
      </p:sp>
      <p:pic>
        <p:nvPicPr>
          <p:cNvPr id="3074" name="Picture 2" descr="Risk for Falls (Fall Risk &amp; Prevention ...">
            <a:extLst>
              <a:ext uri="{FF2B5EF4-FFF2-40B4-BE49-F238E27FC236}">
                <a16:creationId xmlns:a16="http://schemas.microsoft.com/office/drawing/2014/main" id="{AF6FC33D-EC74-ADA2-7F00-673B405245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8971" y="2732796"/>
            <a:ext cx="3912936" cy="2658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402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45968-70F7-0180-6448-3547E442EF4A}"/>
              </a:ext>
            </a:extLst>
          </p:cNvPr>
          <p:cNvSpPr>
            <a:spLocks noGrp="1"/>
          </p:cNvSpPr>
          <p:nvPr>
            <p:ph type="title"/>
          </p:nvPr>
        </p:nvSpPr>
        <p:spPr>
          <a:xfrm>
            <a:off x="1844299" y="795623"/>
            <a:ext cx="8766928" cy="914400"/>
          </a:xfrm>
          <a:noFill/>
        </p:spPr>
        <p:txBody>
          <a:bodyPr anchor="t" anchorCtr="0"/>
          <a:lstStyle/>
          <a:p>
            <a:pPr algn="ctr"/>
            <a:r>
              <a:rPr lang="en-US" b="1" noProof="0" dirty="0"/>
              <a:t>Part 4: New Processes &amp; Skill Practice</a:t>
            </a:r>
          </a:p>
        </p:txBody>
      </p:sp>
      <p:sp>
        <p:nvSpPr>
          <p:cNvPr id="8" name="Content Placeholder 7">
            <a:extLst>
              <a:ext uri="{FF2B5EF4-FFF2-40B4-BE49-F238E27FC236}">
                <a16:creationId xmlns:a16="http://schemas.microsoft.com/office/drawing/2014/main" id="{215CE58D-2739-522B-7C3A-6A7C985360C0}"/>
              </a:ext>
            </a:extLst>
          </p:cNvPr>
          <p:cNvSpPr>
            <a:spLocks noGrp="1"/>
          </p:cNvSpPr>
          <p:nvPr>
            <p:ph sz="half" idx="1"/>
          </p:nvPr>
        </p:nvSpPr>
        <p:spPr>
          <a:xfrm>
            <a:off x="3659184" y="2386940"/>
            <a:ext cx="8144889" cy="4345235"/>
          </a:xfrm>
          <a:noFill/>
        </p:spPr>
        <p:txBody>
          <a:bodyPr vert="horz" lIns="91440" tIns="45720" rIns="91440" bIns="45720" rtlCol="0" anchor="t">
            <a:normAutofit lnSpcReduction="10000"/>
          </a:bodyPr>
          <a:lstStyle/>
          <a:p>
            <a:pPr marL="0" indent="0">
              <a:buNone/>
            </a:pPr>
            <a:r>
              <a:rPr lang="en-US" sz="2000" b="0" noProof="0" dirty="0" err="1"/>
              <a:t>Integ</a:t>
            </a:r>
            <a:r>
              <a:rPr lang="en-US" sz="2000" b="0" dirty="0"/>
              <a:t>ration of The Situation-Background-Assessment-Recommendation (SBAR) to improve communication, patient safety and quality of care.</a:t>
            </a:r>
            <a:endParaRPr lang="en-US" sz="2000" b="0" noProof="0" dirty="0"/>
          </a:p>
          <a:p>
            <a:r>
              <a:rPr lang="en-US" sz="2000" b="0" noProof="0" dirty="0"/>
              <a:t>Improved skills related to falls during handoff</a:t>
            </a:r>
            <a:r>
              <a:rPr lang="en-US" sz="2000" b="0" dirty="0"/>
              <a:t> due to increase knowledge after the program</a:t>
            </a:r>
          </a:p>
          <a:p>
            <a:r>
              <a:rPr lang="en-US" sz="2000" b="0" dirty="0"/>
              <a:t>Increased nurses' performance skills through structuralized communication tool. </a:t>
            </a:r>
          </a:p>
          <a:p>
            <a:r>
              <a:rPr lang="en-US" sz="2000" b="0" dirty="0"/>
              <a:t>Enhanced ability to observe, collect and report urgent situations</a:t>
            </a:r>
          </a:p>
          <a:p>
            <a:r>
              <a:rPr lang="en-US" sz="2000" b="0" dirty="0"/>
              <a:t>Positive change in attitude, judgment, and perception towards falls</a:t>
            </a:r>
          </a:p>
          <a:p>
            <a:r>
              <a:rPr lang="en-US" sz="2000" b="0" dirty="0"/>
              <a:t>Improved patient safety competencies among nurses</a:t>
            </a:r>
          </a:p>
          <a:p>
            <a:r>
              <a:rPr lang="en-US" sz="2000" b="0" dirty="0"/>
              <a:t>Improved cooperation and quality of care with medical teams</a:t>
            </a:r>
          </a:p>
          <a:p>
            <a:pPr marL="0" indent="0" algn="r">
              <a:buNone/>
            </a:pPr>
            <a:r>
              <a:rPr lang="en-US" sz="2000" b="0" dirty="0"/>
              <a:t>(Jeong &amp; Kim, 2020)</a:t>
            </a:r>
          </a:p>
        </p:txBody>
      </p:sp>
      <p:pic>
        <p:nvPicPr>
          <p:cNvPr id="2050" name="Picture 2" descr="Clear Nursing Communication Guide 2023">
            <a:extLst>
              <a:ext uri="{FF2B5EF4-FFF2-40B4-BE49-F238E27FC236}">
                <a16:creationId xmlns:a16="http://schemas.microsoft.com/office/drawing/2014/main" id="{8AE91F4E-8A8F-041D-B16D-D3D5035099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257" y="2386939"/>
            <a:ext cx="3301340" cy="3675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9977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C59F6-9B22-C211-4B4C-A2FD4B914C46}"/>
              </a:ext>
            </a:extLst>
          </p:cNvPr>
          <p:cNvSpPr>
            <a:spLocks noGrp="1"/>
          </p:cNvSpPr>
          <p:nvPr>
            <p:ph type="title"/>
          </p:nvPr>
        </p:nvSpPr>
        <p:spPr>
          <a:xfrm>
            <a:off x="1154954" y="4969926"/>
            <a:ext cx="8825659" cy="912399"/>
          </a:xfrm>
          <a:noFill/>
        </p:spPr>
        <p:txBody>
          <a:bodyPr anchor="t" anchorCtr="0"/>
          <a:lstStyle/>
          <a:p>
            <a:pPr algn="ctr"/>
            <a:r>
              <a:rPr lang="en-US" b="1" noProof="0" dirty="0"/>
              <a:t>Resources &amp; Activities</a:t>
            </a:r>
          </a:p>
        </p:txBody>
      </p:sp>
      <p:sp>
        <p:nvSpPr>
          <p:cNvPr id="7" name="Text Placeholder 6">
            <a:extLst>
              <a:ext uri="{FF2B5EF4-FFF2-40B4-BE49-F238E27FC236}">
                <a16:creationId xmlns:a16="http://schemas.microsoft.com/office/drawing/2014/main" id="{313F6E50-1401-F95E-63CC-87A02BEEEA9A}"/>
              </a:ext>
            </a:extLst>
          </p:cNvPr>
          <p:cNvSpPr>
            <a:spLocks noGrp="1"/>
          </p:cNvSpPr>
          <p:nvPr>
            <p:ph type="body" sz="half" idx="2"/>
          </p:nvPr>
        </p:nvSpPr>
        <p:spPr>
          <a:xfrm>
            <a:off x="1022979" y="194553"/>
            <a:ext cx="8825658" cy="4056936"/>
          </a:xfrm>
        </p:spPr>
        <p:txBody>
          <a:bodyPr>
            <a:normAutofit/>
          </a:bodyPr>
          <a:lstStyle/>
          <a:p>
            <a:pPr marL="342900" indent="-342900">
              <a:buFont typeface="Wingdings" panose="05000000000000000000" pitchFamily="2" charset="2"/>
              <a:buChar char="v"/>
            </a:pPr>
            <a:r>
              <a:rPr lang="en-US" sz="2400" dirty="0">
                <a:solidFill>
                  <a:schemeClr val="tx1"/>
                </a:solidFill>
              </a:rPr>
              <a:t>Face-to-face discussion or online discussion</a:t>
            </a:r>
          </a:p>
          <a:p>
            <a:pPr marL="342900" indent="-342900">
              <a:buFont typeface="Wingdings" panose="05000000000000000000" pitchFamily="2" charset="2"/>
              <a:buChar char="v"/>
            </a:pPr>
            <a:r>
              <a:rPr lang="en-US" sz="2400" dirty="0">
                <a:solidFill>
                  <a:schemeClr val="tx1"/>
                </a:solidFill>
              </a:rPr>
              <a:t>Simulation programs on falls</a:t>
            </a:r>
          </a:p>
          <a:p>
            <a:pPr marL="342900" indent="-342900">
              <a:buFont typeface="Wingdings" panose="05000000000000000000" pitchFamily="2" charset="2"/>
              <a:buChar char="v"/>
            </a:pPr>
            <a:r>
              <a:rPr lang="en-US" sz="2400" dirty="0">
                <a:solidFill>
                  <a:schemeClr val="tx1"/>
                </a:solidFill>
              </a:rPr>
              <a:t>Power point slides</a:t>
            </a:r>
          </a:p>
          <a:p>
            <a:pPr marL="342900" indent="-342900">
              <a:buFont typeface="Wingdings" panose="05000000000000000000" pitchFamily="2" charset="2"/>
              <a:buChar char="v"/>
            </a:pPr>
            <a:r>
              <a:rPr lang="en-US" sz="2400" dirty="0">
                <a:solidFill>
                  <a:schemeClr val="tx1"/>
                </a:solidFill>
              </a:rPr>
              <a:t>Handouts -  reference guides</a:t>
            </a:r>
          </a:p>
          <a:p>
            <a:pPr marL="342900" indent="-342900">
              <a:buFont typeface="Wingdings" panose="05000000000000000000" pitchFamily="2" charset="2"/>
              <a:buChar char="v"/>
            </a:pPr>
            <a:r>
              <a:rPr lang="en-US" sz="2400" dirty="0">
                <a:solidFill>
                  <a:schemeClr val="tx1"/>
                </a:solidFill>
              </a:rPr>
              <a:t>Case studies – real life incidents</a:t>
            </a:r>
          </a:p>
          <a:p>
            <a:pPr marL="342900" indent="-342900">
              <a:buFont typeface="Wingdings" panose="05000000000000000000" pitchFamily="2" charset="2"/>
              <a:buChar char="v"/>
            </a:pPr>
            <a:r>
              <a:rPr lang="en-US" sz="2400" dirty="0">
                <a:solidFill>
                  <a:schemeClr val="tx1"/>
                </a:solidFill>
              </a:rPr>
              <a:t>Interactive activities -  role playing</a:t>
            </a:r>
          </a:p>
          <a:p>
            <a:pPr marL="342900" indent="-342900">
              <a:buFont typeface="Wingdings" panose="05000000000000000000" pitchFamily="2" charset="2"/>
              <a:buChar char="v"/>
            </a:pPr>
            <a:r>
              <a:rPr lang="en-US" sz="2400" dirty="0">
                <a:solidFill>
                  <a:schemeClr val="tx1"/>
                </a:solidFill>
              </a:rPr>
              <a:t>Question and Answer forums</a:t>
            </a:r>
          </a:p>
          <a:p>
            <a:pPr marL="342900" indent="-342900">
              <a:buFont typeface="Wingdings" panose="05000000000000000000" pitchFamily="2" charset="2"/>
              <a:buChar char="v"/>
            </a:pPr>
            <a:r>
              <a:rPr lang="en-US" sz="2400" dirty="0">
                <a:solidFill>
                  <a:schemeClr val="tx1"/>
                </a:solidFill>
              </a:rPr>
              <a:t>Practice quizzes </a:t>
            </a:r>
          </a:p>
        </p:txBody>
      </p:sp>
      <p:pic>
        <p:nvPicPr>
          <p:cNvPr id="1026" name="Picture 2" descr="Fall Prevention - Licking County Health ...">
            <a:extLst>
              <a:ext uri="{FF2B5EF4-FFF2-40B4-BE49-F238E27FC236}">
                <a16:creationId xmlns:a16="http://schemas.microsoft.com/office/drawing/2014/main" id="{80C82079-48E2-2CD6-36D9-09114B40FA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9801" y="1051275"/>
            <a:ext cx="3537671" cy="3200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630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ABE40-AA00-F366-A36A-B3F1AADBF025}"/>
              </a:ext>
            </a:extLst>
          </p:cNvPr>
          <p:cNvSpPr>
            <a:spLocks noGrp="1"/>
          </p:cNvSpPr>
          <p:nvPr>
            <p:ph type="ctrTitle"/>
          </p:nvPr>
        </p:nvSpPr>
        <p:spPr>
          <a:xfrm>
            <a:off x="580002" y="768993"/>
            <a:ext cx="10515600" cy="1129802"/>
          </a:xfrm>
          <a:noFill/>
        </p:spPr>
        <p:txBody>
          <a:bodyPr anchor="ctr" anchorCtr="0">
            <a:noAutofit/>
          </a:bodyPr>
          <a:lstStyle/>
          <a:p>
            <a:r>
              <a:rPr lang="en-US" noProof="0" dirty="0">
                <a:solidFill>
                  <a:schemeClr val="bg1"/>
                </a:solidFill>
              </a:rPr>
              <a:t>Part 5: Solicit Feedback</a:t>
            </a:r>
          </a:p>
        </p:txBody>
      </p:sp>
      <p:sp>
        <p:nvSpPr>
          <p:cNvPr id="3" name="Subtitle 2">
            <a:extLst>
              <a:ext uri="{FF2B5EF4-FFF2-40B4-BE49-F238E27FC236}">
                <a16:creationId xmlns:a16="http://schemas.microsoft.com/office/drawing/2014/main" id="{72446868-83F0-CEEF-5E60-6D55C93B523F}"/>
              </a:ext>
            </a:extLst>
          </p:cNvPr>
          <p:cNvSpPr>
            <a:spLocks noGrp="1"/>
          </p:cNvSpPr>
          <p:nvPr>
            <p:ph type="subTitle" idx="1"/>
          </p:nvPr>
        </p:nvSpPr>
        <p:spPr>
          <a:xfrm>
            <a:off x="982651" y="2326105"/>
            <a:ext cx="6938192" cy="3978442"/>
          </a:xfrm>
          <a:noFill/>
        </p:spPr>
        <p:txBody>
          <a:bodyPr>
            <a:normAutofit fontScale="92500" lnSpcReduction="10000"/>
          </a:bodyPr>
          <a:lstStyle/>
          <a:p>
            <a:pPr marL="342900" indent="-342900" algn="l">
              <a:buFont typeface="Arial" panose="020B0604020202020204" pitchFamily="34" charset="0"/>
              <a:buChar char="•"/>
            </a:pPr>
            <a:r>
              <a:rPr lang="en-US" noProof="0" dirty="0"/>
              <a:t>Evaluate process measures including procedures and protocols quarterly to determine fidelity and indicators of the programs.</a:t>
            </a:r>
          </a:p>
          <a:p>
            <a:pPr marL="342900" indent="-342900" algn="l">
              <a:buFont typeface="Arial" panose="020B0604020202020204" pitchFamily="34" charset="0"/>
              <a:buChar char="•"/>
            </a:pPr>
            <a:r>
              <a:rPr lang="en-US" dirty="0"/>
              <a:t>Examine fall incidence and prevalence using hospital data on monthly basis.</a:t>
            </a:r>
          </a:p>
          <a:p>
            <a:pPr marL="342900" indent="-342900" algn="l">
              <a:buFont typeface="Arial" panose="020B0604020202020204" pitchFamily="34" charset="0"/>
              <a:buChar char="•"/>
            </a:pPr>
            <a:r>
              <a:rPr lang="en-US" dirty="0"/>
              <a:t>Evaluate nurses’ confidence, skills and competence and data management systems with stakeholders </a:t>
            </a:r>
          </a:p>
          <a:p>
            <a:pPr marL="342900" indent="-342900" algn="l">
              <a:buFont typeface="Arial" panose="020B0604020202020204" pitchFamily="34" charset="0"/>
              <a:buChar char="•"/>
            </a:pPr>
            <a:r>
              <a:rPr lang="en-US" dirty="0"/>
              <a:t>Dissemination of results to determine outcomes, need for change, improvement measures, barriers and limitations.</a:t>
            </a:r>
          </a:p>
          <a:p>
            <a:pPr algn="r"/>
            <a:r>
              <a:rPr lang="en-US" dirty="0"/>
              <a:t>(Lamoureux, et al., 2024)</a:t>
            </a:r>
          </a:p>
        </p:txBody>
      </p:sp>
      <p:pic>
        <p:nvPicPr>
          <p:cNvPr id="4098" name="Picture 2" descr="Implementing a Fall Prevention Program ...">
            <a:extLst>
              <a:ext uri="{FF2B5EF4-FFF2-40B4-BE49-F238E27FC236}">
                <a16:creationId xmlns:a16="http://schemas.microsoft.com/office/drawing/2014/main" id="{8089BEDC-8EA1-E8A3-097F-041B4C4C0D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4597" y="3044351"/>
            <a:ext cx="3938093" cy="3260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803753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2">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A734A7-6096-47AA-9737-CDF62701A0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81D8D6-8849-400B-8BC9-21D401C7DD0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DF8397A0-8C35-4EEE-8E61-47C914415B57}">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 Boardroom</Template>
  <TotalTime>612</TotalTime>
  <Words>2012</Words>
  <Application>Microsoft Office PowerPoint</Application>
  <PresentationFormat>Widescreen</PresentationFormat>
  <Paragraphs>102</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Gill Sans MT</vt:lpstr>
      <vt:lpstr>Wingdings</vt:lpstr>
      <vt:lpstr>Wingdings 3</vt:lpstr>
      <vt:lpstr>Ion Boardroom</vt:lpstr>
      <vt:lpstr>NURS FPX 4035 Assessment 3: Fall Prevention Improvement Plan In-Service</vt:lpstr>
      <vt:lpstr>Part 1: Agenda &amp; Outcomes</vt:lpstr>
      <vt:lpstr>Part 2: Safety Improvement Plan</vt:lpstr>
      <vt:lpstr>Evidence-based interventions for Proposed Plan</vt:lpstr>
      <vt:lpstr>Why Its Matters to the Organization</vt:lpstr>
      <vt:lpstr>Part 3: Nurses’ Role &amp; Significance </vt:lpstr>
      <vt:lpstr>Part 4: New Processes &amp; Skill Practice</vt:lpstr>
      <vt:lpstr>Resources &amp; Activities</vt:lpstr>
      <vt:lpstr>Part 5: Solicit Feedback</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3</cp:revision>
  <dcterms:created xsi:type="dcterms:W3CDTF">2025-07-26T04:05:46Z</dcterms:created>
  <dcterms:modified xsi:type="dcterms:W3CDTF">2025-07-26T15:38:04Z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