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7"/>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5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6940" autoAdjust="0"/>
  </p:normalViewPr>
  <p:slideViewPr>
    <p:cSldViewPr snapToGrid="0">
      <p:cViewPr varScale="1">
        <p:scale>
          <a:sx n="59" d="100"/>
          <a:sy n="59" d="100"/>
        </p:scale>
        <p:origin x="11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0B35FE-10F8-4A8B-A664-7B311F1926F7}" type="datetimeFigureOut">
              <a:rPr lang="en-US" smtClean="0"/>
              <a:t>7/27/2025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A4335D-EFAA-4A0D-94D2-5C67F8E1548E}" type="slidenum">
              <a:rPr lang="en-US" smtClean="0"/>
              <a:t>‹#›</a:t>
            </a:fld>
            <a:endParaRPr lang="en-US"/>
          </a:p>
        </p:txBody>
      </p:sp>
    </p:spTree>
    <p:extLst>
      <p:ext uri="{BB962C8B-B14F-4D97-AF65-F5344CB8AC3E}">
        <p14:creationId xmlns:p14="http://schemas.microsoft.com/office/powerpoint/2010/main" val="2726856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Worcester is the second-largest city in Massachusetts and serves as a central hub in the state.  It is located in Worcester County and is classified as an urban area. The presentation will therefore focus on Worcester County in terms of community assessment. For this reason, the first issue to address is the history and demographics of the area. </a:t>
            </a:r>
          </a:p>
        </p:txBody>
      </p:sp>
      <p:sp>
        <p:nvSpPr>
          <p:cNvPr id="4" name="Slide Number Placeholder 3"/>
          <p:cNvSpPr>
            <a:spLocks noGrp="1"/>
          </p:cNvSpPr>
          <p:nvPr>
            <p:ph type="sldNum" sz="quarter" idx="5"/>
          </p:nvPr>
        </p:nvSpPr>
        <p:spPr/>
        <p:txBody>
          <a:bodyPr/>
          <a:lstStyle/>
          <a:p>
            <a:fld id="{A1A4335D-EFAA-4A0D-94D2-5C67F8E1548E}" type="slidenum">
              <a:rPr lang="en-US" smtClean="0"/>
              <a:t>2</a:t>
            </a:fld>
            <a:endParaRPr lang="en-US"/>
          </a:p>
        </p:txBody>
      </p:sp>
    </p:spTree>
    <p:extLst>
      <p:ext uri="{BB962C8B-B14F-4D97-AF65-F5344CB8AC3E}">
        <p14:creationId xmlns:p14="http://schemas.microsoft.com/office/powerpoint/2010/main" val="26344525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Worcester offers a wide range of public educational institutions. With over 35,000 students, the city is known for having various universities and colleges (The City of Worcester, 2025b). However, there is a need to address challenges such as literacy gaps and funding issues to bridge the gap of education disparities, especially among minority and low-income students. </a:t>
            </a:r>
          </a:p>
        </p:txBody>
      </p:sp>
      <p:sp>
        <p:nvSpPr>
          <p:cNvPr id="4" name="Slide Number Placeholder 3"/>
          <p:cNvSpPr>
            <a:spLocks noGrp="1"/>
          </p:cNvSpPr>
          <p:nvPr>
            <p:ph type="sldNum" sz="quarter" idx="5"/>
          </p:nvPr>
        </p:nvSpPr>
        <p:spPr/>
        <p:txBody>
          <a:bodyPr/>
          <a:lstStyle/>
          <a:p>
            <a:fld id="{A1A4335D-EFAA-4A0D-94D2-5C67F8E1548E}" type="slidenum">
              <a:rPr lang="en-US" smtClean="0"/>
              <a:t>11</a:t>
            </a:fld>
            <a:endParaRPr lang="en-US"/>
          </a:p>
        </p:txBody>
      </p:sp>
    </p:spTree>
    <p:extLst>
      <p:ext uri="{BB962C8B-B14F-4D97-AF65-F5344CB8AC3E}">
        <p14:creationId xmlns:p14="http://schemas.microsoft.com/office/powerpoint/2010/main" val="3292483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Recreation plays a crucial role in community wellness especially for youth engagement and violence prevention. The Parks Division offers opportunities for young individuals to obtain employment at different levels while serving the community (The City of Worcester, 2025a). This falls under youth programs since they are focused on creating opportunities while empowering youths to stay away from crime. </a:t>
            </a:r>
          </a:p>
        </p:txBody>
      </p:sp>
      <p:sp>
        <p:nvSpPr>
          <p:cNvPr id="4" name="Slide Number Placeholder 3"/>
          <p:cNvSpPr>
            <a:spLocks noGrp="1"/>
          </p:cNvSpPr>
          <p:nvPr>
            <p:ph type="sldNum" sz="quarter" idx="5"/>
          </p:nvPr>
        </p:nvSpPr>
        <p:spPr/>
        <p:txBody>
          <a:bodyPr/>
          <a:lstStyle/>
          <a:p>
            <a:fld id="{A1A4335D-EFAA-4A0D-94D2-5C67F8E1548E}" type="slidenum">
              <a:rPr lang="en-US" smtClean="0"/>
              <a:t>12</a:t>
            </a:fld>
            <a:endParaRPr lang="en-US"/>
          </a:p>
        </p:txBody>
      </p:sp>
    </p:spTree>
    <p:extLst>
      <p:ext uri="{BB962C8B-B14F-4D97-AF65-F5344CB8AC3E}">
        <p14:creationId xmlns:p14="http://schemas.microsoft.com/office/powerpoint/2010/main" val="37575369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residents provided insights into youth concerns, housing, and safety. The second individual to be interviewed, who is a police officer emphasized neighborhood programs and engagement. Additionally, a parent expressed concerns over health risks in housing. Hence, stakeholder interviews suggest that the city could work to improve its housing, in addition to having neighborhood engagement as a strength towards addressing the noted concerns. </a:t>
            </a:r>
          </a:p>
        </p:txBody>
      </p:sp>
      <p:sp>
        <p:nvSpPr>
          <p:cNvPr id="4" name="Slide Number Placeholder 3"/>
          <p:cNvSpPr>
            <a:spLocks noGrp="1"/>
          </p:cNvSpPr>
          <p:nvPr>
            <p:ph type="sldNum" sz="quarter" idx="5"/>
          </p:nvPr>
        </p:nvSpPr>
        <p:spPr/>
        <p:txBody>
          <a:bodyPr/>
          <a:lstStyle/>
          <a:p>
            <a:fld id="{A1A4335D-EFAA-4A0D-94D2-5C67F8E1548E}" type="slidenum">
              <a:rPr lang="en-US" smtClean="0"/>
              <a:t>13</a:t>
            </a:fld>
            <a:endParaRPr lang="en-US"/>
          </a:p>
        </p:txBody>
      </p:sp>
    </p:spTree>
    <p:extLst>
      <p:ext uri="{BB962C8B-B14F-4D97-AF65-F5344CB8AC3E}">
        <p14:creationId xmlns:p14="http://schemas.microsoft.com/office/powerpoint/2010/main" val="18241312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Worcester’s strengths lies in its public health capacity and community networks. However, various socio-economic challenges affect vulnerable populations. Such challenges have been identified as high crime rates, housing quality, and income disparity. Ultimately, there is a clear need for targeted environmental programs and health education. </a:t>
            </a:r>
          </a:p>
        </p:txBody>
      </p:sp>
      <p:sp>
        <p:nvSpPr>
          <p:cNvPr id="4" name="Slide Number Placeholder 3"/>
          <p:cNvSpPr>
            <a:spLocks noGrp="1"/>
          </p:cNvSpPr>
          <p:nvPr>
            <p:ph type="sldNum" sz="quarter" idx="5"/>
          </p:nvPr>
        </p:nvSpPr>
        <p:spPr/>
        <p:txBody>
          <a:bodyPr/>
          <a:lstStyle/>
          <a:p>
            <a:fld id="{A1A4335D-EFAA-4A0D-94D2-5C67F8E1548E}" type="slidenum">
              <a:rPr lang="en-US" smtClean="0"/>
              <a:t>14</a:t>
            </a:fld>
            <a:endParaRPr lang="en-US"/>
          </a:p>
        </p:txBody>
      </p:sp>
    </p:spTree>
    <p:extLst>
      <p:ext uri="{BB962C8B-B14F-4D97-AF65-F5344CB8AC3E}">
        <p14:creationId xmlns:p14="http://schemas.microsoft.com/office/powerpoint/2010/main" val="2628314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Worcester was founded in 1772 and incorporated as a city in 1848. According to the 2023 Census, the population in Worcester was 206,518 and consists of 58% White, 12.14% Black or African Americans, 7.33% other race, 6.93% Asian, and smaller percentages for Native American, Native American, Native Hawaiian, multiracial populations, or pacific Islander (World Population Review, 2025).  Additionally, the median age in Worcester is 34.9 years. </a:t>
            </a:r>
          </a:p>
        </p:txBody>
      </p:sp>
      <p:sp>
        <p:nvSpPr>
          <p:cNvPr id="4" name="Slide Number Placeholder 3"/>
          <p:cNvSpPr>
            <a:spLocks noGrp="1"/>
          </p:cNvSpPr>
          <p:nvPr>
            <p:ph type="sldNum" sz="quarter" idx="5"/>
          </p:nvPr>
        </p:nvSpPr>
        <p:spPr/>
        <p:txBody>
          <a:bodyPr/>
          <a:lstStyle/>
          <a:p>
            <a:fld id="{A1A4335D-EFAA-4A0D-94D2-5C67F8E1548E}" type="slidenum">
              <a:rPr lang="en-US" smtClean="0"/>
              <a:t>3</a:t>
            </a:fld>
            <a:endParaRPr lang="en-US"/>
          </a:p>
        </p:txBody>
      </p:sp>
    </p:spTree>
    <p:extLst>
      <p:ext uri="{BB962C8B-B14F-4D97-AF65-F5344CB8AC3E}">
        <p14:creationId xmlns:p14="http://schemas.microsoft.com/office/powerpoint/2010/main" val="3741126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having individuals from various races, Worcester is increasingly being diverse in terms of religion, the language spoken, and ethnicity.  This is because there is a growing immigrant population from communities such as Puerto Ricans, Albanians, and Vietnamese among others (Statistical Atlas, </a:t>
            </a:r>
            <a:r>
              <a:rPr lang="en-US" dirty="0" err="1"/>
              <a:t>n.d</a:t>
            </a:r>
            <a:r>
              <a:rPr lang="en-US" dirty="0"/>
              <a:t>). On the other hand, 25% of the population also speak a language other than English at home. The religion in the area has also expanded from Christianism and into Buddhist and Muslim communities. </a:t>
            </a:r>
          </a:p>
        </p:txBody>
      </p:sp>
      <p:sp>
        <p:nvSpPr>
          <p:cNvPr id="4" name="Slide Number Placeholder 3"/>
          <p:cNvSpPr>
            <a:spLocks noGrp="1"/>
          </p:cNvSpPr>
          <p:nvPr>
            <p:ph type="sldNum" sz="quarter" idx="5"/>
          </p:nvPr>
        </p:nvSpPr>
        <p:spPr/>
        <p:txBody>
          <a:bodyPr/>
          <a:lstStyle/>
          <a:p>
            <a:fld id="{A1A4335D-EFAA-4A0D-94D2-5C67F8E1548E}" type="slidenum">
              <a:rPr lang="en-US" smtClean="0"/>
              <a:t>4</a:t>
            </a:fld>
            <a:endParaRPr lang="en-US"/>
          </a:p>
        </p:txBody>
      </p:sp>
    </p:spTree>
    <p:extLst>
      <p:ext uri="{BB962C8B-B14F-4D97-AF65-F5344CB8AC3E}">
        <p14:creationId xmlns:p14="http://schemas.microsoft.com/office/powerpoint/2010/main" val="970331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city of Worcester has multiple parks located in different locations. However, air pollution and lead exposure in older housing are major environmental concerns. Information from Worcester City confirms that the city has the highest overall percentages of children from 9 to 47 months with confirmed blood lead levels of greater than or equal to 5 mg per deciliter (The City of Worcester, </a:t>
            </a:r>
            <a:r>
              <a:rPr lang="en-US" dirty="0" err="1"/>
              <a:t>n.d</a:t>
            </a:r>
            <a:r>
              <a:rPr lang="en-US" dirty="0"/>
              <a:t>). Further, the city experiences cold winters and hot humid summers. Therefore, the old infrastructure and extreme weather are environmental concerns noted as part of the physical environment. </a:t>
            </a:r>
          </a:p>
        </p:txBody>
      </p:sp>
      <p:sp>
        <p:nvSpPr>
          <p:cNvPr id="4" name="Slide Number Placeholder 3"/>
          <p:cNvSpPr>
            <a:spLocks noGrp="1"/>
          </p:cNvSpPr>
          <p:nvPr>
            <p:ph type="sldNum" sz="quarter" idx="5"/>
          </p:nvPr>
        </p:nvSpPr>
        <p:spPr/>
        <p:txBody>
          <a:bodyPr/>
          <a:lstStyle/>
          <a:p>
            <a:fld id="{A1A4335D-EFAA-4A0D-94D2-5C67F8E1548E}" type="slidenum">
              <a:rPr lang="en-US" smtClean="0"/>
              <a:t>5</a:t>
            </a:fld>
            <a:endParaRPr lang="en-US"/>
          </a:p>
        </p:txBody>
      </p:sp>
    </p:spTree>
    <p:extLst>
      <p:ext uri="{BB962C8B-B14F-4D97-AF65-F5344CB8AC3E}">
        <p14:creationId xmlns:p14="http://schemas.microsoft.com/office/powerpoint/2010/main" val="10709657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Worcester has a relatively strong infrastructure in terms of health. However, there remains a significant health disparity issue, especially among low-income families and immigrants.  According to Mortimer et al (2022), historical discrimination in terms of race, and occupation among other socio-economic misfortunes such as being economically disadvantaged is a significant cause of health disparities. Such an issue can be mitigated through nursing interventions, which can be implemented by collaborating with staff from social services and community health centers. </a:t>
            </a:r>
          </a:p>
        </p:txBody>
      </p:sp>
      <p:sp>
        <p:nvSpPr>
          <p:cNvPr id="4" name="Slide Number Placeholder 3"/>
          <p:cNvSpPr>
            <a:spLocks noGrp="1"/>
          </p:cNvSpPr>
          <p:nvPr>
            <p:ph type="sldNum" sz="quarter" idx="5"/>
          </p:nvPr>
        </p:nvSpPr>
        <p:spPr/>
        <p:txBody>
          <a:bodyPr/>
          <a:lstStyle/>
          <a:p>
            <a:fld id="{A1A4335D-EFAA-4A0D-94D2-5C67F8E1548E}" type="slidenum">
              <a:rPr lang="en-US" smtClean="0"/>
              <a:t>6</a:t>
            </a:fld>
            <a:endParaRPr lang="en-US"/>
          </a:p>
        </p:txBody>
      </p:sp>
    </p:spTree>
    <p:extLst>
      <p:ext uri="{BB962C8B-B14F-4D97-AF65-F5344CB8AC3E}">
        <p14:creationId xmlns:p14="http://schemas.microsoft.com/office/powerpoint/2010/main" val="39796608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median household income is $ 58,000, with an unemployment rate of 5% (World Population Review, 2025). This implies that the city mostly includes low to middle income individuals. On the other hand, the crime rate is higher than the national average in violent and property crime (World Population Review, 2025). </a:t>
            </a:r>
          </a:p>
        </p:txBody>
      </p:sp>
      <p:sp>
        <p:nvSpPr>
          <p:cNvPr id="4" name="Slide Number Placeholder 3"/>
          <p:cNvSpPr>
            <a:spLocks noGrp="1"/>
          </p:cNvSpPr>
          <p:nvPr>
            <p:ph type="sldNum" sz="quarter" idx="5"/>
          </p:nvPr>
        </p:nvSpPr>
        <p:spPr/>
        <p:txBody>
          <a:bodyPr/>
          <a:lstStyle/>
          <a:p>
            <a:fld id="{A1A4335D-EFAA-4A0D-94D2-5C67F8E1548E}" type="slidenum">
              <a:rPr lang="en-US" smtClean="0"/>
              <a:t>7</a:t>
            </a:fld>
            <a:endParaRPr lang="en-US"/>
          </a:p>
        </p:txBody>
      </p:sp>
    </p:spTree>
    <p:extLst>
      <p:ext uri="{BB962C8B-B14F-4D97-AF65-F5344CB8AC3E}">
        <p14:creationId xmlns:p14="http://schemas.microsoft.com/office/powerpoint/2010/main" val="3299799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city has accessible public transportation with WRTA, which has a fare-free program that began during the Covid-19 pandemic (The Research Bureau, 2025). Worcester also has an MTBA commuter train that serves community members. Based on the availability of transportation, most community members can access the services. However, there is a need to consider the notion that other individuals living in remote areas could have challenges accessing the transportation. </a:t>
            </a:r>
          </a:p>
        </p:txBody>
      </p:sp>
      <p:sp>
        <p:nvSpPr>
          <p:cNvPr id="4" name="Slide Number Placeholder 3"/>
          <p:cNvSpPr>
            <a:spLocks noGrp="1"/>
          </p:cNvSpPr>
          <p:nvPr>
            <p:ph type="sldNum" sz="quarter" idx="5"/>
          </p:nvPr>
        </p:nvSpPr>
        <p:spPr/>
        <p:txBody>
          <a:bodyPr/>
          <a:lstStyle/>
          <a:p>
            <a:fld id="{A1A4335D-EFAA-4A0D-94D2-5C67F8E1548E}" type="slidenum">
              <a:rPr lang="en-US" smtClean="0"/>
              <a:t>8</a:t>
            </a:fld>
            <a:endParaRPr lang="en-US"/>
          </a:p>
        </p:txBody>
      </p:sp>
    </p:spTree>
    <p:extLst>
      <p:ext uri="{BB962C8B-B14F-4D97-AF65-F5344CB8AC3E}">
        <p14:creationId xmlns:p14="http://schemas.microsoft.com/office/powerpoint/2010/main" val="22898474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Worcester’s local government include elected officials and community advisory groups that encourage public participation. On the other hand, the active council ensures that youth, public safety, and housing programs are active. </a:t>
            </a:r>
          </a:p>
        </p:txBody>
      </p:sp>
      <p:sp>
        <p:nvSpPr>
          <p:cNvPr id="4" name="Slide Number Placeholder 3"/>
          <p:cNvSpPr>
            <a:spLocks noGrp="1"/>
          </p:cNvSpPr>
          <p:nvPr>
            <p:ph type="sldNum" sz="quarter" idx="5"/>
          </p:nvPr>
        </p:nvSpPr>
        <p:spPr/>
        <p:txBody>
          <a:bodyPr/>
          <a:lstStyle/>
          <a:p>
            <a:fld id="{A1A4335D-EFAA-4A0D-94D2-5C67F8E1548E}" type="slidenum">
              <a:rPr lang="en-US" smtClean="0"/>
              <a:t>9</a:t>
            </a:fld>
            <a:endParaRPr lang="en-US"/>
          </a:p>
        </p:txBody>
      </p:sp>
    </p:spTree>
    <p:extLst>
      <p:ext uri="{BB962C8B-B14F-4D97-AF65-F5344CB8AC3E}">
        <p14:creationId xmlns:p14="http://schemas.microsoft.com/office/powerpoint/2010/main" val="10658150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Worcester Division of Public Health collaborates with regional coalitions to address the social determinants of health. Consequently, public health outreach has improved since the pandemic, focusing on equity (The City of Worcester, 2025c). Further, Worcester Division of Public Health offers services such as nursing and epidemiology, emergency preparedness, environmental and community health. </a:t>
            </a:r>
          </a:p>
        </p:txBody>
      </p:sp>
      <p:sp>
        <p:nvSpPr>
          <p:cNvPr id="4" name="Slide Number Placeholder 3"/>
          <p:cNvSpPr>
            <a:spLocks noGrp="1"/>
          </p:cNvSpPr>
          <p:nvPr>
            <p:ph type="sldNum" sz="quarter" idx="5"/>
          </p:nvPr>
        </p:nvSpPr>
        <p:spPr/>
        <p:txBody>
          <a:bodyPr/>
          <a:lstStyle/>
          <a:p>
            <a:fld id="{A1A4335D-EFAA-4A0D-94D2-5C67F8E1548E}" type="slidenum">
              <a:rPr lang="en-US" smtClean="0"/>
              <a:t>10</a:t>
            </a:fld>
            <a:endParaRPr lang="en-US"/>
          </a:p>
        </p:txBody>
      </p:sp>
    </p:spTree>
    <p:extLst>
      <p:ext uri="{BB962C8B-B14F-4D97-AF65-F5344CB8AC3E}">
        <p14:creationId xmlns:p14="http://schemas.microsoft.com/office/powerpoint/2010/main" val="4233240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F26B86-B66D-4909-A314-85D35FFFE1E4}"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1713123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F26B86-B66D-4909-A314-85D35FFFE1E4}" type="datetimeFigureOut">
              <a:rPr lang="en-US" smtClean="0"/>
              <a:t>7/27/2025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1963308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6F26B86-B66D-4909-A314-85D35FFFE1E4}"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1527276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6F26B86-B66D-4909-A314-85D35FFFE1E4}"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56DE0-E319-4337-973E-8B7740F0BDEA}" type="slidenum">
              <a:rPr lang="en-US" smtClean="0"/>
              <a:t>‹#›</a:t>
            </a:fld>
            <a:endParaRPr lang="en-US"/>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448801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F26B86-B66D-4909-A314-85D35FFFE1E4}"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36929504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6F26B86-B66D-4909-A314-85D35FFFE1E4}" type="datetimeFigureOut">
              <a:rPr lang="en-US" smtClean="0"/>
              <a:t>7/27/2025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3376656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6F26B86-B66D-4909-A314-85D35FFFE1E4}" type="datetimeFigureOut">
              <a:rPr lang="en-US" smtClean="0"/>
              <a:t>7/27/2025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9110456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F26B86-B66D-4909-A314-85D35FFFE1E4}"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18601508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F26B86-B66D-4909-A314-85D35FFFE1E4}"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1323907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F26B86-B66D-4909-A314-85D35FFFE1E4}"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2981835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F26B86-B66D-4909-A314-85D35FFFE1E4}" type="datetimeFigureOut">
              <a:rPr lang="en-US" smtClean="0"/>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3890342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F26B86-B66D-4909-A314-85D35FFFE1E4}" type="datetimeFigureOut">
              <a:rPr lang="en-US" smtClean="0"/>
              <a:t>7/27/2025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4124790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F26B86-B66D-4909-A314-85D35FFFE1E4}" type="datetimeFigureOut">
              <a:rPr lang="en-US" smtClean="0"/>
              <a:t>7/27/2025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3355248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66F26B86-B66D-4909-A314-85D35FFFE1E4}" type="datetimeFigureOut">
              <a:rPr lang="en-US" smtClean="0"/>
              <a:t>7/27/2025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1372615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6F26B86-B66D-4909-A314-85D35FFFE1E4}" type="datetimeFigureOut">
              <a:rPr lang="en-US" smtClean="0"/>
              <a:t>7/27/2025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1370060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66F26B86-B66D-4909-A314-85D35FFFE1E4}" type="datetimeFigureOut">
              <a:rPr lang="en-US" smtClean="0"/>
              <a:t>7/27/2025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109611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F26B86-B66D-4909-A314-85D35FFFE1E4}" type="datetimeFigureOut">
              <a:rPr lang="en-US" smtClean="0"/>
              <a:t>7/27/2025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56DE0-E319-4337-973E-8B7740F0BDEA}" type="slidenum">
              <a:rPr lang="en-US" smtClean="0"/>
              <a:t>‹#›</a:t>
            </a:fld>
            <a:endParaRPr lang="en-US"/>
          </a:p>
        </p:txBody>
      </p:sp>
    </p:spTree>
    <p:extLst>
      <p:ext uri="{BB962C8B-B14F-4D97-AF65-F5344CB8AC3E}">
        <p14:creationId xmlns:p14="http://schemas.microsoft.com/office/powerpoint/2010/main" val="2848508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6F26B86-B66D-4909-A314-85D35FFFE1E4}" type="datetimeFigureOut">
              <a:rPr lang="en-US" smtClean="0"/>
              <a:t>7/27/2025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4B56DE0-E319-4337-973E-8B7740F0BDEA}" type="slidenum">
              <a:rPr lang="en-US" smtClean="0"/>
              <a:t>‹#›</a:t>
            </a:fld>
            <a:endParaRPr lang="en-US"/>
          </a:p>
        </p:txBody>
      </p:sp>
    </p:spTree>
    <p:extLst>
      <p:ext uri="{BB962C8B-B14F-4D97-AF65-F5344CB8AC3E}">
        <p14:creationId xmlns:p14="http://schemas.microsoft.com/office/powerpoint/2010/main" val="3687757253"/>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www.wrrb.org/news/2024/04/wrta-board-approved-fare-free-transit-through-june-2025/" TargetMode="External"/><Relationship Id="rId3" Type="http://schemas.openxmlformats.org/officeDocument/2006/relationships/hyperlink" Target="https://statisticalatlas.com/place/Massachusetts/Worcester/Race-and-Ethnicity" TargetMode="External"/><Relationship Id="rId7" Type="http://schemas.openxmlformats.org/officeDocument/2006/relationships/hyperlink" Target="https://www.worcesterma.gov/public-health" TargetMode="External"/><Relationship Id="rId2" Type="http://schemas.openxmlformats.org/officeDocument/2006/relationships/hyperlink" Target="https://doi.org/10.3389/fepid.2022.1018186" TargetMode="External"/><Relationship Id="rId1" Type="http://schemas.openxmlformats.org/officeDocument/2006/relationships/slideLayout" Target="../slideLayouts/slideLayout2.xml"/><Relationship Id="rId6" Type="http://schemas.openxmlformats.org/officeDocument/2006/relationships/hyperlink" Target="https://www.worcesterma.gov/colleges-universities" TargetMode="External"/><Relationship Id="rId5" Type="http://schemas.openxmlformats.org/officeDocument/2006/relationships/hyperlink" Target="https://www.worcesterma.gov/parks" TargetMode="External"/><Relationship Id="rId4" Type="http://schemas.openxmlformats.org/officeDocument/2006/relationships/hyperlink" Target="https://dashboards.mysidewalk.com/city-of-worcester-e8dae01f631b/childhood-lead" TargetMode="External"/><Relationship Id="rId9" Type="http://schemas.openxmlformats.org/officeDocument/2006/relationships/hyperlink" Target="https://worldpopulationreview.com/us-cities/massachusetts/worcester"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DB510-5011-3A3F-DBEA-983CF4FB290F}"/>
              </a:ext>
            </a:extLst>
          </p:cNvPr>
          <p:cNvSpPr>
            <a:spLocks noGrp="1"/>
          </p:cNvSpPr>
          <p:nvPr>
            <p:ph type="ctrTitle"/>
          </p:nvPr>
        </p:nvSpPr>
        <p:spPr>
          <a:xfrm>
            <a:off x="1154955" y="554636"/>
            <a:ext cx="8825658" cy="2383436"/>
          </a:xfrm>
        </p:spPr>
        <p:txBody>
          <a:bodyPr/>
          <a:lstStyle/>
          <a:p>
            <a:r>
              <a:rPr lang="en-US" sz="4800" dirty="0"/>
              <a:t>COMMUNITY ASSESSMENT: WORCESTER, MASSACHUSETTS</a:t>
            </a:r>
          </a:p>
        </p:txBody>
      </p:sp>
      <p:sp>
        <p:nvSpPr>
          <p:cNvPr id="3" name="Subtitle 2">
            <a:extLst>
              <a:ext uri="{FF2B5EF4-FFF2-40B4-BE49-F238E27FC236}">
                <a16:creationId xmlns:a16="http://schemas.microsoft.com/office/drawing/2014/main" id="{B31A96C4-50E5-45F6-89C0-934A3DD28E45}"/>
              </a:ext>
            </a:extLst>
          </p:cNvPr>
          <p:cNvSpPr>
            <a:spLocks noGrp="1"/>
          </p:cNvSpPr>
          <p:nvPr>
            <p:ph type="subTitle" idx="1"/>
          </p:nvPr>
        </p:nvSpPr>
        <p:spPr>
          <a:xfrm>
            <a:off x="1154955" y="3147934"/>
            <a:ext cx="8825658" cy="2490866"/>
          </a:xfrm>
        </p:spPr>
        <p:txBody>
          <a:bodyPr/>
          <a:lstStyle/>
          <a:p>
            <a:pPr algn="ctr"/>
            <a:r>
              <a:rPr lang="en-US" dirty="0"/>
              <a:t>Name</a:t>
            </a:r>
          </a:p>
          <a:p>
            <a:pPr algn="ctr"/>
            <a:r>
              <a:rPr lang="en-US" dirty="0"/>
              <a:t>Institution</a:t>
            </a:r>
          </a:p>
          <a:p>
            <a:pPr algn="ctr"/>
            <a:r>
              <a:rPr lang="en-US" dirty="0"/>
              <a:t>Course Name and Number</a:t>
            </a:r>
          </a:p>
          <a:p>
            <a:pPr algn="ctr"/>
            <a:r>
              <a:rPr lang="en-US" dirty="0"/>
              <a:t>Instructor</a:t>
            </a:r>
          </a:p>
          <a:p>
            <a:pPr algn="ctr"/>
            <a:r>
              <a:rPr lang="en-US" dirty="0"/>
              <a:t>Date</a:t>
            </a:r>
          </a:p>
          <a:p>
            <a:endParaRPr lang="en-US" dirty="0"/>
          </a:p>
        </p:txBody>
      </p:sp>
    </p:spTree>
    <p:extLst>
      <p:ext uri="{BB962C8B-B14F-4D97-AF65-F5344CB8AC3E}">
        <p14:creationId xmlns:p14="http://schemas.microsoft.com/office/powerpoint/2010/main" val="3060680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C8507-7ABD-0487-0168-25DE1E36A6F8}"/>
              </a:ext>
            </a:extLst>
          </p:cNvPr>
          <p:cNvSpPr>
            <a:spLocks noGrp="1"/>
          </p:cNvSpPr>
          <p:nvPr>
            <p:ph type="title"/>
          </p:nvPr>
        </p:nvSpPr>
        <p:spPr/>
        <p:txBody>
          <a:bodyPr/>
          <a:lstStyle/>
          <a:p>
            <a:r>
              <a:rPr lang="en-US" dirty="0"/>
              <a:t>LOCAL PUBLIC HEALTH</a:t>
            </a:r>
          </a:p>
        </p:txBody>
      </p:sp>
      <p:sp>
        <p:nvSpPr>
          <p:cNvPr id="3" name="Content Placeholder 2">
            <a:extLst>
              <a:ext uri="{FF2B5EF4-FFF2-40B4-BE49-F238E27FC236}">
                <a16:creationId xmlns:a16="http://schemas.microsoft.com/office/drawing/2014/main" id="{E8CF030C-3EC9-C07F-285B-013B7FF7F467}"/>
              </a:ext>
            </a:extLst>
          </p:cNvPr>
          <p:cNvSpPr>
            <a:spLocks noGrp="1"/>
          </p:cNvSpPr>
          <p:nvPr>
            <p:ph idx="1"/>
          </p:nvPr>
        </p:nvSpPr>
        <p:spPr/>
        <p:txBody>
          <a:bodyPr/>
          <a:lstStyle/>
          <a:p>
            <a:r>
              <a:rPr lang="en-US" dirty="0"/>
              <a:t>Worcester Division of Public Health</a:t>
            </a:r>
          </a:p>
          <a:p>
            <a:r>
              <a:rPr lang="en-US" dirty="0"/>
              <a:t>Programs: Lead mitigation, STI/HIV outreach, youth violence prevention</a:t>
            </a:r>
          </a:p>
          <a:p>
            <a:r>
              <a:rPr lang="en-US" dirty="0"/>
              <a:t>Covid-19: Strong vaccine outreach and mobile testing</a:t>
            </a:r>
          </a:p>
          <a:p>
            <a:endParaRPr lang="en-US" dirty="0"/>
          </a:p>
        </p:txBody>
      </p:sp>
    </p:spTree>
    <p:extLst>
      <p:ext uri="{BB962C8B-B14F-4D97-AF65-F5344CB8AC3E}">
        <p14:creationId xmlns:p14="http://schemas.microsoft.com/office/powerpoint/2010/main" val="2218863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BB926-C129-E149-F632-3FC7AB1F27A8}"/>
              </a:ext>
            </a:extLst>
          </p:cNvPr>
          <p:cNvSpPr>
            <a:spLocks noGrp="1"/>
          </p:cNvSpPr>
          <p:nvPr>
            <p:ph type="title"/>
          </p:nvPr>
        </p:nvSpPr>
        <p:spPr/>
        <p:txBody>
          <a:bodyPr/>
          <a:lstStyle/>
          <a:p>
            <a:r>
              <a:rPr lang="en-US" dirty="0"/>
              <a:t>EDUCATION</a:t>
            </a:r>
          </a:p>
        </p:txBody>
      </p:sp>
      <p:sp>
        <p:nvSpPr>
          <p:cNvPr id="3" name="Content Placeholder 2">
            <a:extLst>
              <a:ext uri="{FF2B5EF4-FFF2-40B4-BE49-F238E27FC236}">
                <a16:creationId xmlns:a16="http://schemas.microsoft.com/office/drawing/2014/main" id="{2154C0D6-3467-D72D-46BA-4D2B927A1392}"/>
              </a:ext>
            </a:extLst>
          </p:cNvPr>
          <p:cNvSpPr>
            <a:spLocks noGrp="1"/>
          </p:cNvSpPr>
          <p:nvPr>
            <p:ph idx="1"/>
          </p:nvPr>
        </p:nvSpPr>
        <p:spPr>
          <a:xfrm>
            <a:off x="645132" y="2052918"/>
            <a:ext cx="9404722" cy="4195481"/>
          </a:xfrm>
        </p:spPr>
        <p:txBody>
          <a:bodyPr/>
          <a:lstStyle/>
          <a:p>
            <a:r>
              <a:rPr lang="en-US" dirty="0"/>
              <a:t>Worcester public schools: More than 35,000 students</a:t>
            </a:r>
          </a:p>
          <a:p>
            <a:r>
              <a:rPr lang="en-US" dirty="0"/>
              <a:t>Higher education: Worcester Polytechnique Institute (WPI), College of the Holy Cross</a:t>
            </a:r>
          </a:p>
          <a:p>
            <a:r>
              <a:rPr lang="en-US" dirty="0"/>
              <a:t>Challenges: Funding issues, literacy gaps</a:t>
            </a:r>
          </a:p>
        </p:txBody>
      </p:sp>
    </p:spTree>
    <p:extLst>
      <p:ext uri="{BB962C8B-B14F-4D97-AF65-F5344CB8AC3E}">
        <p14:creationId xmlns:p14="http://schemas.microsoft.com/office/powerpoint/2010/main" val="926091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E68E5-9E6E-6CBE-C4AA-EC9E2B77FFA7}"/>
              </a:ext>
            </a:extLst>
          </p:cNvPr>
          <p:cNvSpPr>
            <a:spLocks noGrp="1"/>
          </p:cNvSpPr>
          <p:nvPr>
            <p:ph type="title"/>
          </p:nvPr>
        </p:nvSpPr>
        <p:spPr/>
        <p:txBody>
          <a:bodyPr/>
          <a:lstStyle/>
          <a:p>
            <a:r>
              <a:rPr lang="en-US" dirty="0"/>
              <a:t>RECREATION</a:t>
            </a:r>
          </a:p>
        </p:txBody>
      </p:sp>
      <p:sp>
        <p:nvSpPr>
          <p:cNvPr id="3" name="Content Placeholder 2">
            <a:extLst>
              <a:ext uri="{FF2B5EF4-FFF2-40B4-BE49-F238E27FC236}">
                <a16:creationId xmlns:a16="http://schemas.microsoft.com/office/drawing/2014/main" id="{24AA0131-F537-4D24-213D-1052114B4AB2}"/>
              </a:ext>
            </a:extLst>
          </p:cNvPr>
          <p:cNvSpPr>
            <a:spLocks noGrp="1"/>
          </p:cNvSpPr>
          <p:nvPr>
            <p:ph idx="1"/>
          </p:nvPr>
        </p:nvSpPr>
        <p:spPr>
          <a:xfrm>
            <a:off x="645132" y="2052918"/>
            <a:ext cx="9404722" cy="4195481"/>
          </a:xfrm>
        </p:spPr>
        <p:txBody>
          <a:bodyPr/>
          <a:lstStyle/>
          <a:p>
            <a:r>
              <a:rPr lang="en-US" dirty="0"/>
              <a:t>Recreation facilities: YMCA, parks, skating rinks</a:t>
            </a:r>
          </a:p>
          <a:p>
            <a:r>
              <a:rPr lang="en-US" dirty="0"/>
              <a:t>Cultural sites: Mechanics hall, Worcester Art Museum</a:t>
            </a:r>
          </a:p>
          <a:p>
            <a:r>
              <a:rPr lang="en-US" dirty="0"/>
              <a:t>Youth programs: Boys and girls club</a:t>
            </a:r>
          </a:p>
        </p:txBody>
      </p:sp>
    </p:spTree>
    <p:extLst>
      <p:ext uri="{BB962C8B-B14F-4D97-AF65-F5344CB8AC3E}">
        <p14:creationId xmlns:p14="http://schemas.microsoft.com/office/powerpoint/2010/main" val="830377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98815-A342-EA58-31D4-D72B7E7BA821}"/>
              </a:ext>
            </a:extLst>
          </p:cNvPr>
          <p:cNvSpPr>
            <a:spLocks noGrp="1"/>
          </p:cNvSpPr>
          <p:nvPr>
            <p:ph type="title"/>
          </p:nvPr>
        </p:nvSpPr>
        <p:spPr/>
        <p:txBody>
          <a:bodyPr/>
          <a:lstStyle/>
          <a:p>
            <a:r>
              <a:rPr lang="en-US" dirty="0"/>
              <a:t>STAKEHOLDER INTERVIEWS</a:t>
            </a:r>
          </a:p>
        </p:txBody>
      </p:sp>
      <p:sp>
        <p:nvSpPr>
          <p:cNvPr id="3" name="Content Placeholder 2">
            <a:extLst>
              <a:ext uri="{FF2B5EF4-FFF2-40B4-BE49-F238E27FC236}">
                <a16:creationId xmlns:a16="http://schemas.microsoft.com/office/drawing/2014/main" id="{10160422-DBEB-19A5-21E1-3D90ABC244FD}"/>
              </a:ext>
            </a:extLst>
          </p:cNvPr>
          <p:cNvSpPr>
            <a:spLocks noGrp="1"/>
          </p:cNvSpPr>
          <p:nvPr>
            <p:ph idx="1"/>
          </p:nvPr>
        </p:nvSpPr>
        <p:spPr/>
        <p:txBody>
          <a:bodyPr>
            <a:normAutofit fontScale="92500" lnSpcReduction="10000"/>
          </a:bodyPr>
          <a:lstStyle/>
          <a:p>
            <a:pPr marL="0" indent="0">
              <a:buNone/>
            </a:pPr>
            <a:r>
              <a:rPr lang="en-US" dirty="0"/>
              <a:t>Interview 1:</a:t>
            </a:r>
          </a:p>
          <a:p>
            <a:r>
              <a:rPr lang="en-US" dirty="0"/>
              <a:t>Name: Maria Rivera</a:t>
            </a:r>
          </a:p>
          <a:p>
            <a:r>
              <a:rPr lang="en-US" dirty="0"/>
              <a:t>Age: 42, Latina, mother of 3</a:t>
            </a:r>
          </a:p>
          <a:p>
            <a:r>
              <a:rPr lang="en-US" dirty="0"/>
              <a:t>Resident: 12 years</a:t>
            </a:r>
          </a:p>
          <a:p>
            <a:r>
              <a:rPr lang="en-US" dirty="0"/>
              <a:t>Notes: Concerns about asthma from poor housing and safety</a:t>
            </a:r>
          </a:p>
          <a:p>
            <a:pPr marL="0" indent="0">
              <a:buNone/>
            </a:pPr>
            <a:r>
              <a:rPr lang="en-US" dirty="0"/>
              <a:t>Interview 2:</a:t>
            </a:r>
          </a:p>
          <a:p>
            <a:r>
              <a:rPr lang="en-US" dirty="0"/>
              <a:t>Name: Officer James Robertson</a:t>
            </a:r>
          </a:p>
          <a:p>
            <a:r>
              <a:rPr lang="en-US" dirty="0"/>
              <a:t>Age: 36, community police officer</a:t>
            </a:r>
          </a:p>
          <a:p>
            <a:r>
              <a:rPr lang="en-US" dirty="0"/>
              <a:t>Resident: Lifelong</a:t>
            </a:r>
          </a:p>
          <a:p>
            <a:r>
              <a:rPr lang="en-US" dirty="0"/>
              <a:t>Notes: Concern over youth crime and sees both strength in community pride</a:t>
            </a:r>
          </a:p>
        </p:txBody>
      </p:sp>
    </p:spTree>
    <p:extLst>
      <p:ext uri="{BB962C8B-B14F-4D97-AF65-F5344CB8AC3E}">
        <p14:creationId xmlns:p14="http://schemas.microsoft.com/office/powerpoint/2010/main" val="2445473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D35AE-1E22-2491-CD65-E4544181AB92}"/>
              </a:ext>
            </a:extLst>
          </p:cNvPr>
          <p:cNvSpPr>
            <a:spLocks noGrp="1"/>
          </p:cNvSpPr>
          <p:nvPr>
            <p:ph type="title"/>
          </p:nvPr>
        </p:nvSpPr>
        <p:spPr/>
        <p:txBody>
          <a:bodyPr/>
          <a:lstStyle/>
          <a:p>
            <a:r>
              <a:rPr lang="en-US" dirty="0"/>
              <a:t>ANALYSIS</a:t>
            </a:r>
          </a:p>
        </p:txBody>
      </p:sp>
      <p:sp>
        <p:nvSpPr>
          <p:cNvPr id="3" name="Content Placeholder 2">
            <a:extLst>
              <a:ext uri="{FF2B5EF4-FFF2-40B4-BE49-F238E27FC236}">
                <a16:creationId xmlns:a16="http://schemas.microsoft.com/office/drawing/2014/main" id="{F41C3C75-3A48-81BF-8D8A-FC608D670C15}"/>
              </a:ext>
            </a:extLst>
          </p:cNvPr>
          <p:cNvSpPr>
            <a:spLocks noGrp="1"/>
          </p:cNvSpPr>
          <p:nvPr>
            <p:ph idx="1"/>
          </p:nvPr>
        </p:nvSpPr>
        <p:spPr>
          <a:xfrm>
            <a:off x="645132" y="2052918"/>
            <a:ext cx="9404722" cy="4195481"/>
          </a:xfrm>
        </p:spPr>
        <p:txBody>
          <a:bodyPr/>
          <a:lstStyle/>
          <a:p>
            <a:r>
              <a:rPr lang="en-US" dirty="0"/>
              <a:t>Strengths: Hospital infrastructure, community engagement, and active public health department</a:t>
            </a:r>
          </a:p>
          <a:p>
            <a:r>
              <a:rPr lang="en-US" dirty="0"/>
              <a:t>Challenges: Income disparity, housing quality, and crime</a:t>
            </a:r>
          </a:p>
          <a:p>
            <a:r>
              <a:rPr lang="en-US" dirty="0"/>
              <a:t>Health needs: Chronic diseases, lead exposure, mental health, asthma</a:t>
            </a:r>
          </a:p>
        </p:txBody>
      </p:sp>
    </p:spTree>
    <p:extLst>
      <p:ext uri="{BB962C8B-B14F-4D97-AF65-F5344CB8AC3E}">
        <p14:creationId xmlns:p14="http://schemas.microsoft.com/office/powerpoint/2010/main" val="3547278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FCEE6-8C67-8B3B-CE19-DB72CACAA187}"/>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BBF41386-61BE-EFD8-F25C-F4CE2248E2E1}"/>
              </a:ext>
            </a:extLst>
          </p:cNvPr>
          <p:cNvSpPr>
            <a:spLocks noGrp="1"/>
          </p:cNvSpPr>
          <p:nvPr>
            <p:ph idx="1"/>
          </p:nvPr>
        </p:nvSpPr>
        <p:spPr>
          <a:xfrm>
            <a:off x="645130" y="2052918"/>
            <a:ext cx="9404723" cy="4195481"/>
          </a:xfrm>
        </p:spPr>
        <p:txBody>
          <a:bodyPr>
            <a:normAutofit fontScale="70000" lnSpcReduction="20000"/>
          </a:bodyPr>
          <a:lstStyle/>
          <a:p>
            <a:r>
              <a:rPr lang="en-US" dirty="0"/>
              <a:t>Mortimer, A. E., Sabatino, M. J., </a:t>
            </a:r>
            <a:r>
              <a:rPr lang="en-US" dirty="0" err="1"/>
              <a:t>Boama</a:t>
            </a:r>
            <a:r>
              <a:rPr lang="en-US" dirty="0"/>
              <a:t>-Nyarko, E., Castañeda-Avila, M., Goulding, M., Julce, C., ... &amp; Forrester, S. (2022). Investigating a key structural determinant of health, racism, and related social determinants of health in Massachusetts during the COVID-19 pandemic. </a:t>
            </a:r>
            <a:r>
              <a:rPr lang="en-US" i="1" dirty="0"/>
              <a:t>Frontiers in Epidemiology</a:t>
            </a:r>
            <a:r>
              <a:rPr lang="en-US" dirty="0"/>
              <a:t>, </a:t>
            </a:r>
            <a:r>
              <a:rPr lang="en-US" i="1" dirty="0"/>
              <a:t>2</a:t>
            </a:r>
            <a:r>
              <a:rPr lang="en-US" dirty="0"/>
              <a:t>, 1018186. </a:t>
            </a:r>
            <a:r>
              <a:rPr lang="en-US" dirty="0">
                <a:hlinkClick r:id="rId2"/>
              </a:rPr>
              <a:t>https://doi.org/10.3389/fepid.2022.1018186</a:t>
            </a:r>
            <a:r>
              <a:rPr lang="en-US" dirty="0"/>
              <a:t> </a:t>
            </a:r>
          </a:p>
          <a:p>
            <a:r>
              <a:rPr lang="en-US" dirty="0"/>
              <a:t>Statistical Atlas. (</a:t>
            </a:r>
            <a:r>
              <a:rPr lang="en-US" dirty="0" err="1"/>
              <a:t>n.d</a:t>
            </a:r>
            <a:r>
              <a:rPr lang="en-US" dirty="0"/>
              <a:t>). Race and ethnicity in Worcester, Massachusetts. Retrieved from </a:t>
            </a:r>
            <a:r>
              <a:rPr lang="en-US" dirty="0">
                <a:hlinkClick r:id="rId3"/>
              </a:rPr>
              <a:t>https://statisticalatlas.com/place/Massachusetts/Worcester/Race-and-Ethnicity</a:t>
            </a:r>
            <a:r>
              <a:rPr lang="en-US" dirty="0"/>
              <a:t> </a:t>
            </a:r>
          </a:p>
          <a:p>
            <a:r>
              <a:rPr lang="en-US" dirty="0"/>
              <a:t>The City of Worcester. (</a:t>
            </a:r>
            <a:r>
              <a:rPr lang="en-US" dirty="0" err="1"/>
              <a:t>n.d</a:t>
            </a:r>
            <a:r>
              <a:rPr lang="en-US" dirty="0"/>
              <a:t>). City of Worcester. Retrieved from </a:t>
            </a:r>
            <a:r>
              <a:rPr lang="en-US" dirty="0">
                <a:hlinkClick r:id="rId4"/>
              </a:rPr>
              <a:t>https://dashboards.mysidewalk.com/city-of-worcester-e8dae01f631b/childhood-lead</a:t>
            </a:r>
            <a:r>
              <a:rPr lang="en-US" dirty="0"/>
              <a:t> </a:t>
            </a:r>
          </a:p>
          <a:p>
            <a:r>
              <a:rPr lang="en-US" dirty="0"/>
              <a:t>The City of Worcester. (2025a). Parks &amp; recreation. Retrieved from </a:t>
            </a:r>
            <a:r>
              <a:rPr lang="en-US" dirty="0">
                <a:hlinkClick r:id="rId5"/>
              </a:rPr>
              <a:t>https://www.worcesterma.gov/parks</a:t>
            </a:r>
            <a:r>
              <a:rPr lang="en-US" dirty="0"/>
              <a:t> </a:t>
            </a:r>
          </a:p>
          <a:p>
            <a:r>
              <a:rPr lang="en-US" dirty="0"/>
              <a:t>The City of Worcester. (2025b). Colleges and universities. Retrieved from </a:t>
            </a:r>
            <a:r>
              <a:rPr lang="en-US" dirty="0">
                <a:hlinkClick r:id="rId6"/>
              </a:rPr>
              <a:t>https://www.worcesterma.gov/colleges-universities</a:t>
            </a:r>
            <a:r>
              <a:rPr lang="en-US" dirty="0"/>
              <a:t> </a:t>
            </a:r>
          </a:p>
          <a:p>
            <a:r>
              <a:rPr lang="en-US" dirty="0"/>
              <a:t>The City of Worcester. (2025c). Public health. Retrieved from </a:t>
            </a:r>
            <a:r>
              <a:rPr lang="en-US" dirty="0">
                <a:hlinkClick r:id="rId7"/>
              </a:rPr>
              <a:t>https://www.worcesterma.gov/public-health</a:t>
            </a:r>
            <a:r>
              <a:rPr lang="en-US" dirty="0"/>
              <a:t>  </a:t>
            </a:r>
          </a:p>
          <a:p>
            <a:r>
              <a:rPr lang="en-US" dirty="0"/>
              <a:t>The Research Bureau. (2025). WRTA board approved fare-free transit through June 2025. Retrieved from </a:t>
            </a:r>
            <a:r>
              <a:rPr lang="en-US" dirty="0">
                <a:hlinkClick r:id="rId8"/>
              </a:rPr>
              <a:t>https://www.wrrb.org/news/2024/04/wrta-board-approved-fare-free-transit-through-june-2025/</a:t>
            </a:r>
            <a:r>
              <a:rPr lang="en-US" dirty="0"/>
              <a:t> </a:t>
            </a:r>
          </a:p>
          <a:p>
            <a:r>
              <a:rPr lang="en-US" dirty="0"/>
              <a:t>World Population Review. (2025). Worcester. Retrieved from </a:t>
            </a:r>
            <a:r>
              <a:rPr lang="en-US" dirty="0">
                <a:hlinkClick r:id="rId9"/>
              </a:rPr>
              <a:t>https://worldpopulationreview.com/us-cities/massachusetts/worcester</a:t>
            </a:r>
            <a:r>
              <a:rPr lang="en-US" dirty="0"/>
              <a:t> </a:t>
            </a:r>
          </a:p>
        </p:txBody>
      </p:sp>
    </p:spTree>
    <p:extLst>
      <p:ext uri="{BB962C8B-B14F-4D97-AF65-F5344CB8AC3E}">
        <p14:creationId xmlns:p14="http://schemas.microsoft.com/office/powerpoint/2010/main" val="2802522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6F8AD-A2B7-ABB5-D6B3-CE07B8BE3EDE}"/>
              </a:ext>
            </a:extLst>
          </p:cNvPr>
          <p:cNvSpPr>
            <a:spLocks noGrp="1"/>
          </p:cNvSpPr>
          <p:nvPr>
            <p:ph type="title"/>
          </p:nvPr>
        </p:nvSpPr>
        <p:spPr/>
        <p:txBody>
          <a:bodyPr/>
          <a:lstStyle/>
          <a:p>
            <a:r>
              <a:rPr lang="en-US" dirty="0"/>
              <a:t>COMMUNITY OVERVIEW</a:t>
            </a:r>
          </a:p>
        </p:txBody>
      </p:sp>
      <p:sp>
        <p:nvSpPr>
          <p:cNvPr id="3" name="Content Placeholder 2">
            <a:extLst>
              <a:ext uri="{FF2B5EF4-FFF2-40B4-BE49-F238E27FC236}">
                <a16:creationId xmlns:a16="http://schemas.microsoft.com/office/drawing/2014/main" id="{21130CA1-4237-537E-EFA4-02D50C6DF71C}"/>
              </a:ext>
            </a:extLst>
          </p:cNvPr>
          <p:cNvSpPr>
            <a:spLocks noGrp="1"/>
          </p:cNvSpPr>
          <p:nvPr>
            <p:ph idx="1"/>
          </p:nvPr>
        </p:nvSpPr>
        <p:spPr/>
        <p:txBody>
          <a:bodyPr/>
          <a:lstStyle/>
          <a:p>
            <a:r>
              <a:rPr lang="en-US" dirty="0"/>
              <a:t>Identified area: Worcester, Massachusetts</a:t>
            </a:r>
          </a:p>
          <a:p>
            <a:r>
              <a:rPr lang="en-US" dirty="0"/>
              <a:t>Type: Urban</a:t>
            </a:r>
          </a:p>
          <a:p>
            <a:r>
              <a:rPr lang="en-US" dirty="0"/>
              <a:t>State: Massachusetts</a:t>
            </a:r>
          </a:p>
          <a:p>
            <a:r>
              <a:rPr lang="en-US" dirty="0"/>
              <a:t>County: Worcester County</a:t>
            </a:r>
          </a:p>
          <a:p>
            <a:endParaRPr lang="en-US" dirty="0"/>
          </a:p>
        </p:txBody>
      </p:sp>
    </p:spTree>
    <p:extLst>
      <p:ext uri="{BB962C8B-B14F-4D97-AF65-F5344CB8AC3E}">
        <p14:creationId xmlns:p14="http://schemas.microsoft.com/office/powerpoint/2010/main" val="279596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B2528-52C9-DD90-E6C8-74585B75E407}"/>
              </a:ext>
            </a:extLst>
          </p:cNvPr>
          <p:cNvSpPr>
            <a:spLocks noGrp="1"/>
          </p:cNvSpPr>
          <p:nvPr>
            <p:ph type="title"/>
          </p:nvPr>
        </p:nvSpPr>
        <p:spPr/>
        <p:txBody>
          <a:bodyPr/>
          <a:lstStyle/>
          <a:p>
            <a:r>
              <a:rPr lang="en-US" dirty="0"/>
              <a:t>COMMUNITY CORE – HISTORY AND DEMOGRAPHICS</a:t>
            </a:r>
          </a:p>
        </p:txBody>
      </p:sp>
      <p:sp>
        <p:nvSpPr>
          <p:cNvPr id="3" name="Content Placeholder 2">
            <a:extLst>
              <a:ext uri="{FF2B5EF4-FFF2-40B4-BE49-F238E27FC236}">
                <a16:creationId xmlns:a16="http://schemas.microsoft.com/office/drawing/2014/main" id="{AA1C35AC-D6AE-0C92-CAA6-604CD6AB9617}"/>
              </a:ext>
            </a:extLst>
          </p:cNvPr>
          <p:cNvSpPr>
            <a:spLocks noGrp="1"/>
          </p:cNvSpPr>
          <p:nvPr>
            <p:ph idx="1"/>
          </p:nvPr>
        </p:nvSpPr>
        <p:spPr>
          <a:xfrm>
            <a:off x="645132" y="2052918"/>
            <a:ext cx="9404722" cy="4195481"/>
          </a:xfrm>
        </p:spPr>
        <p:txBody>
          <a:bodyPr/>
          <a:lstStyle/>
          <a:p>
            <a:r>
              <a:rPr lang="en-US" dirty="0"/>
              <a:t>Founded in 1772, incorporated as a city in 1848</a:t>
            </a:r>
          </a:p>
          <a:p>
            <a:r>
              <a:rPr lang="en-US" dirty="0"/>
              <a:t>Population: 206,518 (Census 2023)</a:t>
            </a:r>
          </a:p>
          <a:p>
            <a:r>
              <a:rPr lang="en-US" dirty="0"/>
              <a:t>Median age: 34.9 years</a:t>
            </a:r>
          </a:p>
          <a:p>
            <a:r>
              <a:rPr lang="en-US" dirty="0"/>
              <a:t>58.03% White, 12.14% Black or African Americans, 7.33% other race, 6.93% Asian, and smaller percentages for Native American, Native Hawaiian, multiracial populations, or Pacific Islander (World Population Review, 2025)</a:t>
            </a:r>
          </a:p>
        </p:txBody>
      </p:sp>
    </p:spTree>
    <p:extLst>
      <p:ext uri="{BB962C8B-B14F-4D97-AF65-F5344CB8AC3E}">
        <p14:creationId xmlns:p14="http://schemas.microsoft.com/office/powerpoint/2010/main" val="794132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E89BB-01D6-4E1F-A11F-E94BBDF15212}"/>
              </a:ext>
            </a:extLst>
          </p:cNvPr>
          <p:cNvSpPr>
            <a:spLocks noGrp="1"/>
          </p:cNvSpPr>
          <p:nvPr>
            <p:ph type="title"/>
          </p:nvPr>
        </p:nvSpPr>
        <p:spPr/>
        <p:txBody>
          <a:bodyPr/>
          <a:lstStyle/>
          <a:p>
            <a:r>
              <a:rPr lang="en-US" dirty="0"/>
              <a:t>COMMUNITY CORE – ETHNICITY, CULTURE, RELIGION</a:t>
            </a:r>
          </a:p>
        </p:txBody>
      </p:sp>
      <p:sp>
        <p:nvSpPr>
          <p:cNvPr id="3" name="Content Placeholder 2">
            <a:extLst>
              <a:ext uri="{FF2B5EF4-FFF2-40B4-BE49-F238E27FC236}">
                <a16:creationId xmlns:a16="http://schemas.microsoft.com/office/drawing/2014/main" id="{A54A6C26-E27A-D9A5-BF9E-20F45EE950BF}"/>
              </a:ext>
            </a:extLst>
          </p:cNvPr>
          <p:cNvSpPr>
            <a:spLocks noGrp="1"/>
          </p:cNvSpPr>
          <p:nvPr>
            <p:ph idx="1"/>
          </p:nvPr>
        </p:nvSpPr>
        <p:spPr>
          <a:xfrm>
            <a:off x="645132" y="2052918"/>
            <a:ext cx="9404722" cy="4195481"/>
          </a:xfrm>
        </p:spPr>
        <p:txBody>
          <a:bodyPr/>
          <a:lstStyle/>
          <a:p>
            <a:r>
              <a:rPr lang="en-US" dirty="0"/>
              <a:t>Ethnic diversity: growing immigrant population (Albanian, Vietnamese, and Puerto Rican)</a:t>
            </a:r>
          </a:p>
          <a:p>
            <a:r>
              <a:rPr lang="en-US" dirty="0"/>
              <a:t>Languages: 25% speak a language other than English at home</a:t>
            </a:r>
          </a:p>
          <a:p>
            <a:r>
              <a:rPr lang="en-US" dirty="0"/>
              <a:t>Religion: Predominantly Christian, with increasing numbers of Muslim and Buddhist communities</a:t>
            </a:r>
          </a:p>
        </p:txBody>
      </p:sp>
    </p:spTree>
    <p:extLst>
      <p:ext uri="{BB962C8B-B14F-4D97-AF65-F5344CB8AC3E}">
        <p14:creationId xmlns:p14="http://schemas.microsoft.com/office/powerpoint/2010/main" val="1587461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729CC-B874-C682-596A-F94DA0102835}"/>
              </a:ext>
            </a:extLst>
          </p:cNvPr>
          <p:cNvSpPr>
            <a:spLocks noGrp="1"/>
          </p:cNvSpPr>
          <p:nvPr>
            <p:ph type="title"/>
          </p:nvPr>
        </p:nvSpPr>
        <p:spPr/>
        <p:txBody>
          <a:bodyPr/>
          <a:lstStyle/>
          <a:p>
            <a:r>
              <a:rPr lang="en-US" dirty="0"/>
              <a:t>PHYSICAL ENVIRONMENT</a:t>
            </a:r>
          </a:p>
        </p:txBody>
      </p:sp>
      <p:sp>
        <p:nvSpPr>
          <p:cNvPr id="3" name="Content Placeholder 2">
            <a:extLst>
              <a:ext uri="{FF2B5EF4-FFF2-40B4-BE49-F238E27FC236}">
                <a16:creationId xmlns:a16="http://schemas.microsoft.com/office/drawing/2014/main" id="{99A55F11-5C69-83B1-8188-30DA1EBE59C6}"/>
              </a:ext>
            </a:extLst>
          </p:cNvPr>
          <p:cNvSpPr>
            <a:spLocks noGrp="1"/>
          </p:cNvSpPr>
          <p:nvPr>
            <p:ph idx="1"/>
          </p:nvPr>
        </p:nvSpPr>
        <p:spPr>
          <a:xfrm>
            <a:off x="645132" y="2052918"/>
            <a:ext cx="9404722" cy="4195481"/>
          </a:xfrm>
        </p:spPr>
        <p:txBody>
          <a:bodyPr/>
          <a:lstStyle/>
          <a:p>
            <a:r>
              <a:rPr lang="en-US" dirty="0"/>
              <a:t>Urban layout with multiple parks</a:t>
            </a:r>
          </a:p>
          <a:p>
            <a:r>
              <a:rPr lang="en-US" dirty="0"/>
              <a:t>Environmental concern: Air pollution and lead exposure in older housing</a:t>
            </a:r>
          </a:p>
          <a:p>
            <a:r>
              <a:rPr lang="en-US" dirty="0"/>
              <a:t>Seasonal extremes: Cold winters and hot, humid summers</a:t>
            </a:r>
          </a:p>
          <a:p>
            <a:endParaRPr lang="en-US" dirty="0"/>
          </a:p>
        </p:txBody>
      </p:sp>
    </p:spTree>
    <p:extLst>
      <p:ext uri="{BB962C8B-B14F-4D97-AF65-F5344CB8AC3E}">
        <p14:creationId xmlns:p14="http://schemas.microsoft.com/office/powerpoint/2010/main" val="363387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4C440-4CB5-D75C-0D93-8A2A8153B7D1}"/>
              </a:ext>
            </a:extLst>
          </p:cNvPr>
          <p:cNvSpPr>
            <a:spLocks noGrp="1"/>
          </p:cNvSpPr>
          <p:nvPr>
            <p:ph type="title"/>
          </p:nvPr>
        </p:nvSpPr>
        <p:spPr/>
        <p:txBody>
          <a:bodyPr/>
          <a:lstStyle/>
          <a:p>
            <a:r>
              <a:rPr lang="en-US" dirty="0"/>
              <a:t>HEALTH AND SOCIAL SERVICES</a:t>
            </a:r>
          </a:p>
        </p:txBody>
      </p:sp>
      <p:sp>
        <p:nvSpPr>
          <p:cNvPr id="3" name="Content Placeholder 2">
            <a:extLst>
              <a:ext uri="{FF2B5EF4-FFF2-40B4-BE49-F238E27FC236}">
                <a16:creationId xmlns:a16="http://schemas.microsoft.com/office/drawing/2014/main" id="{87B11E14-7A8E-5F93-D579-1D219A212373}"/>
              </a:ext>
            </a:extLst>
          </p:cNvPr>
          <p:cNvSpPr>
            <a:spLocks noGrp="1"/>
          </p:cNvSpPr>
          <p:nvPr>
            <p:ph idx="1"/>
          </p:nvPr>
        </p:nvSpPr>
        <p:spPr>
          <a:xfrm>
            <a:off x="645132" y="2052918"/>
            <a:ext cx="9404722" cy="4195481"/>
          </a:xfrm>
        </p:spPr>
        <p:txBody>
          <a:bodyPr/>
          <a:lstStyle/>
          <a:p>
            <a:r>
              <a:rPr lang="en-US" dirty="0"/>
              <a:t>Major Hospitals: Saint Vincent Hospital, and UMass Memorial Medical Center</a:t>
            </a:r>
          </a:p>
          <a:p>
            <a:r>
              <a:rPr lang="en-US" dirty="0"/>
              <a:t>Community health centers: Edward Kennedy Health Center, and Family Health Center</a:t>
            </a:r>
          </a:p>
          <a:p>
            <a:r>
              <a:rPr lang="en-US" dirty="0"/>
              <a:t>Social services: Shelters, community food banks, and welfare programs</a:t>
            </a:r>
          </a:p>
        </p:txBody>
      </p:sp>
    </p:spTree>
    <p:extLst>
      <p:ext uri="{BB962C8B-B14F-4D97-AF65-F5344CB8AC3E}">
        <p14:creationId xmlns:p14="http://schemas.microsoft.com/office/powerpoint/2010/main" val="3865571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25521-DED2-2CC1-3CE1-DE3530E5A406}"/>
              </a:ext>
            </a:extLst>
          </p:cNvPr>
          <p:cNvSpPr>
            <a:spLocks noGrp="1"/>
          </p:cNvSpPr>
          <p:nvPr>
            <p:ph type="title"/>
          </p:nvPr>
        </p:nvSpPr>
        <p:spPr/>
        <p:txBody>
          <a:bodyPr/>
          <a:lstStyle/>
          <a:p>
            <a:r>
              <a:rPr lang="en-US" dirty="0"/>
              <a:t>ECONOMY AND SAFETY</a:t>
            </a:r>
          </a:p>
        </p:txBody>
      </p:sp>
      <p:sp>
        <p:nvSpPr>
          <p:cNvPr id="3" name="Content Placeholder 2">
            <a:extLst>
              <a:ext uri="{FF2B5EF4-FFF2-40B4-BE49-F238E27FC236}">
                <a16:creationId xmlns:a16="http://schemas.microsoft.com/office/drawing/2014/main" id="{DAF06E36-6757-BF3D-04A7-BF13080BF7A7}"/>
              </a:ext>
            </a:extLst>
          </p:cNvPr>
          <p:cNvSpPr>
            <a:spLocks noGrp="1"/>
          </p:cNvSpPr>
          <p:nvPr>
            <p:ph idx="1"/>
          </p:nvPr>
        </p:nvSpPr>
        <p:spPr>
          <a:xfrm>
            <a:off x="645132" y="2052918"/>
            <a:ext cx="9404722" cy="4195481"/>
          </a:xfrm>
        </p:spPr>
        <p:txBody>
          <a:bodyPr/>
          <a:lstStyle/>
          <a:p>
            <a:r>
              <a:rPr lang="en-US" dirty="0"/>
              <a:t>Median household income: $ 58,000</a:t>
            </a:r>
          </a:p>
          <a:p>
            <a:r>
              <a:rPr lang="en-US" dirty="0"/>
              <a:t>Unemployment rate 5%</a:t>
            </a:r>
          </a:p>
          <a:p>
            <a:r>
              <a:rPr lang="en-US" dirty="0"/>
              <a:t>Crime: Higher than national average in violent and property crime</a:t>
            </a:r>
          </a:p>
        </p:txBody>
      </p:sp>
    </p:spTree>
    <p:extLst>
      <p:ext uri="{BB962C8B-B14F-4D97-AF65-F5344CB8AC3E}">
        <p14:creationId xmlns:p14="http://schemas.microsoft.com/office/powerpoint/2010/main" val="3559754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A02CD-C87C-CE11-F068-462DE9E41484}"/>
              </a:ext>
            </a:extLst>
          </p:cNvPr>
          <p:cNvSpPr>
            <a:spLocks noGrp="1"/>
          </p:cNvSpPr>
          <p:nvPr>
            <p:ph type="title"/>
          </p:nvPr>
        </p:nvSpPr>
        <p:spPr/>
        <p:txBody>
          <a:bodyPr/>
          <a:lstStyle/>
          <a:p>
            <a:r>
              <a:rPr lang="en-US" dirty="0"/>
              <a:t>TRANSPORTATION</a:t>
            </a:r>
          </a:p>
        </p:txBody>
      </p:sp>
      <p:sp>
        <p:nvSpPr>
          <p:cNvPr id="3" name="Content Placeholder 2">
            <a:extLst>
              <a:ext uri="{FF2B5EF4-FFF2-40B4-BE49-F238E27FC236}">
                <a16:creationId xmlns:a16="http://schemas.microsoft.com/office/drawing/2014/main" id="{7A383D6C-830E-3CC1-0AC4-733FDB1003FB}"/>
              </a:ext>
            </a:extLst>
          </p:cNvPr>
          <p:cNvSpPr>
            <a:spLocks noGrp="1"/>
          </p:cNvSpPr>
          <p:nvPr>
            <p:ph idx="1"/>
          </p:nvPr>
        </p:nvSpPr>
        <p:spPr/>
        <p:txBody>
          <a:bodyPr/>
          <a:lstStyle/>
          <a:p>
            <a:r>
              <a:rPr lang="en-US" dirty="0"/>
              <a:t>WRTA: Local bus system (free fare)</a:t>
            </a:r>
          </a:p>
          <a:p>
            <a:r>
              <a:rPr lang="en-US" dirty="0"/>
              <a:t>Highways:</a:t>
            </a:r>
          </a:p>
          <a:p>
            <a:r>
              <a:rPr lang="en-US" dirty="0"/>
              <a:t>Rail: MTBA commuter rail</a:t>
            </a:r>
          </a:p>
          <a:p>
            <a:pPr marL="0" indent="0">
              <a:buNone/>
            </a:pPr>
            <a:endParaRPr lang="en-US" dirty="0"/>
          </a:p>
        </p:txBody>
      </p:sp>
    </p:spTree>
    <p:extLst>
      <p:ext uri="{BB962C8B-B14F-4D97-AF65-F5344CB8AC3E}">
        <p14:creationId xmlns:p14="http://schemas.microsoft.com/office/powerpoint/2010/main" val="1000660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70464-38D5-13D2-460D-269B2D4BD4AF}"/>
              </a:ext>
            </a:extLst>
          </p:cNvPr>
          <p:cNvSpPr>
            <a:spLocks noGrp="1"/>
          </p:cNvSpPr>
          <p:nvPr>
            <p:ph type="title"/>
          </p:nvPr>
        </p:nvSpPr>
        <p:spPr/>
        <p:txBody>
          <a:bodyPr/>
          <a:lstStyle/>
          <a:p>
            <a:r>
              <a:rPr lang="en-US" dirty="0"/>
              <a:t>POLITICS AND GOVERNMENT</a:t>
            </a:r>
          </a:p>
        </p:txBody>
      </p:sp>
      <p:sp>
        <p:nvSpPr>
          <p:cNvPr id="3" name="Content Placeholder 2">
            <a:extLst>
              <a:ext uri="{FF2B5EF4-FFF2-40B4-BE49-F238E27FC236}">
                <a16:creationId xmlns:a16="http://schemas.microsoft.com/office/drawing/2014/main" id="{FB36AB8A-D930-0EDC-5BC9-5A6B983330FD}"/>
              </a:ext>
            </a:extLst>
          </p:cNvPr>
          <p:cNvSpPr>
            <a:spLocks noGrp="1"/>
          </p:cNvSpPr>
          <p:nvPr>
            <p:ph idx="1"/>
          </p:nvPr>
        </p:nvSpPr>
        <p:spPr/>
        <p:txBody>
          <a:bodyPr/>
          <a:lstStyle/>
          <a:p>
            <a:r>
              <a:rPr lang="en-US" dirty="0"/>
              <a:t>Mayor-council government</a:t>
            </a:r>
          </a:p>
          <a:p>
            <a:r>
              <a:rPr lang="en-US" dirty="0"/>
              <a:t>Active city council</a:t>
            </a:r>
          </a:p>
          <a:p>
            <a:r>
              <a:rPr lang="en-US" dirty="0"/>
              <a:t>Community boards and neighborhood council</a:t>
            </a:r>
          </a:p>
        </p:txBody>
      </p:sp>
    </p:spTree>
    <p:extLst>
      <p:ext uri="{BB962C8B-B14F-4D97-AF65-F5344CB8AC3E}">
        <p14:creationId xmlns:p14="http://schemas.microsoft.com/office/powerpoint/2010/main" val="4248633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281</TotalTime>
  <Words>1654</Words>
  <Application>Microsoft Office PowerPoint</Application>
  <PresentationFormat>Widescreen</PresentationFormat>
  <Paragraphs>102</Paragraphs>
  <Slides>15</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Calibri</vt:lpstr>
      <vt:lpstr>Century Gothic</vt:lpstr>
      <vt:lpstr>Wingdings 3</vt:lpstr>
      <vt:lpstr>Ion</vt:lpstr>
      <vt:lpstr>COMMUNITY ASSESSMENT: WORCESTER, MASSACHUSETTS</vt:lpstr>
      <vt:lpstr>COMMUNITY OVERVIEW</vt:lpstr>
      <vt:lpstr>COMMUNITY CORE – HISTORY AND DEMOGRAPHICS</vt:lpstr>
      <vt:lpstr>COMMUNITY CORE – ETHNICITY, CULTURE, RELIGION</vt:lpstr>
      <vt:lpstr>PHYSICAL ENVIRONMENT</vt:lpstr>
      <vt:lpstr>HEALTH AND SOCIAL SERVICES</vt:lpstr>
      <vt:lpstr>ECONOMY AND SAFETY</vt:lpstr>
      <vt:lpstr>TRANSPORTATION</vt:lpstr>
      <vt:lpstr>POLITICS AND GOVERNMENT</vt:lpstr>
      <vt:lpstr>LOCAL PUBLIC HEALTH</vt:lpstr>
      <vt:lpstr>EDUCATION</vt:lpstr>
      <vt:lpstr>RECREATION</vt:lpstr>
      <vt:lpstr>STAKEHOLDER INTERVIEWS</vt:lpstr>
      <vt:lpstr>ANALYSIS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99</cp:revision>
  <dcterms:created xsi:type="dcterms:W3CDTF">2025-07-27T09:40:07Z</dcterms:created>
  <dcterms:modified xsi:type="dcterms:W3CDTF">2025-07-27T14:22:02Z</dcterms:modified>
</cp:coreProperties>
</file>