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8" autoAdjust="0"/>
    <p:restoredTop sz="94632" autoAdjust="0"/>
  </p:normalViewPr>
  <p:slideViewPr>
    <p:cSldViewPr snapToObjects="1" showGuides="1">
      <p:cViewPr>
        <p:scale>
          <a:sx n="36" d="100"/>
          <a:sy n="36" d="100"/>
        </p:scale>
        <p:origin x="594" y="54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3/17/2025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3/17/2025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1/jamapsychiatry.2024.0584" TargetMode="External"/><Relationship Id="rId2" Type="http://schemas.openxmlformats.org/officeDocument/2006/relationships/hyperlink" Target="https://doi.org/10.1016/j.addbeh.2019.10612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016/j.jpsychires.2020.04.003" TargetMode="External"/><Relationship Id="rId5" Type="http://schemas.openxmlformats.org/officeDocument/2006/relationships/hyperlink" Target="https://doi.org/10.1007/s40273-021-01031-8" TargetMode="External"/><Relationship Id="rId4" Type="http://schemas.openxmlformats.org/officeDocument/2006/relationships/hyperlink" Target="https://doi.org/10.1016/j.brat.2020.10364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200" y="0"/>
            <a:ext cx="27236922" cy="1938992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1:1 NURSE-LED COGNITIVE BEHAVIORAL THERAPY FOR PATIENTS WITH ALCOHOL USE DISORDER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67200" y="1905000"/>
            <a:ext cx="21869400" cy="646331"/>
          </a:xfrm>
        </p:spPr>
        <p:txBody>
          <a:bodyPr/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Doris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Onyima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, Highest Degree Earned, Licensure, Certifications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1"/>
            <a:ext cx="6787524" cy="10166886"/>
          </a:xfrm>
        </p:spPr>
        <p:txBody>
          <a:bodyPr/>
          <a:lstStyle/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The global prevalence of AUD is 8.6% and treatment rate &lt;10% (Glantz et al., 2020)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Global costs of AUD ≈ $1,306 per adult (</a:t>
            </a:r>
            <a:r>
              <a:rPr lang="en-US" sz="2600" dirty="0" err="1">
                <a:ea typeface="Tahoma" panose="020B0604030504040204" pitchFamily="34" charset="0"/>
                <a:cs typeface="Times New Roman" panose="02020603050405020304" pitchFamily="18" charset="0"/>
              </a:rPr>
              <a:t>Manthey</a:t>
            </a: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 et al., 2021)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28.1 million American adults have AUD 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Lifetime prevalence in the US is ≈ 29.1% (Grant et al., 2024)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≈ 11.18% of Maryland population has AUD 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Over 60% of patients relapse within 6 months of receiving MAT (Nguyen et al., 2020)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Practice site uses only Medication Assisted Treatment (MAT)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1:1 CBT could address the practice gap</a:t>
            </a:r>
          </a:p>
          <a:p>
            <a:pPr>
              <a:spcBef>
                <a:spcPts val="1000"/>
              </a:spcBef>
            </a:pPr>
            <a:r>
              <a:rPr lang="en-US" sz="2600" b="1" dirty="0">
                <a:cs typeface="Times New Roman" panose="02020603050405020304" pitchFamily="18" charset="0"/>
              </a:rPr>
              <a:t>Project Aim: </a:t>
            </a:r>
            <a:r>
              <a:rPr lang="en-US" sz="2600" dirty="0">
                <a:cs typeface="Times New Roman" panose="02020603050405020304" pitchFamily="18" charset="0"/>
              </a:rPr>
              <a:t>To implement a 1:1 CBT programs for adults with AUD with the aim of reducing relapse rates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44777" y="14478000"/>
            <a:ext cx="6787524" cy="3539430"/>
          </a:xfrm>
        </p:spPr>
        <p:txBody>
          <a:bodyPr/>
          <a:lstStyle/>
          <a:p>
            <a:pPr lvl="0"/>
            <a:r>
              <a:rPr lang="en-US" sz="2600" dirty="0"/>
              <a:t>For adults diagnosed with alcohol use disorder in an outpatient mental health clinic, does the implementation of a nurse-led 1:1 Cognitive Behavioral Therapy (CBT), compared to current practice, impact the alcohol relapse rates over 8-10 weeks?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1"/>
            <a:ext cx="6594285" cy="14588609"/>
          </a:xfrm>
        </p:spPr>
        <p:txBody>
          <a:bodyPr/>
          <a:lstStyle/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Translational Science </a:t>
            </a:r>
            <a:r>
              <a:rPr lang="en-US" sz="2600" b="1" dirty="0">
                <a:cs typeface="Calibri" panose="020F0502020204030204" pitchFamily="34" charset="0"/>
              </a:rPr>
              <a:t>M</a:t>
            </a:r>
            <a:r>
              <a:rPr lang="en-US" sz="2600" b="1" i="0" dirty="0">
                <a:effectLst/>
                <a:cs typeface="Calibri" panose="020F0502020204030204" pitchFamily="34" charset="0"/>
              </a:rPr>
              <a:t>odel:</a:t>
            </a:r>
            <a:r>
              <a:rPr lang="en-US" sz="2600" i="0" dirty="0">
                <a:effectLst/>
                <a:cs typeface="Calibri" panose="020F0502020204030204" pitchFamily="34" charset="0"/>
              </a:rPr>
              <a:t> Knowledge-to-Action (KTA) model</a:t>
            </a:r>
            <a:endParaRPr lang="en-US" sz="2600" b="1" i="0" dirty="0">
              <a:effectLst/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Setting:</a:t>
            </a:r>
            <a:r>
              <a:rPr lang="en-US" sz="2600" dirty="0">
                <a:cs typeface="Calibri" panose="020F0502020204030204" pitchFamily="34" charset="0"/>
              </a:rPr>
              <a:t> Outpatient behavioral and mental health clinic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Population:</a:t>
            </a:r>
            <a:r>
              <a:rPr lang="en-US" sz="2600" b="0" i="0" dirty="0">
                <a:effectLst/>
                <a:cs typeface="Calibri" panose="020F0502020204030204" pitchFamily="34" charset="0"/>
              </a:rPr>
              <a:t> Adults diagnosed with AUD and receiving care at the clinic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Inclusion Criteria: </a:t>
            </a:r>
            <a:r>
              <a:rPr lang="en-US" sz="2600" dirty="0">
                <a:cs typeface="Calibri" panose="020F0502020204030204" pitchFamily="34" charset="0"/>
              </a:rPr>
              <a:t>18-75 years, AUD diagnosis, experiencing relapses, receiving treatment at the clinic, willing to participate</a:t>
            </a:r>
            <a:endParaRPr lang="en-US" sz="2600" b="1" dirty="0"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Exclusion Criteria: </a:t>
            </a:r>
            <a:r>
              <a:rPr lang="en-US" sz="2600" dirty="0">
                <a:cs typeface="Calibri" panose="020F0502020204030204" pitchFamily="34" charset="0"/>
              </a:rPr>
              <a:t>&lt;18 years, other SUDs or mental and physical health comorbidities</a:t>
            </a:r>
            <a:endParaRPr lang="en-US" sz="2600" b="1" dirty="0"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Intervention: </a:t>
            </a:r>
            <a:r>
              <a:rPr lang="en-US" sz="2600" dirty="0">
                <a:cs typeface="Calibri" panose="020F0502020204030204" pitchFamily="34" charset="0"/>
              </a:rPr>
              <a:t>1:1 CBT (Magill et al., 2020)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Formative Evaluation: </a:t>
            </a:r>
            <a:r>
              <a:rPr lang="en-US" sz="2600" dirty="0">
                <a:cs typeface="Calibri" panose="020F0502020204030204" pitchFamily="34" charset="0"/>
              </a:rPr>
              <a:t>Direct observation of sessions </a:t>
            </a:r>
          </a:p>
          <a:p>
            <a:pPr marL="46355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Summative Evaluation: </a:t>
            </a:r>
            <a:r>
              <a:rPr lang="en-US" sz="2600" dirty="0">
                <a:cs typeface="Calibri" panose="020F0502020204030204" pitchFamily="34" charset="0"/>
              </a:rPr>
              <a:t>Comparison of pre- and post-intervention scores</a:t>
            </a:r>
            <a:endParaRPr lang="en-US" sz="2600" b="1" dirty="0"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Outcome:</a:t>
            </a:r>
            <a:r>
              <a:rPr lang="en-US" sz="2600" b="0" i="0" dirty="0">
                <a:effectLst/>
                <a:cs typeface="Calibri" panose="020F0502020204030204" pitchFamily="34" charset="0"/>
              </a:rPr>
              <a:t> Alcohol relapse rates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Data Collection: </a:t>
            </a:r>
            <a:r>
              <a:rPr lang="en-US" sz="2600" dirty="0">
                <a:cs typeface="Calibri" panose="020F0502020204030204" pitchFamily="34" charset="0"/>
              </a:rPr>
              <a:t>Baseline and post-intervention survey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Instrument or Data Source: </a:t>
            </a:r>
            <a:r>
              <a:rPr lang="en-US" sz="2600" dirty="0">
                <a:cs typeface="Calibri" panose="020F0502020204030204" pitchFamily="34" charset="0"/>
              </a:rPr>
              <a:t>Alcohol Use Disorders Identification Test (AUDIT) (</a:t>
            </a:r>
            <a:r>
              <a:rPr lang="en-US" sz="2600" dirty="0" err="1">
                <a:cs typeface="Calibri" panose="020F0502020204030204" pitchFamily="34" charset="0"/>
              </a:rPr>
              <a:t>Babor</a:t>
            </a:r>
            <a:r>
              <a:rPr lang="en-US" sz="2600" dirty="0">
                <a:cs typeface="Calibri" panose="020F0502020204030204" pitchFamily="34" charset="0"/>
              </a:rPr>
              <a:t> et al., 2001)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Data Analysis: </a:t>
            </a:r>
            <a:r>
              <a:rPr lang="en-US" sz="2600" i="1" dirty="0">
                <a:effectLst/>
                <a:cs typeface="Calibri" panose="020F0502020204030204" pitchFamily="34" charset="0"/>
              </a:rPr>
              <a:t>t</a:t>
            </a:r>
            <a:r>
              <a:rPr lang="en-US" sz="2600" dirty="0">
                <a:effectLst/>
                <a:cs typeface="Calibri" panose="020F0502020204030204" pitchFamily="34" charset="0"/>
              </a:rPr>
              <a:t>-test</a:t>
            </a:r>
            <a:endParaRPr lang="en-US" sz="2600" b="0" i="0" dirty="0">
              <a:effectLst/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Timeframe:</a:t>
            </a:r>
            <a:r>
              <a:rPr lang="en-US" sz="2600" dirty="0">
                <a:cs typeface="Calibri" panose="020F0502020204030204" pitchFamily="34" charset="0"/>
              </a:rPr>
              <a:t> 10 weeks total implementation; 8 weeks of intervention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A049722-54C7-9842-A444-A1EF888533B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3868400" y="3581400"/>
            <a:ext cx="6635932" cy="1169551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8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55644" y="3505202"/>
            <a:ext cx="6581278" cy="5218330"/>
          </a:xfrm>
          <a:noFill/>
        </p:spPr>
        <p:txBody>
          <a:bodyPr/>
          <a:lstStyle/>
          <a:p>
            <a:pPr marL="46355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Improve AUD treatment, reducing the risk of frequent relapses and improving other outcomes (Nguyen et al., 2020)</a:t>
            </a:r>
          </a:p>
          <a:p>
            <a:pPr marL="46355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Cost-savings from reduced alcohol-related emergency visits and hospitalizations (</a:t>
            </a:r>
            <a:r>
              <a:rPr lang="en-US" sz="2600" dirty="0" err="1">
                <a:cs typeface="Calibri" panose="020F0502020204030204" pitchFamily="34" charset="0"/>
              </a:rPr>
              <a:t>Manthey</a:t>
            </a:r>
            <a:r>
              <a:rPr lang="en-US" sz="2600" dirty="0">
                <a:cs typeface="Calibri" panose="020F0502020204030204" pitchFamily="34" charset="0"/>
              </a:rPr>
              <a:t> et al., 2021)</a:t>
            </a:r>
          </a:p>
          <a:p>
            <a:pPr marL="46355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Motivate ongoing staff training on 1:1 CBT for AUD for sustained application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E68FA8-B16C-7F4D-AE02-02AEEB1AF06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20655643" y="9372600"/>
            <a:ext cx="6631582" cy="1169551"/>
          </a:xfrm>
        </p:spPr>
        <p:txBody>
          <a:bodyPr/>
          <a:lstStyle/>
          <a:p>
            <a:pPr lvl="0"/>
            <a:endParaRPr lang="en-US" sz="28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FC43D-C451-BE4B-916B-7339DCD03C3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0655644" y="12304931"/>
            <a:ext cx="6631582" cy="6352508"/>
          </a:xfrm>
        </p:spPr>
        <p:txBody>
          <a:bodyPr/>
          <a:lstStyle/>
          <a:p>
            <a:pPr marL="225425" indent="-225425"/>
            <a:r>
              <a:rPr lang="en-US" sz="1200" dirty="0"/>
              <a:t>Babor, T. F., Higgins-Biddle, J. C., Saunders, J. B., &amp; Monteiro, M. G. (2001). </a:t>
            </a:r>
            <a:r>
              <a:rPr lang="en-US" sz="1200" i="1" dirty="0"/>
              <a:t>The alcohol use disorders identification test</a:t>
            </a:r>
            <a:r>
              <a:rPr lang="en-US" sz="1200" dirty="0"/>
              <a:t> (pp. 1-37). Geneva: World Health Organization.</a:t>
            </a:r>
          </a:p>
          <a:p>
            <a:pPr marL="225425" indent="-225425"/>
            <a:r>
              <a:rPr lang="en-US" sz="1200" dirty="0"/>
              <a:t>Glantz, M. D., Bharat, C., Degenhardt, L., Sampson, N. A., Scott, K. M., Lim, C. C. W., Al-Hamzawi, A., Alonso, J., Andrade, L. H., Cardoso, G., De Girolamo, G., Gureje, O., He, Y., Hinkov, H., Karam, E. G., Karam, G., Kovess-Masfety, V., Lasebikan, V., Lee, S., Levinson, D., … WHO World Mental Health Survey Collaborators (2020). The epidemiology of alcohol use disorders cross-nationally: Findings from the World Mental Health Surveys. </a:t>
            </a:r>
            <a:r>
              <a:rPr lang="en-US" sz="1200" i="1" dirty="0"/>
              <a:t>Addictive Behaviors</a:t>
            </a:r>
            <a:r>
              <a:rPr lang="en-US" sz="1200" dirty="0"/>
              <a:t>, </a:t>
            </a:r>
            <a:r>
              <a:rPr lang="en-US" sz="1200" i="1" dirty="0"/>
              <a:t>102</a:t>
            </a:r>
            <a:r>
              <a:rPr lang="en-US" sz="1200" dirty="0"/>
              <a:t>, 106128. </a:t>
            </a:r>
            <a:r>
              <a:rPr lang="en-US" sz="1200" u="sng" dirty="0">
                <a:hlinkClick r:id="rId2"/>
              </a:rPr>
              <a:t>https://doi.org/10.1016/j.addbeh.2019.106128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Grant, B. F., Goldstein, R. B., Saha, T. D., Chou, S. P., Jung, J., Zhang, H., Pickering, R. P., Ruan, W. J., Smith, S. M., Huang, B., &amp; Hasin, D. S. (2024). Epidemiology of DSM-5 alcohol use disorder: Results from the national epidemiologic survey on alcohol and related conditions III. </a:t>
            </a:r>
            <a:r>
              <a:rPr lang="en-US" sz="1200" i="1" dirty="0"/>
              <a:t>JAMA psychiatry</a:t>
            </a:r>
            <a:r>
              <a:rPr lang="en-US" sz="1200" dirty="0"/>
              <a:t>, </a:t>
            </a:r>
            <a:r>
              <a:rPr lang="en-US" sz="1200" i="1" dirty="0"/>
              <a:t>72</a:t>
            </a:r>
            <a:r>
              <a:rPr lang="en-US" sz="1200" dirty="0"/>
              <a:t>(8), 757–766. </a:t>
            </a:r>
            <a:r>
              <a:rPr lang="en-US" sz="1200" u="sng" dirty="0">
                <a:hlinkClick r:id="rId3"/>
              </a:rPr>
              <a:t>https://doi.org/10.1001/jamapsychiatry.2024.0584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Magill, M., Tonigan, J. S., Kiluk, B., Ray, L., Walthers, J., &amp; Carroll, K. (2020). The search for mechanisms of cognitive behavioral therapy for alcohol or other drug use disorders: A systematic review. </a:t>
            </a:r>
            <a:r>
              <a:rPr lang="en-US" sz="1200" i="1" dirty="0"/>
              <a:t>Behaviour Research and Therapy</a:t>
            </a:r>
            <a:r>
              <a:rPr lang="en-US" sz="1200" dirty="0"/>
              <a:t>, </a:t>
            </a:r>
            <a:r>
              <a:rPr lang="en-US" sz="1200" i="1" dirty="0"/>
              <a:t>131</a:t>
            </a:r>
            <a:r>
              <a:rPr lang="en-US" sz="1200" dirty="0"/>
              <a:t>, 103648. </a:t>
            </a:r>
            <a:r>
              <a:rPr lang="en-US" sz="1200" u="sng" dirty="0">
                <a:hlinkClick r:id="rId4"/>
              </a:rPr>
              <a:t>https://doi.org/10.1016/j.brat.2020.103648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Manthey, J., Hassan, S. A., Carr, S., Kilian, C., Kuitunen-Paul, S., &amp; Rehm, J. (2021). What are the economic costs to society attributable to alcohol use? A systematic review and modelling study. </a:t>
            </a:r>
            <a:r>
              <a:rPr lang="en-US" sz="1200" i="1" dirty="0"/>
              <a:t>PharmacoEconomics</a:t>
            </a:r>
            <a:r>
              <a:rPr lang="en-US" sz="1200" dirty="0"/>
              <a:t>, </a:t>
            </a:r>
            <a:r>
              <a:rPr lang="en-US" sz="1200" i="1" dirty="0"/>
              <a:t>39</a:t>
            </a:r>
            <a:r>
              <a:rPr lang="en-US" sz="1200" dirty="0"/>
              <a:t>(7), 809–822. </a:t>
            </a:r>
            <a:r>
              <a:rPr lang="en-US" sz="1200" u="sng" dirty="0">
                <a:hlinkClick r:id="rId5"/>
              </a:rPr>
              <a:t>https://doi.org/10.1007/s40273-021-01031-8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Nguyen, L. C., Durazzo, T. C., Dwyer, C. L., Rauch, A. A., Humphreys, K., Williams, L. M., &amp; Padula, C. B. (2020). Predicting relapse after alcohol use disorder treatment in a high-risk cohort: The roles of anhedonia and smoking. </a:t>
            </a:r>
            <a:r>
              <a:rPr lang="en-US" sz="1200" i="1" dirty="0"/>
              <a:t>Journal of Psychiatric Research</a:t>
            </a:r>
            <a:r>
              <a:rPr lang="en-US" sz="1200" dirty="0"/>
              <a:t>, </a:t>
            </a:r>
            <a:r>
              <a:rPr lang="en-US" sz="1200" i="1" dirty="0"/>
              <a:t>126</a:t>
            </a:r>
            <a:r>
              <a:rPr lang="en-US" sz="1200" dirty="0"/>
              <a:t>, 1–7. </a:t>
            </a:r>
            <a:r>
              <a:rPr lang="en-US" sz="1200" u="sng" dirty="0">
                <a:hlinkClick r:id="rId6"/>
              </a:rPr>
              <a:t>https://doi.org/10.1016/j.jpsychires.2020.04.003</a:t>
            </a:r>
            <a:r>
              <a:rPr lang="en-US" sz="1200" dirty="0"/>
              <a:t> </a:t>
            </a:r>
            <a:endParaRPr lang="en-GB" sz="1200" dirty="0"/>
          </a:p>
          <a:p>
            <a:endParaRPr lang="en-US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5643" y="86500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42875" y="14060269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55644" y="11658600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20" ma:contentTypeDescription="Create a new document." ma:contentTypeScope="" ma:versionID="8fd4358dac81de6751bde339fbe694e6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c61053036bcda2a973c2fbc14711dae1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RetiredBFlink" minOccurs="0"/>
                <xsd:element ref="ns2:Bitly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RetiredBFlink" ma:index="26" nillable="true" ma:displayName="Retired BF link" ma:format="Dropdown" ma:internalName="RetiredBFlink">
      <xsd:simpleType>
        <xsd:restriction base="dms:Text">
          <xsd:maxLength value="255"/>
        </xsd:restriction>
      </xsd:simpleType>
    </xsd:element>
    <xsd:element name="BitlyLink" ma:index="27" nillable="true" ma:displayName="Bitly Link" ma:format="Dropdown" ma:internalName="BitlyLink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  <BitlyLink xmlns="b7412cc2-8c54-4109-8bdb-a0d9e879cd0e" xsi:nil="true"/>
    <RetiredBFlink xmlns="b7412cc2-8c54-4109-8bdb-a0d9e879cd0e" xsi:nil="true"/>
  </documentManagement>
</p:properties>
</file>

<file path=customXml/itemProps1.xml><?xml version="1.0" encoding="utf-8"?>
<ds:datastoreItem xmlns:ds="http://schemas.openxmlformats.org/officeDocument/2006/customXml" ds:itemID="{5E340FD6-03D3-471A-B113-73AC331E50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www.w3.org/XML/1998/namespace"/>
    <ds:schemaRef ds:uri="b7412cc2-8c54-4109-8bdb-a0d9e879cd0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ebf7c323-d544-45fe-96ae-e20868859bf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6149</TotalTime>
  <Words>409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Trebuchet MS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128</cp:revision>
  <dcterms:created xsi:type="dcterms:W3CDTF">2019-01-09T23:43:53Z</dcterms:created>
  <dcterms:modified xsi:type="dcterms:W3CDTF">2025-03-17T13:43:59Z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