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53" r:id="rId5"/>
  </p:sldMasterIdLst>
  <p:notesMasterIdLst>
    <p:notesMasterId r:id="rId7"/>
  </p:notesMasterIdLst>
  <p:handoutMasterIdLst>
    <p:handoutMasterId r:id="rId8"/>
  </p:handoutMasterIdLst>
  <p:sldIdLst>
    <p:sldId id="258" r:id="rId6"/>
  </p:sldIdLst>
  <p:sldSz cx="27432000" cy="18288000"/>
  <p:notesSz cx="6858000" cy="9144000"/>
  <p:defaultTextStyle>
    <a:defPPr>
      <a:defRPr lang="en-US"/>
    </a:defPPr>
    <a:lvl1pPr marL="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491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8640" userDrawn="1">
          <p15:clr>
            <a:srgbClr val="A4A3A4"/>
          </p15:clr>
        </p15:guide>
        <p15:guide id="3" orient="horz" pos="57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C7D5ED"/>
    <a:srgbClr val="F6F8FC"/>
    <a:srgbClr val="545554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898" autoAdjust="0"/>
    <p:restoredTop sz="94632" autoAdjust="0"/>
  </p:normalViewPr>
  <p:slideViewPr>
    <p:cSldViewPr snapToObjects="1" showGuides="1">
      <p:cViewPr varScale="1">
        <p:scale>
          <a:sx n="37" d="100"/>
          <a:sy n="37" d="100"/>
        </p:scale>
        <p:origin x="2148" y="264"/>
      </p:cViewPr>
      <p:guideLst>
        <p:guide pos="8640"/>
        <p:guide orient="horz"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79" d="100"/>
          <a:sy n="79" d="100"/>
        </p:scale>
        <p:origin x="-3768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3/23/2025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3/23/2025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7250" y="685800"/>
            <a:ext cx="51435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1pPr>
    <a:lvl2pPr marL="125376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2pPr>
    <a:lvl3pPr marL="2507527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3pPr>
    <a:lvl4pPr marL="3761290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4pPr>
    <a:lvl5pPr marL="5015053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5pPr>
    <a:lvl6pPr marL="626881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6pPr>
    <a:lvl7pPr marL="7522581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7pPr>
    <a:lvl8pPr marL="8776344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8pPr>
    <a:lvl9pPr marL="10030108" algn="l" defTabSz="2507527" rtl="0" eaLnBrk="1" latinLnBrk="0" hangingPunct="1">
      <a:defRPr sz="331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7">
            <a:extLst>
              <a:ext uri="{FF2B5EF4-FFF2-40B4-BE49-F238E27FC236}">
                <a16:creationId xmlns:a16="http://schemas.microsoft.com/office/drawing/2014/main" id="{1577A563-1DFB-A148-8992-034734602A2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581400" y="369717"/>
            <a:ext cx="20574000" cy="79142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4572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Poster presentation title</a:t>
            </a:r>
          </a:p>
        </p:txBody>
      </p:sp>
      <p:sp>
        <p:nvSpPr>
          <p:cNvPr id="3" name="Text Placeholder 17">
            <a:extLst>
              <a:ext uri="{FF2B5EF4-FFF2-40B4-BE49-F238E27FC236}">
                <a16:creationId xmlns:a16="http://schemas.microsoft.com/office/drawing/2014/main" id="{96DA654B-51EF-7D48-BB09-09FBB829AD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581400" y="1161146"/>
            <a:ext cx="20574000" cy="61555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429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Authors and co-Authors / collaborators</a:t>
            </a:r>
          </a:p>
        </p:txBody>
      </p:sp>
      <p:sp>
        <p:nvSpPr>
          <p:cNvPr id="4" name="Text Placeholder 17">
            <a:extLst>
              <a:ext uri="{FF2B5EF4-FFF2-40B4-BE49-F238E27FC236}">
                <a16:creationId xmlns:a16="http://schemas.microsoft.com/office/drawing/2014/main" id="{51520EFC-303B-B948-949B-08B234FA88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400" y="1819703"/>
            <a:ext cx="20574000" cy="5569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048" b="1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2pPr>
            <a:lvl3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3pPr>
            <a:lvl4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4pPr>
            <a:lvl5pPr marL="0" indent="0">
              <a:buNone/>
              <a:defRPr b="0" i="0">
                <a:latin typeface="Arial Narrow" panose="020B0604020202020204" pitchFamily="34" charset="0"/>
                <a:cs typeface="Arial Narrow" panose="020B0604020202020204" pitchFamily="34" charset="0"/>
              </a:defRPr>
            </a:lvl5pPr>
          </a:lstStyle>
          <a:p>
            <a:pPr lvl="0"/>
            <a:r>
              <a:rPr lang="en-US" dirty="0"/>
              <a:t>List of affiliated programs, institutions, organizations, schools, etc.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F0BE95D8-3F03-5843-BCAB-4C11949F34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04800" y="3193143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89A7C310-1CDD-4F48-943C-F7978D1EB11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3914" y="875851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METHODOLOGY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B16F2EB0-C131-4241-A6C2-2E4CBD0258D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86600" y="3182775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CLINICAL QUESTION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AB7AD0AA-A50F-D34C-A759-F2DDA7323D2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3868400" y="316204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RESULTS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65335A9C-A13A-1544-AD37-0C89F7E3D3B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0693744" y="3048000"/>
            <a:ext cx="6477000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IMPLICATIONS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EAC7053-C72D-5348-819B-36784C2EF31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0661087" y="9155029"/>
            <a:ext cx="6466114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CONCLUSIONS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4EFA90DA-87B9-A946-9C4A-551DC46A898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0661087" y="14020800"/>
            <a:ext cx="6444343" cy="70788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REFERENCES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372552D2-E0BE-044B-B32B-FC7C7197123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4800" y="39738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CB3EA696-8799-8246-9DAB-ECA3F2FBAE9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04800" y="93840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BC9DC11-AFC9-BB4E-8155-301AB1FC793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130144" y="4333623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C56CB46E-73C2-324B-92AC-F43451D295F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3868400" y="42024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CBA5135E-79B4-1945-BC28-A7D184BDB2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0693744" y="4682924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917EB2D0-3B44-3F46-910B-6F669368BD1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20682857" y="982571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Text Placeholder 13">
            <a:extLst>
              <a:ext uri="{FF2B5EF4-FFF2-40B4-BE49-F238E27FC236}">
                <a16:creationId xmlns:a16="http://schemas.microsoft.com/office/drawing/2014/main" id="{2980F4DB-89B0-0246-8784-F8358D57653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0682858" y="14782802"/>
            <a:ext cx="6433457" cy="2880789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2400" dirty="0"/>
            </a:lvl1pPr>
            <a:lvl2pPr marL="219231" indent="0">
              <a:buNone/>
              <a:tabLst/>
              <a:defRPr lang="en-US" sz="2400" dirty="0"/>
            </a:lvl2pPr>
            <a:lvl3pPr marL="219231" indent="0">
              <a:buNone/>
              <a:tabLst/>
              <a:defRPr lang="en-US" sz="2400" dirty="0"/>
            </a:lvl3pPr>
            <a:lvl4pPr marL="439974" indent="-220743">
              <a:tabLst/>
              <a:defRPr lang="en-US" sz="2400" dirty="0"/>
            </a:lvl4pPr>
            <a:lvl5pPr marL="439974" indent="-220743">
              <a:tabLst/>
              <a:defRPr lang="en-US" sz="24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</a:t>
            </a:r>
            <a:r>
              <a:rPr lang="en-US" dirty="0" err="1"/>
              <a:t>leveL</a:t>
            </a:r>
            <a:endParaRPr lang="en-US" dirty="0"/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CAC3B77C-1766-4E7B-8B0B-FA087AD4AE7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086600" y="8758511"/>
            <a:ext cx="6477000" cy="132343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lang="en-US" sz="4000" b="1" dirty="0">
                <a:solidFill>
                  <a:schemeClr val="accent1">
                    <a:lumMod val="50000"/>
                  </a:schemeClr>
                </a:solidFill>
                <a:latin typeface="+mj-lt"/>
              </a:defRPr>
            </a:lvl1pPr>
            <a:lvl2pPr>
              <a:defRPr lang="en-US" sz="3048" smtClean="0"/>
            </a:lvl2pPr>
            <a:lvl3pPr>
              <a:defRPr lang="en-US" sz="1905" smtClean="0"/>
            </a:lvl3pPr>
            <a:lvl4pPr>
              <a:defRPr lang="en-US" sz="1524" smtClean="0"/>
            </a:lvl4pPr>
            <a:lvl5pPr>
              <a:defRPr lang="en-US" sz="1524"/>
            </a:lvl5pPr>
          </a:lstStyle>
          <a:p>
            <a:r>
              <a:rPr lang="en-US" dirty="0">
                <a:effectLst/>
                <a:latin typeface="Calibri" panose="020F0502020204030204" pitchFamily="34" charset="0"/>
              </a:rPr>
              <a:t>PROJECT EVALUATION/RESULTS</a:t>
            </a:r>
          </a:p>
        </p:txBody>
      </p:sp>
      <p:sp>
        <p:nvSpPr>
          <p:cNvPr id="22" name="Text Placeholder 13">
            <a:extLst>
              <a:ext uri="{FF2B5EF4-FFF2-40B4-BE49-F238E27FC236}">
                <a16:creationId xmlns:a16="http://schemas.microsoft.com/office/drawing/2014/main" id="{C2FCF207-754E-418A-9461-B28EB9C5AEF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7086600" y="10222241"/>
            <a:ext cx="6477000" cy="3594830"/>
          </a:xfrm>
          <a:prstGeom prst="rect">
            <a:avLst/>
          </a:prstGeom>
        </p:spPr>
        <p:txBody>
          <a:bodyPr wrap="square" lIns="365760" tIns="365760" rIns="365760" bIns="365760">
            <a:spAutoFit/>
          </a:bodyPr>
          <a:lstStyle>
            <a:lvl1pPr marL="0" indent="0">
              <a:buNone/>
              <a:tabLst/>
              <a:defRPr lang="en-US" sz="3200" dirty="0"/>
            </a:lvl1pPr>
            <a:lvl2pPr marL="439974" indent="-220743">
              <a:tabLst/>
              <a:defRPr lang="en-US" sz="3200" dirty="0"/>
            </a:lvl2pPr>
            <a:lvl3pPr marL="439974" indent="-220743">
              <a:tabLst/>
              <a:defRPr lang="en-US" sz="3200" dirty="0"/>
            </a:lvl3pPr>
            <a:lvl4pPr marL="439974" indent="-220743">
              <a:tabLst/>
              <a:defRPr lang="en-US" sz="3200" dirty="0"/>
            </a:lvl4pPr>
            <a:lvl5pPr marL="439974" indent="-220743">
              <a:tabLst/>
              <a:defRPr lang="en-US" sz="3200" dirty="0"/>
            </a:lvl5pPr>
          </a:lstStyle>
          <a:p>
            <a:pPr lvl="0"/>
            <a:r>
              <a:rPr lang="en-US" dirty="0"/>
              <a:t>Type in or paste your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74" userDrawn="1">
          <p15:clr>
            <a:srgbClr val="FBAE40"/>
          </p15:clr>
        </p15:guide>
        <p15:guide id="2" orient="horz" pos="11246" userDrawn="1">
          <p15:clr>
            <a:srgbClr val="FBAE40"/>
          </p15:clr>
        </p15:guide>
        <p15:guide id="3" pos="192" userDrawn="1">
          <p15:clr>
            <a:srgbClr val="FBAE40"/>
          </p15:clr>
        </p15:guide>
        <p15:guide id="4" pos="4272" userDrawn="1">
          <p15:clr>
            <a:srgbClr val="FBAE40"/>
          </p15:clr>
        </p15:guide>
        <p15:guide id="5" pos="4464" userDrawn="1">
          <p15:clr>
            <a:srgbClr val="FBAE40"/>
          </p15:clr>
        </p15:guide>
        <p15:guide id="6" pos="8544" userDrawn="1">
          <p15:clr>
            <a:srgbClr val="FBAE40"/>
          </p15:clr>
        </p15:guide>
        <p15:guide id="7" pos="8736" userDrawn="1">
          <p15:clr>
            <a:srgbClr val="FBAE40"/>
          </p15:clr>
        </p15:guide>
        <p15:guide id="8" pos="12816" userDrawn="1">
          <p15:clr>
            <a:srgbClr val="FBAE40"/>
          </p15:clr>
        </p15:guide>
        <p15:guide id="9" pos="13008" userDrawn="1">
          <p15:clr>
            <a:srgbClr val="FBAE40"/>
          </p15:clr>
        </p15:guide>
        <p15:guide id="10" pos="1708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1140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9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152401" y="2986589"/>
            <a:ext cx="6781801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629399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629398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629398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99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>
            <a:extLst>
              <a:ext uri="{FF2B5EF4-FFF2-40B4-BE49-F238E27FC236}">
                <a16:creationId xmlns:a16="http://schemas.microsoft.com/office/drawing/2014/main" id="{B82F2237-BAB6-704C-82F3-FA64CC22DF2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27432000" cy="2667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33866" tIns="16932" rIns="33866" bIns="16932" anchor="ctr"/>
          <a:lstStyle/>
          <a:p>
            <a:pPr>
              <a:defRPr/>
            </a:pPr>
            <a:endParaRPr lang="en-US" sz="1820" dirty="0"/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4FAAEDB7-9BBE-8D43-950B-E1D90676549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67056" y="17925972"/>
            <a:ext cx="1309688" cy="1265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33802" tIns="16898" rIns="33802" bIns="16898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186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RESEARCH POSTER PRESENTATION TEMPLATE  © 2019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408" b="1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www.PosterPresentations.com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D485C5EC-23A0-7D40-81CB-4F3ADD296005}"/>
              </a:ext>
            </a:extLst>
          </p:cNvPr>
          <p:cNvSpPr/>
          <p:nvPr userDrawn="1"/>
        </p:nvSpPr>
        <p:spPr>
          <a:xfrm>
            <a:off x="304800" y="2986589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57BE808-A53B-994E-80E2-9E761219D543}"/>
              </a:ext>
            </a:extLst>
          </p:cNvPr>
          <p:cNvCxnSpPr>
            <a:cxnSpLocks/>
          </p:cNvCxnSpPr>
          <p:nvPr userDrawn="1"/>
        </p:nvCxnSpPr>
        <p:spPr>
          <a:xfrm>
            <a:off x="0" y="2674832"/>
            <a:ext cx="2743200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2682DA0-9CCF-EF4B-8677-380B0751B423}"/>
              </a:ext>
            </a:extLst>
          </p:cNvPr>
          <p:cNvSpPr/>
          <p:nvPr userDrawn="1"/>
        </p:nvSpPr>
        <p:spPr>
          <a:xfrm>
            <a:off x="7086602" y="2986587"/>
            <a:ext cx="6477001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D0ACBDFA-3EF8-044B-8D44-7BAE9EFDAB71}"/>
              </a:ext>
            </a:extLst>
          </p:cNvPr>
          <p:cNvSpPr/>
          <p:nvPr userDrawn="1"/>
        </p:nvSpPr>
        <p:spPr>
          <a:xfrm>
            <a:off x="13868401" y="2986587"/>
            <a:ext cx="6477000" cy="14865987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1B1F6FD-800A-7D49-B26F-452110B9E7F4}"/>
              </a:ext>
            </a:extLst>
          </p:cNvPr>
          <p:cNvSpPr/>
          <p:nvPr userDrawn="1"/>
        </p:nvSpPr>
        <p:spPr>
          <a:xfrm>
            <a:off x="20650201" y="2986588"/>
            <a:ext cx="6477000" cy="14865985"/>
          </a:xfrm>
          <a:prstGeom prst="roundRect">
            <a:avLst>
              <a:gd name="adj" fmla="val 1996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10000"/>
                  <a:lumOff val="90000"/>
                </a:schemeClr>
              </a:gs>
            </a:gsLst>
            <a:lin ang="5400000" scaled="1"/>
          </a:gradFill>
          <a:ln w="3175">
            <a:solidFill>
              <a:schemeClr val="accent1"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20" dirty="0"/>
          </a:p>
        </p:txBody>
      </p:sp>
    </p:spTree>
    <p:extLst>
      <p:ext uri="{BB962C8B-B14F-4D97-AF65-F5344CB8AC3E}">
        <p14:creationId xmlns:p14="http://schemas.microsoft.com/office/powerpoint/2010/main" val="3184206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1625597" rtl="0" eaLnBrk="1" latinLnBrk="0" hangingPunct="1">
        <a:spcBef>
          <a:spcPct val="0"/>
        </a:spcBef>
        <a:buNone/>
        <a:defRPr sz="326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778" kern="1200">
          <a:solidFill>
            <a:schemeClr val="tx1"/>
          </a:solidFill>
          <a:latin typeface="+mn-lt"/>
          <a:ea typeface="+mn-ea"/>
          <a:cs typeface="+mn-cs"/>
        </a:defRPr>
      </a:lvl1pPr>
      <a:lvl2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1482" kern="1200">
          <a:solidFill>
            <a:schemeClr val="tx1"/>
          </a:solidFill>
          <a:latin typeface="+mn-lt"/>
          <a:ea typeface="+mn-ea"/>
          <a:cs typeface="+mn-cs"/>
        </a:defRPr>
      </a:lvl2pPr>
      <a:lvl3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•"/>
        <a:tabLst/>
        <a:defRPr sz="1186" kern="1200">
          <a:solidFill>
            <a:schemeClr val="tx1"/>
          </a:solidFill>
          <a:latin typeface="+mn-lt"/>
          <a:ea typeface="+mn-ea"/>
          <a:cs typeface="+mn-cs"/>
        </a:defRPr>
      </a:lvl3pPr>
      <a:lvl4pPr marL="282236" indent="-282236" algn="l" defTabSz="1625597" rtl="0" eaLnBrk="1" latinLnBrk="0" hangingPunct="1">
        <a:spcBef>
          <a:spcPct val="20000"/>
        </a:spcBef>
        <a:buFont typeface="Arial" pitchFamily="34" charset="0"/>
        <a:buChar char="–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4pPr>
      <a:lvl5pPr marL="282236" indent="-282236" algn="l" defTabSz="1625597" rtl="0" eaLnBrk="1" latinLnBrk="0" hangingPunct="1">
        <a:spcBef>
          <a:spcPct val="20000"/>
        </a:spcBef>
        <a:buFont typeface="Arial" pitchFamily="34" charset="0"/>
        <a:buChar char="»"/>
        <a:tabLst/>
        <a:defRPr sz="890" kern="1200">
          <a:solidFill>
            <a:schemeClr val="tx1"/>
          </a:solidFill>
          <a:latin typeface="+mn-lt"/>
          <a:ea typeface="+mn-ea"/>
          <a:cs typeface="+mn-cs"/>
        </a:defRPr>
      </a:lvl5pPr>
      <a:lvl6pPr marL="4470394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6pPr>
      <a:lvl7pPr marL="5283192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7pPr>
      <a:lvl8pPr marL="60959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8pPr>
      <a:lvl9pPr marL="6908791" indent="-406400" algn="l" defTabSz="1625597" rtl="0" eaLnBrk="1" latinLnBrk="0" hangingPunct="1">
        <a:spcBef>
          <a:spcPct val="20000"/>
        </a:spcBef>
        <a:buFont typeface="Arial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1pPr>
      <a:lvl2pPr marL="812800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2pPr>
      <a:lvl3pPr marL="16255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3pPr>
      <a:lvl4pPr marL="2438397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4pPr>
      <a:lvl5pPr marL="32511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5pPr>
      <a:lvl6pPr marL="4063995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6pPr>
      <a:lvl7pPr marL="4876794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7pPr>
      <a:lvl8pPr marL="56895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8pPr>
      <a:lvl9pPr marL="6502392" algn="l" defTabSz="1625597" rtl="0" eaLnBrk="1" latinLnBrk="0" hangingPunct="1">
        <a:defRPr sz="31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01/jamapsychiatry.2024.0584" TargetMode="External"/><Relationship Id="rId2" Type="http://schemas.openxmlformats.org/officeDocument/2006/relationships/hyperlink" Target="https://doi.org/10.1016/j.addbeh.2019.106128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i.org/10.1016/j.jpsychires.2020.04.003" TargetMode="External"/><Relationship Id="rId5" Type="http://schemas.openxmlformats.org/officeDocument/2006/relationships/hyperlink" Target="https://doi.org/10.1007/s40273-021-01031-8" TargetMode="External"/><Relationship Id="rId4" Type="http://schemas.openxmlformats.org/officeDocument/2006/relationships/hyperlink" Target="https://doi.org/10.1016/j.brat.2020.10364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7023262-4614-1A4C-8F48-867592ED43F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6200" y="0"/>
            <a:ext cx="27236922" cy="1938992"/>
          </a:xfrm>
        </p:spPr>
        <p:txBody>
          <a:bodyPr/>
          <a:lstStyle/>
          <a:p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1:1 NURSE-LED COGNITIVE BEHAVIORAL THERAPY FOR PATIENTS WITH ALCOHOL USE DISORDER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62CFC6-E25A-C045-A3CA-D28E57F73F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267200" y="1905000"/>
            <a:ext cx="21869400" cy="646331"/>
          </a:xfrm>
        </p:spPr>
        <p:txBody>
          <a:bodyPr/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Doris Onyima, MSN, PMHNP-BC.</a:t>
            </a:r>
            <a:endParaRPr lang="en-US" sz="36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EF424-4DB5-C546-A802-50FC3B742A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2971800"/>
            <a:ext cx="6779904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PROBLEM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BAE0C8-6CA6-0D42-93A8-F176DEDB95A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100770" y="2971800"/>
            <a:ext cx="6615232" cy="646331"/>
          </a:xfrm>
          <a:solidFill>
            <a:srgbClr val="000066"/>
          </a:solidFill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METHODOLOGY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4176C86-0D66-B644-96DD-6BA8C83A119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4775" y="3505201"/>
            <a:ext cx="6787524" cy="10166886"/>
          </a:xfrm>
        </p:spPr>
        <p:txBody>
          <a:bodyPr/>
          <a:lstStyle/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The global prevalence of AUD is 8.6% and the treatment rate is &lt;10% (Glantz et al., 2020)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Global costs of AUD ≈ $1,306 per adult (Manthey et al., 2021)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28.1 million American adults have AUD 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Lifetime prevalence in the US is ≈ 29.1% (Grant et al., 2024)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≈ 11.18% of Maryland’s population has AUD 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Over 60% of patients relapse within 6 months of receiving MAT (Nguyen et al., 2020)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Practice site uses only Medication Assisted Treatment (MAT)</a:t>
            </a:r>
          </a:p>
          <a:p>
            <a:pPr marL="457200" indent="-457200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ea typeface="Tahoma" panose="020B0604030504040204" pitchFamily="34" charset="0"/>
                <a:cs typeface="Times New Roman" panose="02020603050405020304" pitchFamily="18" charset="0"/>
              </a:rPr>
              <a:t>1:1 Nurse-led CBT could address the practice gap</a:t>
            </a:r>
          </a:p>
          <a:p>
            <a:pPr>
              <a:spcBef>
                <a:spcPts val="1000"/>
              </a:spcBef>
            </a:pPr>
            <a:r>
              <a:rPr lang="en-US" sz="2600" b="1" dirty="0">
                <a:cs typeface="Times New Roman" panose="02020603050405020304" pitchFamily="18" charset="0"/>
              </a:rPr>
              <a:t>Project Aim: </a:t>
            </a:r>
            <a:r>
              <a:rPr lang="en-US" sz="2600" dirty="0">
                <a:cs typeface="Times New Roman" panose="02020603050405020304" pitchFamily="18" charset="0"/>
              </a:rPr>
              <a:t>To implement 1:1 Nurse-led -CBT programs for adults with AUD to reduce relapse rates.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9ACCF44-3857-DA40-9FB6-08724D07ECF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144777" y="14478000"/>
            <a:ext cx="6787524" cy="3539430"/>
          </a:xfrm>
        </p:spPr>
        <p:txBody>
          <a:bodyPr/>
          <a:lstStyle/>
          <a:p>
            <a:pPr lvl="0"/>
            <a:r>
              <a:rPr lang="en-US" sz="2600" dirty="0"/>
              <a:t>For adults diagnosed with alcohol use disorder in an outpatient mental health clinic, does the implementation of a nurse-led 1:1 Cognitive Behavioral Therapy (CBT), compared to current practice, impact the alcohol relapse rates over 8-10 weeks?</a:t>
            </a: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12D9379-792D-4F4F-8EDB-A4EB0C6EE25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7121714" y="3581401"/>
            <a:ext cx="6594285" cy="14588609"/>
          </a:xfrm>
        </p:spPr>
        <p:txBody>
          <a:bodyPr/>
          <a:lstStyle/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i="0" dirty="0">
                <a:effectLst/>
                <a:cs typeface="Calibri" panose="020F0502020204030204" pitchFamily="34" charset="0"/>
              </a:rPr>
              <a:t>Translational Science </a:t>
            </a:r>
            <a:r>
              <a:rPr lang="en-US" sz="2600" b="1" dirty="0">
                <a:cs typeface="Calibri" panose="020F0502020204030204" pitchFamily="34" charset="0"/>
              </a:rPr>
              <a:t>M</a:t>
            </a:r>
            <a:r>
              <a:rPr lang="en-US" sz="2600" b="1" i="0" dirty="0">
                <a:effectLst/>
                <a:cs typeface="Calibri" panose="020F0502020204030204" pitchFamily="34" charset="0"/>
              </a:rPr>
              <a:t>odel:</a:t>
            </a:r>
            <a:r>
              <a:rPr lang="en-US" sz="2600" i="0" dirty="0">
                <a:effectLst/>
                <a:cs typeface="Calibri" panose="020F0502020204030204" pitchFamily="34" charset="0"/>
              </a:rPr>
              <a:t> Knowledge-to-Action (KTA) model</a:t>
            </a:r>
            <a:endParaRPr lang="en-US" sz="2600" b="1" i="0" dirty="0">
              <a:effectLst/>
              <a:cs typeface="Calibri" panose="020F0502020204030204" pitchFamily="34" charset="0"/>
            </a:endParaRP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cs typeface="Calibri" panose="020F0502020204030204" pitchFamily="34" charset="0"/>
              </a:rPr>
              <a:t>Setting:</a:t>
            </a:r>
            <a:r>
              <a:rPr lang="en-US" sz="2600" dirty="0">
                <a:cs typeface="Calibri" panose="020F0502020204030204" pitchFamily="34" charset="0"/>
              </a:rPr>
              <a:t> Outpatient behavioral and mental health clinic</a:t>
            </a: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i="0" dirty="0">
                <a:effectLst/>
                <a:cs typeface="Calibri" panose="020F0502020204030204" pitchFamily="34" charset="0"/>
              </a:rPr>
              <a:t>Population:</a:t>
            </a:r>
            <a:r>
              <a:rPr lang="en-US" sz="2600" b="0" i="0" dirty="0">
                <a:effectLst/>
                <a:cs typeface="Calibri" panose="020F0502020204030204" pitchFamily="34" charset="0"/>
              </a:rPr>
              <a:t> Adults diagnosed with AUD and receiving care at the clinic</a:t>
            </a: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cs typeface="Calibri" panose="020F0502020204030204" pitchFamily="34" charset="0"/>
              </a:rPr>
              <a:t>Inclusion Criteria: </a:t>
            </a:r>
            <a:r>
              <a:rPr lang="en-US" sz="2600" dirty="0">
                <a:cs typeface="Calibri" panose="020F0502020204030204" pitchFamily="34" charset="0"/>
              </a:rPr>
              <a:t>18-75 years, AUD diagnosis, experiencing relapses, receiving treatment at the clinic, willing to participate</a:t>
            </a:r>
            <a:endParaRPr lang="en-US" sz="2600" b="1" dirty="0">
              <a:cs typeface="Calibri" panose="020F0502020204030204" pitchFamily="34" charset="0"/>
            </a:endParaRP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cs typeface="Calibri" panose="020F0502020204030204" pitchFamily="34" charset="0"/>
              </a:rPr>
              <a:t>Exclusion Criteria: </a:t>
            </a:r>
            <a:r>
              <a:rPr lang="en-US" sz="2600" dirty="0">
                <a:cs typeface="Calibri" panose="020F0502020204030204" pitchFamily="34" charset="0"/>
              </a:rPr>
              <a:t>&lt;18 years, other SUDs or mental and physical health comorbidities</a:t>
            </a:r>
            <a:endParaRPr lang="en-US" sz="2600" b="1" dirty="0">
              <a:cs typeface="Calibri" panose="020F0502020204030204" pitchFamily="34" charset="0"/>
            </a:endParaRP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cs typeface="Calibri" panose="020F0502020204030204" pitchFamily="34" charset="0"/>
              </a:rPr>
              <a:t>Intervention: </a:t>
            </a:r>
            <a:r>
              <a:rPr lang="en-US" sz="2600" dirty="0">
                <a:cs typeface="Calibri" panose="020F0502020204030204" pitchFamily="34" charset="0"/>
              </a:rPr>
              <a:t>1:1 Nurse-Led CBT (Magill et al., 2020)</a:t>
            </a: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cs typeface="Calibri" panose="020F0502020204030204" pitchFamily="34" charset="0"/>
              </a:rPr>
              <a:t>Formative Evaluation: </a:t>
            </a:r>
            <a:r>
              <a:rPr lang="en-US" sz="2600" dirty="0">
                <a:cs typeface="Calibri" panose="020F0502020204030204" pitchFamily="34" charset="0"/>
              </a:rPr>
              <a:t>Direct observation of sessions </a:t>
            </a:r>
          </a:p>
          <a:p>
            <a:pPr marL="46355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i="0" dirty="0">
                <a:effectLst/>
                <a:cs typeface="Calibri" panose="020F0502020204030204" pitchFamily="34" charset="0"/>
              </a:rPr>
              <a:t>Summative Evaluation: </a:t>
            </a:r>
            <a:r>
              <a:rPr lang="en-US" sz="2600" dirty="0">
                <a:cs typeface="Calibri" panose="020F0502020204030204" pitchFamily="34" charset="0"/>
              </a:rPr>
              <a:t>Comparison of pre-and post-intervention scores</a:t>
            </a:r>
            <a:endParaRPr lang="en-US" sz="2600" b="1" dirty="0">
              <a:cs typeface="Calibri" panose="020F0502020204030204" pitchFamily="34" charset="0"/>
            </a:endParaRP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i="0" dirty="0">
                <a:effectLst/>
                <a:cs typeface="Calibri" panose="020F0502020204030204" pitchFamily="34" charset="0"/>
              </a:rPr>
              <a:t>Outcome:</a:t>
            </a:r>
            <a:r>
              <a:rPr lang="en-US" sz="2600" b="0" i="0" dirty="0">
                <a:effectLst/>
                <a:cs typeface="Calibri" panose="020F0502020204030204" pitchFamily="34" charset="0"/>
              </a:rPr>
              <a:t> Alcohol relapse rates</a:t>
            </a: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cs typeface="Calibri" panose="020F0502020204030204" pitchFamily="34" charset="0"/>
              </a:rPr>
              <a:t>Data Collection: </a:t>
            </a:r>
            <a:r>
              <a:rPr lang="en-US" sz="2600" dirty="0">
                <a:cs typeface="Calibri" panose="020F0502020204030204" pitchFamily="34" charset="0"/>
              </a:rPr>
              <a:t>Baseline and post-intervention survey</a:t>
            </a: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i="0" dirty="0">
                <a:effectLst/>
                <a:cs typeface="Calibri" panose="020F0502020204030204" pitchFamily="34" charset="0"/>
              </a:rPr>
              <a:t>Instrument or Data Source: </a:t>
            </a:r>
            <a:r>
              <a:rPr lang="en-US" sz="2600" dirty="0">
                <a:cs typeface="Calibri" panose="020F0502020204030204" pitchFamily="34" charset="0"/>
              </a:rPr>
              <a:t>Alcohol Use Disorders Identification Test (AUDIT) (Babor et al., 2001)</a:t>
            </a: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i="0" dirty="0">
                <a:effectLst/>
                <a:cs typeface="Calibri" panose="020F0502020204030204" pitchFamily="34" charset="0"/>
              </a:rPr>
              <a:t>Data Analysis: </a:t>
            </a:r>
            <a:r>
              <a:rPr lang="en-US" sz="2600" i="1" dirty="0">
                <a:effectLst/>
                <a:cs typeface="Calibri" panose="020F0502020204030204" pitchFamily="34" charset="0"/>
              </a:rPr>
              <a:t>t</a:t>
            </a:r>
            <a:r>
              <a:rPr lang="en-US" sz="2600" dirty="0">
                <a:effectLst/>
                <a:cs typeface="Calibri" panose="020F0502020204030204" pitchFamily="34" charset="0"/>
              </a:rPr>
              <a:t>-test</a:t>
            </a:r>
            <a:endParaRPr lang="en-US" sz="2600" b="0" i="0" dirty="0">
              <a:effectLst/>
              <a:cs typeface="Calibri" panose="020F0502020204030204" pitchFamily="34" charset="0"/>
            </a:endParaRPr>
          </a:p>
          <a:p>
            <a:pPr marL="463550" lvl="0" indent="-4635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b="1" dirty="0">
                <a:cs typeface="Calibri" panose="020F0502020204030204" pitchFamily="34" charset="0"/>
              </a:rPr>
              <a:t>Timeframe:</a:t>
            </a:r>
            <a:r>
              <a:rPr lang="en-US" sz="2600" dirty="0">
                <a:cs typeface="Calibri" panose="020F0502020204030204" pitchFamily="34" charset="0"/>
              </a:rPr>
              <a:t> 10 weeks total implementation; 8 weeks of intervention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A049722-54C7-9842-A444-A1EF888533B3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13868400" y="3581400"/>
            <a:ext cx="6635932" cy="1169551"/>
          </a:xfrm>
        </p:spPr>
        <p:txBody>
          <a:bodyPr/>
          <a:lstStyle/>
          <a:p>
            <a:pPr marL="457200" lvl="0" indent="-457200">
              <a:buFont typeface="Arial" panose="020B0604020202020204" pitchFamily="34" charset="0"/>
              <a:buChar char="•"/>
            </a:pPr>
            <a:endParaRPr lang="en-US" sz="2800" b="1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4BF6C29-3EA5-D143-8743-C49F6BAD29F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0655644" y="3505202"/>
            <a:ext cx="6581278" cy="5447645"/>
          </a:xfrm>
          <a:noFill/>
        </p:spPr>
        <p:txBody>
          <a:bodyPr/>
          <a:lstStyle/>
          <a:p>
            <a:pPr marL="46355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cs typeface="Calibri" panose="020F0502020204030204" pitchFamily="34" charset="0"/>
              </a:rPr>
              <a:t>Improve AUD treatment, reducing the risk of frequent relapses and improving other outcomes (Nguyen et al., 2020)</a:t>
            </a:r>
          </a:p>
          <a:p>
            <a:pPr marL="46355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cs typeface="Calibri" panose="020F0502020204030204" pitchFamily="34" charset="0"/>
              </a:rPr>
              <a:t>Cost-savings from reduced alcohol-related emergency visits and hospitalizations (Manthey et al., 2021)</a:t>
            </a:r>
          </a:p>
          <a:p>
            <a:pPr marL="463550" lvl="1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600" dirty="0">
                <a:cs typeface="Calibri" panose="020F0502020204030204" pitchFamily="34" charset="0"/>
              </a:rPr>
              <a:t>Motivate ongoing staff training on 1:1 Nurse –Led CBT for AUD for sustained application.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4E68FA8-B16C-7F4D-AE02-02AEEB1AF06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20655643" y="9372600"/>
            <a:ext cx="6631582" cy="1169551"/>
          </a:xfrm>
        </p:spPr>
        <p:txBody>
          <a:bodyPr/>
          <a:lstStyle/>
          <a:p>
            <a:pPr lvl="0"/>
            <a:endParaRPr lang="en-US" sz="2800" b="1" dirty="0"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94FC43D-C451-BE4B-916B-7339DCD03C33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20655644" y="12304931"/>
            <a:ext cx="6631582" cy="6352508"/>
          </a:xfrm>
        </p:spPr>
        <p:txBody>
          <a:bodyPr/>
          <a:lstStyle/>
          <a:p>
            <a:pPr marL="225425" indent="-225425"/>
            <a:r>
              <a:rPr lang="en-US" sz="1200" dirty="0"/>
              <a:t>Babor, T. F., Higgins-Biddle, J. C., Saunders, J. B., &amp; Monteiro, M. G. (2001). </a:t>
            </a:r>
            <a:r>
              <a:rPr lang="en-US" sz="1200" i="1" dirty="0"/>
              <a:t>The alcohol use disorders identification test</a:t>
            </a:r>
            <a:r>
              <a:rPr lang="en-US" sz="1200" dirty="0"/>
              <a:t> (pp. 1-37). Geneva: World Health Organization.</a:t>
            </a:r>
          </a:p>
          <a:p>
            <a:pPr marL="225425" indent="-225425"/>
            <a:r>
              <a:rPr lang="en-US" sz="1200" dirty="0"/>
              <a:t>Glantz, M. D., Bharat, C., Degenhardt, L., Sampson, N. A., Scott, K. M., Lim, C. C. W., Al-Hamzawi, A., Alonso, J., Andrade, L. H., Cardoso, G., De Girolamo, G., Gureje, O., He, Y., Hinkov, H., Karam, E. G., Karam, G., Kovess-Masfety, V., Lasebikan, V., Lee, S., Levinson, D., … WHO World Mental Health Survey Collaborators (2020). The epidemiology of alcohol use disorders cross-nationally: Findings from the World Mental Health Surveys. </a:t>
            </a:r>
            <a:r>
              <a:rPr lang="en-US" sz="1200" i="1" dirty="0"/>
              <a:t>Addictive Behaviors</a:t>
            </a:r>
            <a:r>
              <a:rPr lang="en-US" sz="1200" dirty="0"/>
              <a:t>, </a:t>
            </a:r>
            <a:r>
              <a:rPr lang="en-US" sz="1200" i="1" dirty="0"/>
              <a:t>102</a:t>
            </a:r>
            <a:r>
              <a:rPr lang="en-US" sz="1200" dirty="0"/>
              <a:t>, 106128. </a:t>
            </a:r>
            <a:r>
              <a:rPr lang="en-US" sz="1200" u="sng" dirty="0">
                <a:hlinkClick r:id="rId2"/>
              </a:rPr>
              <a:t>https://doi.org/10.1016/j.addbeh.2019.106128</a:t>
            </a:r>
            <a:r>
              <a:rPr lang="en-US" sz="1200" dirty="0"/>
              <a:t> </a:t>
            </a:r>
            <a:endParaRPr lang="en-GB" sz="1200" dirty="0"/>
          </a:p>
          <a:p>
            <a:pPr marL="225425" indent="-225425"/>
            <a:r>
              <a:rPr lang="en-US" sz="1200" dirty="0"/>
              <a:t>Grant, B. F., Goldstein, R. B., Saha, T. D., Chou, S. P., Jung, J., Zhang, H., Pickering, R. P., Ruan, W. J., Smith, S. M., Huang, B., &amp; Hasin, D. S. (2024). Epidemiology of DSM-5 alcohol use disorder: Results from the national epidemiologic survey on alcohol and related conditions III. </a:t>
            </a:r>
            <a:r>
              <a:rPr lang="en-US" sz="1200" i="1" dirty="0"/>
              <a:t>JAMA psychiatry</a:t>
            </a:r>
            <a:r>
              <a:rPr lang="en-US" sz="1200" dirty="0"/>
              <a:t>, </a:t>
            </a:r>
            <a:r>
              <a:rPr lang="en-US" sz="1200" i="1" dirty="0"/>
              <a:t>72</a:t>
            </a:r>
            <a:r>
              <a:rPr lang="en-US" sz="1200" dirty="0"/>
              <a:t>(8), 757–766. </a:t>
            </a:r>
            <a:r>
              <a:rPr lang="en-US" sz="1200" u="sng" dirty="0">
                <a:hlinkClick r:id="rId3"/>
              </a:rPr>
              <a:t>https://doi.org/10.1001/jamapsychiatry.2024.0584</a:t>
            </a:r>
            <a:r>
              <a:rPr lang="en-US" sz="1200" dirty="0"/>
              <a:t> </a:t>
            </a:r>
            <a:endParaRPr lang="en-GB" sz="1200" dirty="0"/>
          </a:p>
          <a:p>
            <a:pPr marL="225425" indent="-225425"/>
            <a:r>
              <a:rPr lang="en-US" sz="1200" dirty="0"/>
              <a:t>Magill, M., Tonigan, J. S., Kiluk, B., Ray, L., Walthers, J., &amp; Carroll, K. (2020). The search for mechanisms of cognitive behavioral therapy for alcohol or other drug use disorders: A systematic review. </a:t>
            </a:r>
            <a:r>
              <a:rPr lang="en-US" sz="1200" i="1" dirty="0"/>
              <a:t>Behaviour Research and Therapy</a:t>
            </a:r>
            <a:r>
              <a:rPr lang="en-US" sz="1200" dirty="0"/>
              <a:t>, </a:t>
            </a:r>
            <a:r>
              <a:rPr lang="en-US" sz="1200" i="1" dirty="0"/>
              <a:t>131</a:t>
            </a:r>
            <a:r>
              <a:rPr lang="en-US" sz="1200" dirty="0"/>
              <a:t>, 103648. </a:t>
            </a:r>
            <a:r>
              <a:rPr lang="en-US" sz="1200" u="sng" dirty="0">
                <a:hlinkClick r:id="rId4"/>
              </a:rPr>
              <a:t>https://doi.org/10.1016/j.brat.2020.103648</a:t>
            </a:r>
            <a:r>
              <a:rPr lang="en-US" sz="1200" dirty="0"/>
              <a:t> </a:t>
            </a:r>
            <a:endParaRPr lang="en-GB" sz="1200" dirty="0"/>
          </a:p>
          <a:p>
            <a:pPr marL="225425" indent="-225425"/>
            <a:r>
              <a:rPr lang="en-US" sz="1200" dirty="0"/>
              <a:t>Manthey, J., Hassan, S. A., Carr, S., Kilian, C., Kuitunen-Paul, S., &amp; Rehm, J. (2021). What are the economic costs to society attributable to alcohol use? A systematic review and modelling study. </a:t>
            </a:r>
            <a:r>
              <a:rPr lang="en-US" sz="1200" i="1" dirty="0"/>
              <a:t>PharmacoEconomics</a:t>
            </a:r>
            <a:r>
              <a:rPr lang="en-US" sz="1200" dirty="0"/>
              <a:t>, </a:t>
            </a:r>
            <a:r>
              <a:rPr lang="en-US" sz="1200" i="1" dirty="0"/>
              <a:t>39</a:t>
            </a:r>
            <a:r>
              <a:rPr lang="en-US" sz="1200" dirty="0"/>
              <a:t>(7), 809–822. </a:t>
            </a:r>
            <a:r>
              <a:rPr lang="en-US" sz="1200" u="sng" dirty="0">
                <a:hlinkClick r:id="rId5"/>
              </a:rPr>
              <a:t>https://doi.org/10.1007/s40273-021-01031-8</a:t>
            </a:r>
            <a:r>
              <a:rPr lang="en-US" sz="1200" dirty="0"/>
              <a:t> </a:t>
            </a:r>
            <a:endParaRPr lang="en-GB" sz="1200" dirty="0"/>
          </a:p>
          <a:p>
            <a:pPr marL="225425" indent="-225425"/>
            <a:r>
              <a:rPr lang="en-US" sz="1200" dirty="0"/>
              <a:t>Nguyen, L. C., Durazzo, T. C., Dwyer, C. L., Rauch, A. A., Humphreys, K., Williams, L. M., &amp; Padula, C. B. (2020). Predicting relapse after alcohol use disorder treatment in a high-risk cohort: The roles of anhedonia and smoking. </a:t>
            </a:r>
            <a:r>
              <a:rPr lang="en-US" sz="1200" i="1" dirty="0"/>
              <a:t>Journal of Psychiatric Research</a:t>
            </a:r>
            <a:r>
              <a:rPr lang="en-US" sz="1200" dirty="0"/>
              <a:t>, </a:t>
            </a:r>
            <a:r>
              <a:rPr lang="en-US" sz="1200" i="1" dirty="0"/>
              <a:t>126</a:t>
            </a:r>
            <a:r>
              <a:rPr lang="en-US" sz="1200" dirty="0"/>
              <a:t>, 1–7. </a:t>
            </a:r>
            <a:r>
              <a:rPr lang="en-US" sz="1200" u="sng" dirty="0">
                <a:hlinkClick r:id="rId6"/>
              </a:rPr>
              <a:t>https://doi.org/10.1016/j.jpsychires.2020.04.003</a:t>
            </a:r>
            <a:r>
              <a:rPr lang="en-US" sz="1200" dirty="0"/>
              <a:t> </a:t>
            </a:r>
            <a:endParaRPr lang="en-GB" sz="1200" dirty="0"/>
          </a:p>
          <a:p>
            <a:endParaRPr lang="en-US" dirty="0"/>
          </a:p>
        </p:txBody>
      </p:sp>
      <p:sp>
        <p:nvSpPr>
          <p:cNvPr id="23" name="Text Placeholder 5">
            <a:extLst>
              <a:ext uri="{FF2B5EF4-FFF2-40B4-BE49-F238E27FC236}">
                <a16:creationId xmlns:a16="http://schemas.microsoft.com/office/drawing/2014/main" id="{6711078C-9D9E-4DF8-A713-352487EB51E9}"/>
              </a:ext>
            </a:extLst>
          </p:cNvPr>
          <p:cNvSpPr txBox="1">
            <a:spLocks/>
          </p:cNvSpPr>
          <p:nvPr/>
        </p:nvSpPr>
        <p:spPr>
          <a:xfrm>
            <a:off x="13868400" y="2971800"/>
            <a:ext cx="6629400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86DB004B-B891-4316-8143-83B375A2FC17}"/>
              </a:ext>
            </a:extLst>
          </p:cNvPr>
          <p:cNvSpPr txBox="1">
            <a:spLocks/>
          </p:cNvSpPr>
          <p:nvPr/>
        </p:nvSpPr>
        <p:spPr>
          <a:xfrm>
            <a:off x="20666265" y="2971800"/>
            <a:ext cx="6613335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IMPLICATIONS</a:t>
            </a:r>
          </a:p>
        </p:txBody>
      </p:sp>
      <p:sp>
        <p:nvSpPr>
          <p:cNvPr id="25" name="Text Placeholder 5">
            <a:extLst>
              <a:ext uri="{FF2B5EF4-FFF2-40B4-BE49-F238E27FC236}">
                <a16:creationId xmlns:a16="http://schemas.microsoft.com/office/drawing/2014/main" id="{D7357AA3-7767-4293-903A-C909398D03AF}"/>
              </a:ext>
            </a:extLst>
          </p:cNvPr>
          <p:cNvSpPr txBox="1">
            <a:spLocks/>
          </p:cNvSpPr>
          <p:nvPr/>
        </p:nvSpPr>
        <p:spPr>
          <a:xfrm>
            <a:off x="20655643" y="8650069"/>
            <a:ext cx="6623957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CONCLUSIONS</a:t>
            </a:r>
          </a:p>
        </p:txBody>
      </p:sp>
      <p:sp>
        <p:nvSpPr>
          <p:cNvPr id="29" name="Text Placeholder 5">
            <a:extLst>
              <a:ext uri="{FF2B5EF4-FFF2-40B4-BE49-F238E27FC236}">
                <a16:creationId xmlns:a16="http://schemas.microsoft.com/office/drawing/2014/main" id="{113BEA7F-632F-4FFE-A7AE-BE745561D9AF}"/>
              </a:ext>
            </a:extLst>
          </p:cNvPr>
          <p:cNvSpPr txBox="1">
            <a:spLocks/>
          </p:cNvSpPr>
          <p:nvPr/>
        </p:nvSpPr>
        <p:spPr>
          <a:xfrm>
            <a:off x="142875" y="14060269"/>
            <a:ext cx="679132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PRACTICE QUESTION</a:t>
            </a:r>
          </a:p>
        </p:txBody>
      </p:sp>
      <p:sp>
        <p:nvSpPr>
          <p:cNvPr id="31" name="Text Placeholder 5">
            <a:extLst>
              <a:ext uri="{FF2B5EF4-FFF2-40B4-BE49-F238E27FC236}">
                <a16:creationId xmlns:a16="http://schemas.microsoft.com/office/drawing/2014/main" id="{E4E05F94-CA43-4D6F-B07F-38C6973773A4}"/>
              </a:ext>
            </a:extLst>
          </p:cNvPr>
          <p:cNvSpPr txBox="1">
            <a:spLocks/>
          </p:cNvSpPr>
          <p:nvPr/>
        </p:nvSpPr>
        <p:spPr>
          <a:xfrm>
            <a:off x="20655644" y="11658600"/>
            <a:ext cx="6623956" cy="646331"/>
          </a:xfrm>
          <a:prstGeom prst="rect">
            <a:avLst/>
          </a:prstGeom>
          <a:solidFill>
            <a:srgbClr val="000066"/>
          </a:solidFill>
        </p:spPr>
        <p:txBody>
          <a:bodyPr wrap="square">
            <a:spAutoFit/>
          </a:bodyPr>
          <a:lstStyle>
            <a:lvl1pPr marL="0" indent="0" algn="ctr" defTabSz="1625597" rtl="0" eaLnBrk="1" latinLnBrk="0" hangingPunct="1">
              <a:spcBef>
                <a:spcPct val="20000"/>
              </a:spcBef>
              <a:buFont typeface="Arial" pitchFamily="34" charset="0"/>
              <a:buNone/>
              <a:tabLst/>
              <a:defRPr lang="en-US" sz="4000" b="1" kern="1200" dirty="0">
                <a:solidFill>
                  <a:schemeClr val="accent1">
                    <a:lumMod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3048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tabLst/>
              <a:defRPr lang="en-US" sz="1905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–"/>
              <a:tabLst/>
              <a:defRPr lang="en-US" sz="1524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2236" indent="-282236" algn="l" defTabSz="1625597" rtl="0" eaLnBrk="1" latinLnBrk="0" hangingPunct="1">
              <a:spcBef>
                <a:spcPct val="20000"/>
              </a:spcBef>
              <a:buFont typeface="Arial" pitchFamily="34" charset="0"/>
              <a:buChar char="»"/>
              <a:tabLst/>
              <a:defRPr lang="en-US" sz="152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394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192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59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791" indent="-406400" algn="l" defTabSz="1625597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368233799"/>
      </p:ext>
    </p:extLst>
  </p:cSld>
  <p:clrMapOvr>
    <a:masterClrMapping/>
  </p:clrMapOvr>
</p:sld>
</file>

<file path=ppt/theme/theme1.xml><?xml version="1.0" encoding="utf-8"?>
<a:theme xmlns:a="http://schemas.openxmlformats.org/drawingml/2006/main" name="With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39AE24C9-BE46-B142-8FDB-84C70E8283D9}"/>
    </a:ext>
  </a:extLst>
</a:theme>
</file>

<file path=ppt/theme/theme2.xml><?xml version="1.0" encoding="utf-8"?>
<a:theme xmlns:a="http://schemas.openxmlformats.org/drawingml/2006/main" name="Without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6" id="{6CD38F43-BC11-D541-A765-0CC0030C5828}" vid="{B8008906-C728-D147-9DBA-2156C83D3A8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7412cc2-8c54-4109-8bdb-a0d9e879cd0e" xsi:nil="true"/>
    <TaxCatchAll xmlns="ebf7c323-d544-45fe-96ae-e20868859bfe" xsi:nil="true"/>
    <lcf76f155ced4ddcb4097134ff3c332f xmlns="b7412cc2-8c54-4109-8bdb-a0d9e879cd0e">
      <Terms xmlns="http://schemas.microsoft.com/office/infopath/2007/PartnerControls"/>
    </lcf76f155ced4ddcb4097134ff3c332f>
    <BitlyLink xmlns="b7412cc2-8c54-4109-8bdb-a0d9e879cd0e" xsi:nil="true"/>
    <RetiredBFlink xmlns="b7412cc2-8c54-4109-8bdb-a0d9e879cd0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22D65F7A54174E98A28353DA67A368" ma:contentTypeVersion="20" ma:contentTypeDescription="Create a new document." ma:contentTypeScope="" ma:versionID="8fd4358dac81de6751bde339fbe694e6">
  <xsd:schema xmlns:xsd="http://www.w3.org/2001/XMLSchema" xmlns:xs="http://www.w3.org/2001/XMLSchema" xmlns:p="http://schemas.microsoft.com/office/2006/metadata/properties" xmlns:ns2="b7412cc2-8c54-4109-8bdb-a0d9e879cd0e" xmlns:ns3="ebf7c323-d544-45fe-96ae-e20868859bfe" targetNamespace="http://schemas.microsoft.com/office/2006/metadata/properties" ma:root="true" ma:fieldsID="c61053036bcda2a973c2fbc14711dae1" ns2:_="" ns3:_="">
    <xsd:import namespace="b7412cc2-8c54-4109-8bdb-a0d9e879cd0e"/>
    <xsd:import namespace="ebf7c323-d544-45fe-96ae-e20868859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Comments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RetiredBFlink" minOccurs="0"/>
                <xsd:element ref="ns2:BitlyLin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412cc2-8c54-4109-8bdb-a0d9e879cd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Comments" ma:index="18" nillable="true" ma:displayName="Comments" ma:format="Dropdown" ma:internalName="Comments">
      <xsd:simpleType>
        <xsd:restriction base="dms:Note">
          <xsd:maxLength value="255"/>
        </xsd:restriction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bb6d5a3-f596-450b-b1ba-fe4d84599c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RetiredBFlink" ma:index="26" nillable="true" ma:displayName="Retired BF link" ma:format="Dropdown" ma:internalName="RetiredBFlink">
      <xsd:simpleType>
        <xsd:restriction base="dms:Text">
          <xsd:maxLength value="255"/>
        </xsd:restriction>
      </xsd:simpleType>
    </xsd:element>
    <xsd:element name="BitlyLink" ma:index="27" nillable="true" ma:displayName="Bitly Link" ma:format="Dropdown" ma:internalName="BitlyLink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f7c323-d544-45fe-96ae-e20868859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ff5dca5c-f859-4ec1-93db-7f1f4bb2187b}" ma:internalName="TaxCatchAll" ma:showField="CatchAllData" ma:web="ebf7c323-d544-45fe-96ae-e20868859b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DD1A1CD-F5B6-43A1-A6F1-8CEEA73556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2E3C1F-0856-42DD-8FC4-F62984DFEBCD}">
  <ds:schemaRefs>
    <ds:schemaRef ds:uri="http://www.w3.org/XML/1998/namespace"/>
    <ds:schemaRef ds:uri="b7412cc2-8c54-4109-8bdb-a0d9e879cd0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ebf7c323-d544-45fe-96ae-e20868859bf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340FD6-03D3-471A-B113-73AC331E50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412cc2-8c54-4109-8bdb-a0d9e879cd0e"/>
    <ds:schemaRef ds:uri="ebf7c323-d544-45fe-96ae-e20868859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6179</TotalTime>
  <Words>893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Narrow</vt:lpstr>
      <vt:lpstr>Calibri</vt:lpstr>
      <vt:lpstr>Tahoma</vt:lpstr>
      <vt:lpstr>Times New Roman</vt:lpstr>
      <vt:lpstr>Trebuchet MS</vt:lpstr>
      <vt:lpstr>With Guides</vt:lpstr>
      <vt:lpstr>Without Guides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Station 5</dc:creator>
  <dc:description>This template is the property of PosterPresentations.com. Call us if you need help with this poster template._x000d_
1-866-649-3004           _x000d_
 (c)PosterPresentations.com</dc:description>
  <cp:lastModifiedBy>Doris Onyima</cp:lastModifiedBy>
  <cp:revision>130</cp:revision>
  <dcterms:created xsi:type="dcterms:W3CDTF">2019-01-09T23:43:53Z</dcterms:created>
  <dcterms:modified xsi:type="dcterms:W3CDTF">2025-03-23T22:07:06Z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0x0101005922D65F7A54174E98A28353DA67A368</vt:lpwstr>
  </property>
</Properties>
</file>