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59" r:id="rId2"/>
  </p:sldMasterIdLst>
  <p:notesMasterIdLst>
    <p:notesMasterId r:id="rId29"/>
  </p:notesMasterIdLst>
  <p:handoutMasterIdLst>
    <p:handoutMasterId r:id="rId30"/>
  </p:handoutMasterIdLst>
  <p:sldIdLst>
    <p:sldId id="383" r:id="rId3"/>
    <p:sldId id="327" r:id="rId4"/>
    <p:sldId id="328" r:id="rId5"/>
    <p:sldId id="329" r:id="rId6"/>
    <p:sldId id="332" r:id="rId7"/>
    <p:sldId id="369" r:id="rId8"/>
    <p:sldId id="333" r:id="rId9"/>
    <p:sldId id="334" r:id="rId10"/>
    <p:sldId id="335" r:id="rId11"/>
    <p:sldId id="336" r:id="rId12"/>
    <p:sldId id="337" r:id="rId13"/>
    <p:sldId id="338" r:id="rId14"/>
    <p:sldId id="339" r:id="rId15"/>
    <p:sldId id="370" r:id="rId16"/>
    <p:sldId id="371" r:id="rId17"/>
    <p:sldId id="374" r:id="rId18"/>
    <p:sldId id="382" r:id="rId19"/>
    <p:sldId id="381" r:id="rId20"/>
    <p:sldId id="380" r:id="rId21"/>
    <p:sldId id="379" r:id="rId22"/>
    <p:sldId id="378" r:id="rId23"/>
    <p:sldId id="377" r:id="rId24"/>
    <p:sldId id="362" r:id="rId25"/>
    <p:sldId id="363" r:id="rId26"/>
    <p:sldId id="376" r:id="rId27"/>
    <p:sldId id="298"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22" userDrawn="1">
          <p15:clr>
            <a:srgbClr val="A4A3A4"/>
          </p15:clr>
        </p15:guide>
        <p15:guide id="2" pos="272" userDrawn="1">
          <p15:clr>
            <a:srgbClr val="A4A3A4"/>
          </p15:clr>
        </p15:guide>
        <p15:guide id="3" orient="horz" pos="913" userDrawn="1">
          <p15:clr>
            <a:srgbClr val="A4A3A4"/>
          </p15:clr>
        </p15:guide>
        <p15:guide id="4" pos="5465" userDrawn="1">
          <p15:clr>
            <a:srgbClr val="A4A3A4"/>
          </p15:clr>
        </p15:guide>
        <p15:guide id="5" orient="horz" pos="14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C21A6E-2143-833A-4F6A-D9B50D151DC0}" name="Laura McFarland" initials="LM" userId="S::LMcFarland@habitecsecurity.com::126b2306-7c5c-4e37-8c1f-6a1bad06d9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69D9C-6628-7AC7-7194-BD4CBB37768D}" v="62" dt="2023-03-31T05:51:04.994"/>
    <p1510:client id="{094B6E3E-4D41-E1C1-9473-3127082432A1}" v="5" dt="2023-03-31T09:48:36.495"/>
  </p1510:revLst>
</p1510:revInfo>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9" autoAdjust="0"/>
    <p:restoredTop sz="76176" autoAdjust="0"/>
  </p:normalViewPr>
  <p:slideViewPr>
    <p:cSldViewPr snapToGrid="0" snapToObjects="1">
      <p:cViewPr varScale="1">
        <p:scale>
          <a:sx n="39" d="100"/>
          <a:sy n="39" d="100"/>
        </p:scale>
        <p:origin x="592" y="44"/>
      </p:cViewPr>
      <p:guideLst>
        <p:guide orient="horz" pos="822"/>
        <p:guide pos="272"/>
        <p:guide orient="horz" pos="913"/>
        <p:guide pos="5465"/>
        <p:guide orient="horz" pos="142"/>
      </p:guideLst>
    </p:cSldViewPr>
  </p:slideViewPr>
  <p:outlineViewPr>
    <p:cViewPr>
      <p:scale>
        <a:sx n="50" d="100"/>
        <a:sy n="50" d="100"/>
      </p:scale>
      <p:origin x="0" y="-36018"/>
    </p:cViewPr>
  </p:outlineViewPr>
  <p:notesTextViewPr>
    <p:cViewPr>
      <p:scale>
        <a:sx n="3" d="2"/>
        <a:sy n="3" d="2"/>
      </p:scale>
      <p:origin x="0" y="0"/>
    </p:cViewPr>
  </p:notesTextViewPr>
  <p:sorterViewPr>
    <p:cViewPr>
      <p:scale>
        <a:sx n="100" d="100"/>
        <a:sy n="100" d="100"/>
      </p:scale>
      <p:origin x="0" y="-3344"/>
    </p:cViewPr>
  </p:sorterViewPr>
  <p:notesViewPr>
    <p:cSldViewPr snapToGrid="0" snapToObjects="1">
      <p:cViewPr varScale="1">
        <p:scale>
          <a:sx n="85" d="100"/>
          <a:sy n="85" d="100"/>
        </p:scale>
        <p:origin x="380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5/16/2025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t>
            </a:r>
            <a:r>
              <a:rPr lang="en-US" sz="1200" b="0" i="0" u="none" strike="noStrike" kern="1200" cap="none">
                <a:solidFill>
                  <a:schemeClr val="dk1"/>
                </a:solidFill>
                <a:latin typeface="Arial"/>
                <a:ea typeface="Arial"/>
                <a:cs typeface="Arial"/>
                <a:sym typeface="Arial"/>
              </a:rPr>
              <a:t>available)</a:t>
            </a:r>
            <a:endParaRPr lang="en-US" sz="1200" b="0" i="0" u="none" strike="noStrike" kern="1200"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552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extLst>
      <p:ext uri="{BB962C8B-B14F-4D97-AF65-F5344CB8AC3E}">
        <p14:creationId xmlns:p14="http://schemas.microsoft.com/office/powerpoint/2010/main" val="195592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id="{0291B9DA-1DAD-4AB4-94B2-688DFC8B093A}"/>
              </a:ext>
            </a:extLst>
          </p:cNvPr>
          <p:cNvSpPr>
            <a:spLocks noGrp="1"/>
          </p:cNvSpPr>
          <p:nvPr>
            <p:ph type="body" sz="quarter" idx="13" hasCustomPrompt="1"/>
          </p:nvPr>
        </p:nvSpPr>
        <p:spPr>
          <a:xfrm>
            <a:off x="1494693" y="6407662"/>
            <a:ext cx="7194635" cy="334534"/>
          </a:xfrm>
        </p:spPr>
        <p:txBody>
          <a:bodyPr/>
          <a:lstStyle>
            <a:lvl1pPr marL="101600" indent="0" algn="r">
              <a:buNone/>
              <a:defRPr sz="1200">
                <a:latin typeface="Verdana" panose="020B0604030504040204" pitchFamily="34" charset="0"/>
                <a:ea typeface="Verdana" panose="020B0604030504040204" pitchFamily="34" charset="0"/>
                <a:cs typeface="Verdana" panose="020B0604030504040204" pitchFamily="34" charset="0"/>
              </a:defRPr>
            </a:lvl1pPr>
            <a:lvl2pPr>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add copyright text</a:t>
            </a:r>
          </a:p>
        </p:txBody>
      </p:sp>
      <p:sp>
        <p:nvSpPr>
          <p:cNvPr id="4" name="Picture Placeholder 3">
            <a:extLst>
              <a:ext uri="{FF2B5EF4-FFF2-40B4-BE49-F238E27FC236}">
                <a16:creationId xmlns:a16="http://schemas.microsoft.com/office/drawing/2014/main" id="{3AC35AB9-24C4-47CB-AA83-05CAEBB6D99B}"/>
              </a:ext>
            </a:extLst>
          </p:cNvPr>
          <p:cNvSpPr>
            <a:spLocks noGrp="1"/>
          </p:cNvSpPr>
          <p:nvPr>
            <p:ph type="pic" sz="quarter" idx="14" hasCustomPrompt="1"/>
          </p:nvPr>
        </p:nvSpPr>
        <p:spPr>
          <a:xfrm>
            <a:off x="93663" y="6407150"/>
            <a:ext cx="1401762" cy="334963"/>
          </a:xfrm>
        </p:spPr>
        <p:txBody>
          <a:bodyPr/>
          <a:lstStyle>
            <a:lvl1pPr marL="101600" indent="0">
              <a:buNone/>
              <a:defRPr sz="1200"/>
            </a:lvl1pPr>
          </a:lstStyle>
          <a:p>
            <a:r>
              <a:rPr lang="en-US" dirty="0"/>
              <a:t>Logo</a:t>
            </a:r>
          </a:p>
        </p:txBody>
      </p:sp>
    </p:spTree>
    <p:extLst>
      <p:ext uri="{BB962C8B-B14F-4D97-AF65-F5344CB8AC3E}">
        <p14:creationId xmlns:p14="http://schemas.microsoft.com/office/powerpoint/2010/main" val="421594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Arial" charset="0"/>
                <a:ea typeface="Arial" charset="0"/>
                <a:cs typeface="Arial"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pic>
        <p:nvPicPr>
          <p:cNvPr id="7" name="Picture Placeholder 21" descr="Pearson Logo">
            <a:extLst>
              <a:ext uri="{FF2B5EF4-FFF2-40B4-BE49-F238E27FC236}">
                <a16:creationId xmlns:a16="http://schemas.microsoft.com/office/drawing/2014/main" id="{CF37FB16-D567-464F-82AB-B4CF4A031A4F}"/>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a:noFill/>
          <a:ln>
            <a:noFill/>
          </a:ln>
        </p:spPr>
      </p:pic>
      <p:sp>
        <p:nvSpPr>
          <p:cNvPr id="8" name="Shape 16"/>
          <p:cNvSpPr txBox="1"/>
          <p:nvPr userDrawn="1"/>
        </p:nvSpPr>
        <p:spPr>
          <a:xfrm>
            <a:off x="1600200" y="6429343"/>
            <a:ext cx="7162799" cy="280279"/>
          </a:xfrm>
          <a:prstGeom prst="rect">
            <a:avLst/>
          </a:prstGeom>
          <a:noFill/>
          <a:ln>
            <a:noFill/>
          </a:ln>
        </p:spPr>
        <p:txBody>
          <a:bodyPr lIns="91425" tIns="45700" rIns="91425" bIns="45700" anchor="t" anchorCtr="0">
            <a:noAutofit/>
          </a:bodyPr>
          <a:lstStyle/>
          <a:p>
            <a:pPr marL="0" indent="0" algn="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2024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46425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6" name="Picture Placeholder 21" descr="Pearson Logo">
            <a:extLst>
              <a:ext uri="{FF2B5EF4-FFF2-40B4-BE49-F238E27FC236}">
                <a16:creationId xmlns:a16="http://schemas.microsoft.com/office/drawing/2014/main" id="{CF37FB16-D567-464F-82AB-B4CF4A031A4F}"/>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a:noFill/>
          <a:ln>
            <a:noFill/>
          </a:ln>
        </p:spPr>
      </p:pic>
      <p:sp>
        <p:nvSpPr>
          <p:cNvPr id="7" name="Shape 16"/>
          <p:cNvSpPr txBox="1"/>
          <p:nvPr userDrawn="1"/>
        </p:nvSpPr>
        <p:spPr>
          <a:xfrm>
            <a:off x="1600200" y="6429343"/>
            <a:ext cx="7162799" cy="280279"/>
          </a:xfrm>
          <a:prstGeom prst="rect">
            <a:avLst/>
          </a:prstGeom>
          <a:noFill/>
          <a:ln>
            <a:noFill/>
          </a:ln>
        </p:spPr>
        <p:txBody>
          <a:bodyPr lIns="91425" tIns="45700" rIns="91425" bIns="45700" anchor="t" anchorCtr="0">
            <a:noAutofit/>
          </a:bodyPr>
          <a:lstStyle/>
          <a:p>
            <a:pPr marL="0" indent="0" algn="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2024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91D3-E16C-46AB-9A90-0F52CA812534}"/>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957388"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22325" y="2643044"/>
            <a:ext cx="1957388"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22325" y="3613151"/>
            <a:ext cx="1957388"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6729412" y="1681163"/>
            <a:ext cx="1957388"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6729413" y="2651910"/>
            <a:ext cx="1957387"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6729413" y="3613151"/>
            <a:ext cx="1957387" cy="627063"/>
          </a:xfrm>
        </p:spPr>
        <p:txBody>
          <a:bodyPr/>
          <a:lstStyle>
            <a:lvl1pPr marL="101600" indent="0">
              <a:buNone/>
              <a:defRPr/>
            </a:lvl1pPr>
          </a:lstStyle>
          <a:p>
            <a:pPr lvl="0"/>
            <a:r>
              <a:rPr lang="en-US" dirty="0"/>
              <a:t>Label 6</a:t>
            </a:r>
          </a:p>
        </p:txBody>
      </p:sp>
      <p:sp>
        <p:nvSpPr>
          <p:cNvPr id="5" name="Footer Placeholder 4">
            <a:extLst>
              <a:ext uri="{FF2B5EF4-FFF2-40B4-BE49-F238E27FC236}">
                <a16:creationId xmlns:a16="http://schemas.microsoft.com/office/drawing/2014/main" id="{237B7866-709E-4B26-BCD7-5CF284C134CA}"/>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a:p>
        </p:txBody>
      </p:sp>
      <p:pic>
        <p:nvPicPr>
          <p:cNvPr id="14" name="Picture Placeholder 21" descr="Pearson Logo">
            <a:extLst>
              <a:ext uri="{FF2B5EF4-FFF2-40B4-BE49-F238E27FC236}">
                <a16:creationId xmlns:a16="http://schemas.microsoft.com/office/drawing/2014/main" id="{CF37FB16-D567-464F-82AB-B4CF4A031A4F}"/>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a:noFill/>
          <a:ln>
            <a:noFill/>
          </a:ln>
        </p:spPr>
      </p:pic>
      <p:sp>
        <p:nvSpPr>
          <p:cNvPr id="16" name="Shape 16"/>
          <p:cNvSpPr txBox="1"/>
          <p:nvPr userDrawn="1"/>
        </p:nvSpPr>
        <p:spPr>
          <a:xfrm>
            <a:off x="1600200" y="6429343"/>
            <a:ext cx="7162799" cy="280279"/>
          </a:xfrm>
          <a:prstGeom prst="rect">
            <a:avLst/>
          </a:prstGeom>
          <a:noFill/>
          <a:ln>
            <a:noFill/>
          </a:ln>
        </p:spPr>
        <p:txBody>
          <a:bodyPr lIns="91425" tIns="45700" rIns="91425" bIns="45700" anchor="t" anchorCtr="0">
            <a:noAutofit/>
          </a:bodyPr>
          <a:lstStyle/>
          <a:p>
            <a:pPr marL="0" indent="0" algn="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2024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5" name="Footer Placeholder 4">
            <a:extLst>
              <a:ext uri="{FF2B5EF4-FFF2-40B4-BE49-F238E27FC236}">
                <a16:creationId xmlns:a16="http://schemas.microsoft.com/office/drawing/2014/main" id="{E2476705-5AD3-4E05-9DCF-CA01EBF96B12}"/>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a:p>
        </p:txBody>
      </p:sp>
      <p:pic>
        <p:nvPicPr>
          <p:cNvPr id="16" name="Picture Placeholder 21" descr="Pearson Logo">
            <a:extLst>
              <a:ext uri="{FF2B5EF4-FFF2-40B4-BE49-F238E27FC236}">
                <a16:creationId xmlns:a16="http://schemas.microsoft.com/office/drawing/2014/main" id="{CF37FB16-D567-464F-82AB-B4CF4A031A4F}"/>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a:noFill/>
          <a:ln>
            <a:noFill/>
          </a:ln>
        </p:spPr>
      </p:pic>
      <p:sp>
        <p:nvSpPr>
          <p:cNvPr id="18" name="Shape 16"/>
          <p:cNvSpPr txBox="1"/>
          <p:nvPr userDrawn="1"/>
        </p:nvSpPr>
        <p:spPr>
          <a:xfrm>
            <a:off x="1600200" y="6429343"/>
            <a:ext cx="7162799" cy="280279"/>
          </a:xfrm>
          <a:prstGeom prst="rect">
            <a:avLst/>
          </a:prstGeom>
          <a:noFill/>
          <a:ln>
            <a:noFill/>
          </a:ln>
        </p:spPr>
        <p:txBody>
          <a:bodyPr lIns="91425" tIns="45700" rIns="91425" bIns="45700" anchor="t" anchorCtr="0">
            <a:noAutofit/>
          </a:bodyPr>
          <a:lstStyle/>
          <a:p>
            <a:pPr marL="0" indent="0" algn="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2024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pic>
        <p:nvPicPr>
          <p:cNvPr id="5" name="Picture Placeholder 21" descr="Pearson Logo">
            <a:extLst>
              <a:ext uri="{FF2B5EF4-FFF2-40B4-BE49-F238E27FC236}">
                <a16:creationId xmlns:a16="http://schemas.microsoft.com/office/drawing/2014/main" id="{CF37FB16-D567-464F-82AB-B4CF4A031A4F}"/>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a:noFill/>
          <a:ln>
            <a:noFill/>
          </a:ln>
        </p:spPr>
      </p:pic>
      <p:sp>
        <p:nvSpPr>
          <p:cNvPr id="6" name="Shape 16"/>
          <p:cNvSpPr txBox="1"/>
          <p:nvPr userDrawn="1"/>
        </p:nvSpPr>
        <p:spPr>
          <a:xfrm>
            <a:off x="1600200" y="6429343"/>
            <a:ext cx="7162799" cy="280279"/>
          </a:xfrm>
          <a:prstGeom prst="rect">
            <a:avLst/>
          </a:prstGeom>
          <a:noFill/>
          <a:ln>
            <a:noFill/>
          </a:ln>
        </p:spPr>
        <p:txBody>
          <a:bodyPr lIns="91425" tIns="45700" rIns="91425" bIns="45700" anchor="t" anchorCtr="0">
            <a:noAutofit/>
          </a:bodyPr>
          <a:lstStyle/>
          <a:p>
            <a:pPr marL="0" indent="0" algn="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2024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262062"/>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A13192F1-5420-4735-B9E5-A0EE76B4D8A1}"/>
              </a:ext>
            </a:extLst>
          </p:cNvPr>
          <p:cNvSpPr>
            <a:spLocks noGrp="1"/>
          </p:cNvSpPr>
          <p:nvPr>
            <p:ph sz="quarter" idx="18"/>
          </p:nvPr>
        </p:nvSpPr>
        <p:spPr>
          <a:xfrm>
            <a:off x="5400675" y="4867275"/>
            <a:ext cx="3209925" cy="1009650"/>
          </a:xfrm>
        </p:spPr>
        <p:txBody>
          <a:bodyPr/>
          <a:lstStyle>
            <a:lvl3pPr marL="1143000" indent="-127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62571929"/>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5989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Placeholder 21" descr="Pearson Logo">
            <a:extLst>
              <a:ext uri="{FF2B5EF4-FFF2-40B4-BE49-F238E27FC236}">
                <a16:creationId xmlns:a16="http://schemas.microsoft.com/office/drawing/2014/main" id="{CF37FB16-D567-464F-82AB-B4CF4A031A4F}"/>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a:noFill/>
          <a:ln>
            <a:noFill/>
          </a:ln>
        </p:spPr>
      </p:pic>
      <p:sp>
        <p:nvSpPr>
          <p:cNvPr id="9" name="Shape 16"/>
          <p:cNvSpPr txBox="1"/>
          <p:nvPr userDrawn="1"/>
        </p:nvSpPr>
        <p:spPr>
          <a:xfrm>
            <a:off x="1600200" y="6429343"/>
            <a:ext cx="7162799" cy="280279"/>
          </a:xfrm>
          <a:prstGeom prst="rect">
            <a:avLst/>
          </a:prstGeom>
          <a:noFill/>
          <a:ln>
            <a:noFill/>
          </a:ln>
        </p:spPr>
        <p:txBody>
          <a:bodyPr lIns="91425" tIns="45700" rIns="91425" bIns="45700" anchor="t" anchorCtr="0">
            <a:noAutofit/>
          </a:bodyPr>
          <a:lstStyle/>
          <a:p>
            <a:pPr marL="0" indent="0" algn="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2024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5989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Placeholder 21" descr="Pearson Logo">
            <a:extLst>
              <a:ext uri="{FF2B5EF4-FFF2-40B4-BE49-F238E27FC236}">
                <a16:creationId xmlns:a16="http://schemas.microsoft.com/office/drawing/2014/main" id="{CF37FB16-D567-464F-82AB-B4CF4A031A4F}"/>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a:noFill/>
          <a:ln>
            <a:noFill/>
          </a:ln>
        </p:spPr>
      </p:pic>
      <p:sp>
        <p:nvSpPr>
          <p:cNvPr id="8" name="Shape 16"/>
          <p:cNvSpPr txBox="1"/>
          <p:nvPr userDrawn="1"/>
        </p:nvSpPr>
        <p:spPr>
          <a:xfrm>
            <a:off x="1600200" y="6429343"/>
            <a:ext cx="7162799" cy="280279"/>
          </a:xfrm>
          <a:prstGeom prst="rect">
            <a:avLst/>
          </a:prstGeom>
          <a:noFill/>
          <a:ln>
            <a:noFill/>
          </a:ln>
        </p:spPr>
        <p:txBody>
          <a:bodyPr lIns="91425" tIns="45700" rIns="91425" bIns="45700" anchor="t" anchorCtr="0">
            <a:noAutofit/>
          </a:bodyPr>
          <a:lstStyle/>
          <a:p>
            <a:pPr marL="0" indent="0" algn="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2024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406028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pic>
        <p:nvPicPr>
          <p:cNvPr id="9" name="Picture Placeholder 21" descr="Pearson Logo">
            <a:extLst>
              <a:ext uri="{FF2B5EF4-FFF2-40B4-BE49-F238E27FC236}">
                <a16:creationId xmlns:a16="http://schemas.microsoft.com/office/drawing/2014/main" id="{CF37FB16-D567-464F-82AB-B4CF4A031A4F}"/>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a:noFill/>
          <a:ln>
            <a:noFill/>
          </a:ln>
        </p:spPr>
      </p:pic>
      <p:sp>
        <p:nvSpPr>
          <p:cNvPr id="10" name="Shape 16"/>
          <p:cNvSpPr txBox="1"/>
          <p:nvPr userDrawn="1"/>
        </p:nvSpPr>
        <p:spPr>
          <a:xfrm>
            <a:off x="1600200" y="6429343"/>
            <a:ext cx="7162799" cy="280279"/>
          </a:xfrm>
          <a:prstGeom prst="rect">
            <a:avLst/>
          </a:prstGeom>
          <a:noFill/>
          <a:ln>
            <a:noFill/>
          </a:ln>
        </p:spPr>
        <p:txBody>
          <a:bodyPr lIns="91425" tIns="45700" rIns="91425" bIns="45700" anchor="t" anchorCtr="0">
            <a:noAutofit/>
          </a:bodyPr>
          <a:lstStyle/>
          <a:p>
            <a:pPr marL="0" indent="0" algn="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2024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pic>
        <p:nvPicPr>
          <p:cNvPr id="8" name="Picture Placeholder 21" descr="Pearson Logo">
            <a:extLst>
              <a:ext uri="{FF2B5EF4-FFF2-40B4-BE49-F238E27FC236}">
                <a16:creationId xmlns:a16="http://schemas.microsoft.com/office/drawing/2014/main" id="{CF37FB16-D567-464F-82AB-B4CF4A031A4F}"/>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a:noFill/>
          <a:ln>
            <a:noFill/>
          </a:ln>
        </p:spPr>
      </p:pic>
      <p:sp>
        <p:nvSpPr>
          <p:cNvPr id="9" name="Shape 16"/>
          <p:cNvSpPr txBox="1"/>
          <p:nvPr userDrawn="1"/>
        </p:nvSpPr>
        <p:spPr>
          <a:xfrm>
            <a:off x="1600200" y="6429343"/>
            <a:ext cx="7162799" cy="280279"/>
          </a:xfrm>
          <a:prstGeom prst="rect">
            <a:avLst/>
          </a:prstGeom>
          <a:noFill/>
          <a:ln>
            <a:noFill/>
          </a:ln>
        </p:spPr>
        <p:txBody>
          <a:bodyPr lIns="91425" tIns="45700" rIns="91425" bIns="45700" anchor="t" anchorCtr="0">
            <a:noAutofit/>
          </a:bodyPr>
          <a:lstStyle/>
          <a:p>
            <a:pPr marL="0" indent="0" algn="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2024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188509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p:nvPr>
        </p:nvSpPr>
        <p:spPr>
          <a:xfrm>
            <a:off x="457200" y="1481138"/>
            <a:ext cx="4484688" cy="4408487"/>
          </a:xfrm>
        </p:spPr>
        <p:txBody>
          <a:bodyPr/>
          <a:lstStyle/>
          <a:p>
            <a:pPr lvl="0"/>
            <a:r>
              <a:rPr lang="en-US" dirty="0"/>
              <a:t>Edit Master text styles</a:t>
            </a:r>
          </a:p>
        </p:txBody>
      </p:sp>
      <p:sp>
        <p:nvSpPr>
          <p:cNvPr id="9" name="Picture Placeholder 8">
            <a:extLst>
              <a:ext uri="{FF2B5EF4-FFF2-40B4-BE49-F238E27FC236}">
                <a16:creationId xmlns:a16="http://schemas.microsoft.com/office/drawing/2014/main" id="{F95A3C12-C176-4C2E-9820-6A6035C43AF5}"/>
              </a:ext>
            </a:extLst>
          </p:cNvPr>
          <p:cNvSpPr>
            <a:spLocks noGrp="1"/>
          </p:cNvSpPr>
          <p:nvPr>
            <p:ph type="pic" sz="quarter" idx="14"/>
          </p:nvPr>
        </p:nvSpPr>
        <p:spPr>
          <a:xfrm>
            <a:off x="5192713" y="1481138"/>
            <a:ext cx="3592512" cy="3754437"/>
          </a:xfrm>
        </p:spPr>
        <p:txBody>
          <a:bodyPr/>
          <a:lstStyle/>
          <a:p>
            <a:endParaRPr lang="en-US"/>
          </a:p>
        </p:txBody>
      </p:sp>
      <p:sp>
        <p:nvSpPr>
          <p:cNvPr id="11" name="Text Placeholder 10">
            <a:extLst>
              <a:ext uri="{FF2B5EF4-FFF2-40B4-BE49-F238E27FC236}">
                <a16:creationId xmlns:a16="http://schemas.microsoft.com/office/drawing/2014/main" id="{F059F1CC-D06F-4B10-B166-6D6F2C786A37}"/>
              </a:ext>
            </a:extLst>
          </p:cNvPr>
          <p:cNvSpPr>
            <a:spLocks noGrp="1"/>
          </p:cNvSpPr>
          <p:nvPr>
            <p:ph type="body" sz="quarter" idx="15" hasCustomPrompt="1"/>
          </p:nvPr>
        </p:nvSpPr>
        <p:spPr>
          <a:xfrm>
            <a:off x="5192713" y="5399088"/>
            <a:ext cx="3592512"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5" name="Footer Placeholder 4">
            <a:extLst>
              <a:ext uri="{FF2B5EF4-FFF2-40B4-BE49-F238E27FC236}">
                <a16:creationId xmlns:a16="http://schemas.microsoft.com/office/drawing/2014/main" id="{A6FA6EBD-95B8-4957-AE05-FC01EF65059B}"/>
              </a:ext>
            </a:extLst>
          </p:cNvPr>
          <p:cNvSpPr>
            <a:spLocks noGrp="1"/>
          </p:cNvSpPr>
          <p:nvPr>
            <p:ph type="ftr" sz="quarter" idx="12"/>
          </p:nvPr>
        </p:nvSpPr>
        <p:spPr/>
        <p:txBody>
          <a:bodyPr/>
          <a:lstStyle/>
          <a:p>
            <a:endParaRPr lang="en-US" dirty="0"/>
          </a:p>
        </p:txBody>
      </p:sp>
      <p:pic>
        <p:nvPicPr>
          <p:cNvPr id="10" name="Picture Placeholder 21" descr="Pearson Logo">
            <a:extLst>
              <a:ext uri="{FF2B5EF4-FFF2-40B4-BE49-F238E27FC236}">
                <a16:creationId xmlns:a16="http://schemas.microsoft.com/office/drawing/2014/main" id="{CF37FB16-D567-464F-82AB-B4CF4A031A4F}"/>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a:noFill/>
          <a:ln>
            <a:noFill/>
          </a:ln>
        </p:spPr>
      </p:pic>
      <p:sp>
        <p:nvSpPr>
          <p:cNvPr id="12" name="Shape 16"/>
          <p:cNvSpPr txBox="1"/>
          <p:nvPr userDrawn="1"/>
        </p:nvSpPr>
        <p:spPr>
          <a:xfrm>
            <a:off x="1600200" y="6429343"/>
            <a:ext cx="7162799" cy="280279"/>
          </a:xfrm>
          <a:prstGeom prst="rect">
            <a:avLst/>
          </a:prstGeom>
          <a:noFill/>
          <a:ln>
            <a:noFill/>
          </a:ln>
        </p:spPr>
        <p:txBody>
          <a:bodyPr lIns="91425" tIns="45700" rIns="91425" bIns="45700" anchor="t" anchorCtr="0">
            <a:noAutofit/>
          </a:bodyPr>
          <a:lstStyle/>
          <a:p>
            <a:pPr marL="0" indent="0" algn="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2024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166042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hasCustomPrompt="1"/>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63" name="Shape 63"/>
          <p:cNvSpPr txBox="1">
            <a:spLocks noGrp="1"/>
          </p:cNvSpPr>
          <p:nvPr>
            <p:ph type="body" idx="1" hasCustomPrompt="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Click to add Learning Objective(s)</a:t>
            </a:r>
            <a:endParaRPr dirty="0"/>
          </a:p>
        </p:txBody>
      </p:sp>
      <p:sp>
        <p:nvSpPr>
          <p:cNvPr id="64" name="Shape 64"/>
          <p:cNvSpPr txBox="1">
            <a:spLocks noGrp="1"/>
          </p:cNvSpPr>
          <p:nvPr>
            <p:ph type="body" idx="2"/>
          </p:nvPr>
        </p:nvSpPr>
        <p:spPr>
          <a:xfrm>
            <a:off x="457200" y="1358678"/>
            <a:ext cx="8229600" cy="4767485"/>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CF37FB16-D567-464F-82AB-B4CF4A031A4F}"/>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a:noFill/>
          <a:ln>
            <a:noFill/>
          </a:ln>
        </p:spPr>
      </p:pic>
      <p:sp>
        <p:nvSpPr>
          <p:cNvPr id="9" name="Shape 16"/>
          <p:cNvSpPr txBox="1"/>
          <p:nvPr userDrawn="1"/>
        </p:nvSpPr>
        <p:spPr>
          <a:xfrm>
            <a:off x="1600200" y="6429343"/>
            <a:ext cx="7162799" cy="280279"/>
          </a:xfrm>
          <a:prstGeom prst="rect">
            <a:avLst/>
          </a:prstGeom>
          <a:noFill/>
          <a:ln>
            <a:noFill/>
          </a:ln>
        </p:spPr>
        <p:txBody>
          <a:bodyPr lIns="91425" tIns="45700" rIns="91425" bIns="45700" anchor="t" anchorCtr="0">
            <a:noAutofit/>
          </a:bodyPr>
          <a:lstStyle/>
          <a:p>
            <a:pPr marL="0" indent="0" algn="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2024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7" name="Picture Placeholder 21" descr="Pearson Logo">
            <a:extLst>
              <a:ext uri="{FF2B5EF4-FFF2-40B4-BE49-F238E27FC236}">
                <a16:creationId xmlns:a16="http://schemas.microsoft.com/office/drawing/2014/main" id="{CF37FB16-D567-464F-82AB-B4CF4A031A4F}"/>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a:noFill/>
          <a:ln>
            <a:noFill/>
          </a:ln>
        </p:spPr>
      </p:pic>
      <p:sp>
        <p:nvSpPr>
          <p:cNvPr id="8" name="Shape 16"/>
          <p:cNvSpPr txBox="1"/>
          <p:nvPr userDrawn="1"/>
        </p:nvSpPr>
        <p:spPr>
          <a:xfrm>
            <a:off x="1600200" y="6429343"/>
            <a:ext cx="7162799" cy="280279"/>
          </a:xfrm>
          <a:prstGeom prst="rect">
            <a:avLst/>
          </a:prstGeom>
          <a:noFill/>
          <a:ln>
            <a:noFill/>
          </a:ln>
        </p:spPr>
        <p:txBody>
          <a:bodyPr lIns="91425" tIns="45700" rIns="91425" bIns="45700" anchor="t" anchorCtr="0">
            <a:noAutofit/>
          </a:bodyPr>
          <a:lstStyle/>
          <a:p>
            <a:pPr marL="0" indent="0" algn="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2024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dirty="0"/>
              <a:t>Click to add text</a:t>
            </a:r>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baseline="0">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dk2" tx2="lt2" accent1="accent1" accent2="accent2" accent3="accent3" accent4="accent4" accent5="accent5" accent6="accent6" hlink="hlink" folHlink="folHlink"/>
  <p:sldLayoutIdLst>
    <p:sldLayoutId id="2147483676" r:id="rId1"/>
    <p:sldLayoutId id="2147483649" r:id="rId2"/>
    <p:sldLayoutId id="2147483675" r:id="rId3"/>
    <p:sldLayoutId id="2147483650" r:id="rId4"/>
    <p:sldLayoutId id="2147483671" r:id="rId5"/>
    <p:sldLayoutId id="2147483673" r:id="rId6"/>
    <p:sldLayoutId id="2147483654" r:id="rId7"/>
    <p:sldLayoutId id="2147483655" r:id="rId8"/>
    <p:sldLayoutId id="2147483674" r:id="rId9"/>
    <p:sldLayoutId id="2147483656" r:id="rId10"/>
    <p:sldLayoutId id="2147483670" r:id="rId11"/>
    <p:sldLayoutId id="2147483669" r:id="rId12"/>
    <p:sldLayoutId id="214748365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0"/>
              </a:ext>
            </a:extLst>
          </p:cNvPr>
          <p:cNvSpPr>
            <a:spLocks noGrp="1"/>
          </p:cNvSpPr>
          <p:nvPr>
            <p:ph type="title"/>
          </p:nvPr>
        </p:nvSpPr>
        <p:spPr>
          <a:xfrm>
            <a:off x="457200" y="204980"/>
            <a:ext cx="8229600" cy="920558"/>
          </a:xfrm>
        </p:spPr>
        <p:txBody>
          <a:bodyPr anchor="ctr"/>
          <a:lstStyle/>
          <a:p>
            <a:pPr>
              <a:lnSpc>
                <a:spcPct val="90000"/>
              </a:lnSpc>
              <a:spcBef>
                <a:spcPts val="600"/>
              </a:spcBef>
              <a:spcAft>
                <a:spcPts val="125"/>
              </a:spcAft>
            </a:pPr>
            <a:r>
              <a:rPr lang="en-US" sz="3200" dirty="0"/>
              <a:t>Handbook of Informatics for Nurses &amp; Healthcare Professionals</a:t>
            </a:r>
            <a:endParaRPr lang="en-US" sz="3200" dirty="0">
              <a:solidFill>
                <a:schemeClr val="tx2"/>
              </a:solidFill>
            </a:endParaRPr>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0"/>
              </a:ext>
            </a:extLst>
          </p:cNvPr>
          <p:cNvSpPr>
            <a:spLocks noGrp="1"/>
          </p:cNvSpPr>
          <p:nvPr>
            <p:ph type="body" idx="1"/>
          </p:nvPr>
        </p:nvSpPr>
        <p:spPr>
          <a:xfrm>
            <a:off x="457200" y="1197091"/>
            <a:ext cx="8229600" cy="403109"/>
          </a:xfrm>
        </p:spPr>
        <p:txBody>
          <a:bodyPr anchor="ctr"/>
          <a:lstStyle/>
          <a:p>
            <a:r>
              <a:rPr lang="en-US" dirty="0"/>
              <a:t>Seventh</a:t>
            </a:r>
            <a:r>
              <a:rPr lang="en-US" dirty="0">
                <a:solidFill>
                  <a:schemeClr val="tx2"/>
                </a:solidFill>
              </a:rPr>
              <a:t> Edition</a:t>
            </a:r>
          </a:p>
        </p:txBody>
      </p:sp>
      <p:pic>
        <p:nvPicPr>
          <p:cNvPr id="7" name="Picture 6" descr="Front Cover: Handbook of Informatics for Nurses &amp; Healthcare Professionals, Seventh Edition by Hebda, Hunter, Rose and Cz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41" y="1700367"/>
            <a:ext cx="3580394" cy="4475493"/>
          </a:xfrm>
          <a:prstGeom prst="rect">
            <a:avLst/>
          </a:prstGeom>
          <a:ln w="9525">
            <a:solidFill>
              <a:schemeClr val="tx1"/>
            </a:solidFill>
          </a:ln>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0"/>
              </a:ext>
            </a:extLst>
          </p:cNvPr>
          <p:cNvSpPr>
            <a:spLocks noGrp="1"/>
          </p:cNvSpPr>
          <p:nvPr>
            <p:ph sz="quarter" idx="14"/>
          </p:nvPr>
        </p:nvSpPr>
        <p:spPr>
          <a:xfrm>
            <a:off x="5029200" y="2078182"/>
            <a:ext cx="3657600" cy="1014267"/>
          </a:xfrm>
        </p:spPr>
        <p:txBody>
          <a:bodyPr/>
          <a:lstStyle/>
          <a:p>
            <a:pPr marL="0" algn="ctr"/>
            <a:r>
              <a:rPr lang="en-US" b="1" dirty="0">
                <a:solidFill>
                  <a:schemeClr val="tx1"/>
                </a:solidFill>
                <a:latin typeface="+mn-lt"/>
              </a:rPr>
              <a:t>Chapter 8</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0"/>
              </a:ext>
            </a:extLst>
          </p:cNvPr>
          <p:cNvSpPr>
            <a:spLocks noGrp="1"/>
          </p:cNvSpPr>
          <p:nvPr>
            <p:ph sz="quarter" idx="15"/>
          </p:nvPr>
        </p:nvSpPr>
        <p:spPr>
          <a:xfrm>
            <a:off x="5029200" y="3315133"/>
            <a:ext cx="3657600" cy="2020795"/>
          </a:xfrm>
        </p:spPr>
        <p:txBody>
          <a:bodyPr/>
          <a:lstStyle/>
          <a:p>
            <a:r>
              <a:rPr lang="en-US" dirty="0"/>
              <a:t>Strategic Planning and Project Management Concepts for H</a:t>
            </a:r>
            <a:r>
              <a:rPr lang="en-US" sz="100" dirty="0"/>
              <a:t> </a:t>
            </a:r>
            <a:r>
              <a:rPr lang="en-US" dirty="0"/>
              <a:t>I</a:t>
            </a:r>
            <a:r>
              <a:rPr lang="en-US" sz="100" dirty="0"/>
              <a:t> </a:t>
            </a:r>
            <a:r>
              <a:rPr lang="en-US" dirty="0"/>
              <a:t>T  and Quality Improvement Initiatives</a:t>
            </a:r>
          </a:p>
        </p:txBody>
      </p:sp>
      <p:pic>
        <p:nvPicPr>
          <p:cNvPr id="12" name="Picture Placeholder 21" descr="Pearson Logo">
            <a:extLst>
              <a:ext uri="{FF2B5EF4-FFF2-40B4-BE49-F238E27FC236}">
                <a16:creationId xmlns:a16="http://schemas.microsoft.com/office/drawing/2014/main" id="{CF37FB16-D567-464F-82AB-B4CF4A031A4F}"/>
              </a:ext>
            </a:extLst>
          </p:cNvPr>
          <p:cNvPicPr>
            <a:picLocks noChangeAspect="1"/>
          </p:cNvPicPr>
          <p:nvPr/>
        </p:nvPicPr>
        <p:blipFill>
          <a:blip r:embed="rId4"/>
          <a:srcRect t="22152" b="22152"/>
          <a:stretch>
            <a:fillRect/>
          </a:stretch>
        </p:blipFill>
        <p:spPr>
          <a:xfrm>
            <a:off x="315677" y="6420639"/>
            <a:ext cx="1176574" cy="296443"/>
          </a:xfrm>
          <a:prstGeom prst="rect">
            <a:avLst/>
          </a:prstGeom>
          <a:noFill/>
          <a:ln>
            <a:no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0"/>
              </a:ext>
            </a:extLst>
          </p:cNvPr>
          <p:cNvSpPr>
            <a:spLocks noGrp="1"/>
          </p:cNvSpPr>
          <p:nvPr>
            <p:ph sz="quarter" idx="17"/>
          </p:nvPr>
        </p:nvSpPr>
        <p:spPr>
          <a:xfrm>
            <a:off x="2173288" y="6448225"/>
            <a:ext cx="6589712" cy="228600"/>
          </a:xfrm>
        </p:spPr>
        <p:txBody>
          <a:bodyPr/>
          <a:lstStyle/>
          <a:p>
            <a:pPr marL="0" indent="0"/>
            <a:r>
              <a:rPr lang="en-US" altLang="en-US" sz="1200" b="0" dirty="0">
                <a:latin typeface="Verdana"/>
                <a:cs typeface="Verdana" panose="020B0604030504040204" pitchFamily="34" charset="0"/>
              </a:rPr>
              <a:t>Copyright © </a:t>
            </a:r>
            <a:r>
              <a:rPr lang="en-US" dirty="0"/>
              <a:t>2024 </a:t>
            </a:r>
            <a:r>
              <a:rPr lang="en-US" altLang="en-US" sz="1200" b="0" dirty="0">
                <a:latin typeface="Verdana"/>
                <a:cs typeface="Verdana" panose="020B0604030504040204" pitchFamily="34" charset="0"/>
              </a:rPr>
              <a:t>Pearson Education, Inc. All Rights Reserved</a:t>
            </a:r>
          </a:p>
        </p:txBody>
      </p:sp>
    </p:spTree>
    <p:extLst>
      <p:ext uri="{BB962C8B-B14F-4D97-AF65-F5344CB8AC3E}">
        <p14:creationId xmlns:p14="http://schemas.microsoft.com/office/powerpoint/2010/main" val="2330899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noProof="0" dirty="0"/>
              <a:t>Planning at the Project Level—The Project Management Process </a:t>
            </a:r>
            <a:r>
              <a:rPr lang="en-US" sz="2800" noProof="0" dirty="0"/>
              <a:t>(4 of 7)</a:t>
            </a:r>
          </a:p>
        </p:txBody>
      </p:sp>
      <p:sp>
        <p:nvSpPr>
          <p:cNvPr id="3" name="Content Placeholder 2"/>
          <p:cNvSpPr>
            <a:spLocks noGrp="1"/>
          </p:cNvSpPr>
          <p:nvPr>
            <p:ph sz="quarter" idx="13"/>
          </p:nvPr>
        </p:nvSpPr>
        <p:spPr/>
        <p:txBody>
          <a:bodyPr/>
          <a:lstStyle/>
          <a:p>
            <a:pPr indent="-255600"/>
            <a:r>
              <a:rPr lang="en-US" noProof="0" dirty="0">
                <a:solidFill>
                  <a:schemeClr val="tx1"/>
                </a:solidFill>
                <a:latin typeface="+mn-lt"/>
              </a:rPr>
              <a:t>Strategic plan components (cont</a:t>
            </a:r>
            <a:r>
              <a:rPr lang="en-US" sz="100" noProof="0" dirty="0">
                <a:solidFill>
                  <a:schemeClr val="tx1"/>
                </a:solidFill>
                <a:latin typeface="+mn-lt"/>
              </a:rPr>
              <a:t>inued</a:t>
            </a:r>
            <a:r>
              <a:rPr lang="en-US" noProof="0" dirty="0">
                <a:solidFill>
                  <a:schemeClr val="tx1"/>
                </a:solidFill>
                <a:latin typeface="+mn-lt"/>
              </a:rPr>
              <a:t>)</a:t>
            </a:r>
          </a:p>
          <a:p>
            <a:pPr lvl="1" indent="-284400"/>
            <a:r>
              <a:rPr lang="en-US" noProof="0" dirty="0">
                <a:solidFill>
                  <a:schemeClr val="tx1"/>
                </a:solidFill>
                <a:latin typeface="+mn-lt"/>
              </a:rPr>
              <a:t>Monitoring and control strategies</a:t>
            </a:r>
          </a:p>
          <a:p>
            <a:pPr lvl="1" indent="-284400"/>
            <a:r>
              <a:rPr lang="en-US" noProof="0" dirty="0">
                <a:solidFill>
                  <a:schemeClr val="tx1"/>
                </a:solidFill>
                <a:latin typeface="+mn-lt"/>
              </a:rPr>
              <a:t>List of final deliverables</a:t>
            </a:r>
          </a:p>
          <a:p>
            <a:pPr lvl="1" indent="-284400"/>
            <a:r>
              <a:rPr lang="en-US" noProof="0" dirty="0">
                <a:solidFill>
                  <a:schemeClr val="tx1"/>
                </a:solidFill>
                <a:latin typeface="+mn-lt"/>
              </a:rPr>
              <a:t>Final close processes with evaluations</a:t>
            </a:r>
          </a:p>
          <a:p>
            <a:pPr lvl="1" indent="-284400"/>
            <a:r>
              <a:rPr lang="en-US" noProof="0" dirty="0">
                <a:solidFill>
                  <a:schemeClr val="tx1"/>
                </a:solidFill>
                <a:latin typeface="+mn-lt"/>
              </a:rPr>
              <a:t>Knowledge transfers</a:t>
            </a:r>
          </a:p>
        </p:txBody>
      </p:sp>
    </p:spTree>
    <p:extLst>
      <p:ext uri="{BB962C8B-B14F-4D97-AF65-F5344CB8AC3E}">
        <p14:creationId xmlns:p14="http://schemas.microsoft.com/office/powerpoint/2010/main" val="212025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noProof="0" dirty="0"/>
              <a:t>Planning at the Project Level—The Project Management Process </a:t>
            </a:r>
            <a:r>
              <a:rPr lang="en-US" sz="2800" noProof="0" dirty="0"/>
              <a:t>(5 of 7)</a:t>
            </a:r>
          </a:p>
        </p:txBody>
      </p:sp>
      <p:sp>
        <p:nvSpPr>
          <p:cNvPr id="3" name="Content Placeholder 2"/>
          <p:cNvSpPr>
            <a:spLocks noGrp="1"/>
          </p:cNvSpPr>
          <p:nvPr>
            <p:ph sz="quarter" idx="13"/>
          </p:nvPr>
        </p:nvSpPr>
        <p:spPr>
          <a:xfrm>
            <a:off x="457200" y="1427018"/>
            <a:ext cx="8033657" cy="4613419"/>
          </a:xfrm>
        </p:spPr>
        <p:txBody>
          <a:bodyPr/>
          <a:lstStyle/>
          <a:p>
            <a:pPr indent="-255600"/>
            <a:r>
              <a:rPr lang="en-US" noProof="0" dirty="0">
                <a:solidFill>
                  <a:schemeClr val="tx1"/>
                </a:solidFill>
                <a:latin typeface="+mn-lt"/>
              </a:rPr>
              <a:t>Strategic planning process for information management</a:t>
            </a:r>
          </a:p>
          <a:p>
            <a:pPr lvl="1" indent="-284400"/>
            <a:r>
              <a:rPr lang="en-US" noProof="0" dirty="0">
                <a:solidFill>
                  <a:schemeClr val="tx1"/>
                </a:solidFill>
                <a:latin typeface="+mn-lt"/>
              </a:rPr>
              <a:t>Most critical issue facing decision making for information systems</a:t>
            </a:r>
          </a:p>
          <a:p>
            <a:pPr lvl="1" indent="-284400"/>
            <a:r>
              <a:rPr lang="en-US" noProof="0" dirty="0">
                <a:solidFill>
                  <a:schemeClr val="tx1"/>
                </a:solidFill>
                <a:latin typeface="+mn-lt"/>
              </a:rPr>
              <a:t>Includes categorizing by must-haves and nice-to haves</a:t>
            </a:r>
          </a:p>
          <a:p>
            <a:pPr lvl="2" indent="-230400"/>
            <a:r>
              <a:rPr lang="en-US" noProof="0" dirty="0">
                <a:solidFill>
                  <a:schemeClr val="tx1"/>
                </a:solidFill>
                <a:latin typeface="+mn-lt"/>
              </a:rPr>
              <a:t>Must-haves are needed now</a:t>
            </a:r>
          </a:p>
          <a:p>
            <a:pPr lvl="2" indent="-230400"/>
            <a:r>
              <a:rPr lang="en-US" noProof="0" dirty="0">
                <a:solidFill>
                  <a:schemeClr val="tx1"/>
                </a:solidFill>
                <a:latin typeface="+mn-lt"/>
              </a:rPr>
              <a:t>Nice-to-haves can wait until the optimization phase</a:t>
            </a:r>
          </a:p>
        </p:txBody>
      </p:sp>
    </p:spTree>
    <p:extLst>
      <p:ext uri="{BB962C8B-B14F-4D97-AF65-F5344CB8AC3E}">
        <p14:creationId xmlns:p14="http://schemas.microsoft.com/office/powerpoint/2010/main" val="1934571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noProof="0" dirty="0"/>
              <a:t>Planning at the Project Level—The Project Management Process </a:t>
            </a:r>
            <a:r>
              <a:rPr lang="en-US" sz="2800" noProof="0" dirty="0"/>
              <a:t>(6 of 7)</a:t>
            </a:r>
          </a:p>
        </p:txBody>
      </p:sp>
      <p:sp>
        <p:nvSpPr>
          <p:cNvPr id="3" name="Content Placeholder 2"/>
          <p:cNvSpPr>
            <a:spLocks noGrp="1"/>
          </p:cNvSpPr>
          <p:nvPr>
            <p:ph sz="quarter" idx="13"/>
          </p:nvPr>
        </p:nvSpPr>
        <p:spPr/>
        <p:txBody>
          <a:bodyPr/>
          <a:lstStyle/>
          <a:p>
            <a:pPr indent="-255600"/>
            <a:r>
              <a:rPr lang="en-US" noProof="0" dirty="0">
                <a:solidFill>
                  <a:schemeClr val="tx1"/>
                </a:solidFill>
                <a:latin typeface="+mn-lt"/>
              </a:rPr>
              <a:t>Goals and rationales for the system</a:t>
            </a:r>
          </a:p>
          <a:p>
            <a:pPr lvl="1" indent="-284400"/>
            <a:r>
              <a:rPr lang="en-US" noProof="0" dirty="0">
                <a:solidFill>
                  <a:schemeClr val="tx1"/>
                </a:solidFill>
                <a:latin typeface="+mn-lt"/>
              </a:rPr>
              <a:t>To support business and clinical decisions</a:t>
            </a:r>
          </a:p>
          <a:p>
            <a:pPr lvl="1" indent="-284400"/>
            <a:r>
              <a:rPr lang="en-US" noProof="0" dirty="0">
                <a:solidFill>
                  <a:schemeClr val="tx1"/>
                </a:solidFill>
                <a:latin typeface="+mn-lt"/>
              </a:rPr>
              <a:t>To make effective use of emerging technologies</a:t>
            </a:r>
          </a:p>
          <a:p>
            <a:pPr lvl="1" indent="-284400"/>
            <a:r>
              <a:rPr lang="en-US" noProof="0" dirty="0">
                <a:solidFill>
                  <a:schemeClr val="tx1"/>
                </a:solidFill>
                <a:latin typeface="+mn-lt"/>
              </a:rPr>
              <a:t>To enhance the organization’s image</a:t>
            </a:r>
          </a:p>
          <a:p>
            <a:pPr lvl="1" indent="-284400"/>
            <a:r>
              <a:rPr lang="en-US" noProof="0" dirty="0">
                <a:solidFill>
                  <a:schemeClr val="tx1"/>
                </a:solidFill>
                <a:latin typeface="+mn-lt"/>
              </a:rPr>
              <a:t>To promote satisfaction of market and regulatory requirements</a:t>
            </a:r>
          </a:p>
        </p:txBody>
      </p:sp>
    </p:spTree>
    <p:extLst>
      <p:ext uri="{BB962C8B-B14F-4D97-AF65-F5344CB8AC3E}">
        <p14:creationId xmlns:p14="http://schemas.microsoft.com/office/powerpoint/2010/main" val="144224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noProof="0" dirty="0"/>
              <a:t>Planning at the Project Level—The Project Management Process </a:t>
            </a:r>
            <a:r>
              <a:rPr lang="en-US" sz="2800" noProof="0" dirty="0"/>
              <a:t>(7 of 7)</a:t>
            </a:r>
          </a:p>
        </p:txBody>
      </p:sp>
      <p:sp>
        <p:nvSpPr>
          <p:cNvPr id="3" name="Content Placeholder 2"/>
          <p:cNvSpPr>
            <a:spLocks noGrp="1"/>
          </p:cNvSpPr>
          <p:nvPr>
            <p:ph sz="quarter" idx="13"/>
          </p:nvPr>
        </p:nvSpPr>
        <p:spPr/>
        <p:txBody>
          <a:bodyPr/>
          <a:lstStyle/>
          <a:p>
            <a:pPr indent="-255600"/>
            <a:r>
              <a:rPr lang="en-US" noProof="0" dirty="0">
                <a:solidFill>
                  <a:schemeClr val="tx1"/>
                </a:solidFill>
                <a:latin typeface="+mn-lt"/>
              </a:rPr>
              <a:t>Goals and rationales for the system</a:t>
            </a:r>
          </a:p>
          <a:p>
            <a:pPr lvl="1" indent="-284400"/>
            <a:r>
              <a:rPr lang="en-US" noProof="0" dirty="0">
                <a:solidFill>
                  <a:schemeClr val="tx1"/>
                </a:solidFill>
                <a:latin typeface="+mn-lt"/>
              </a:rPr>
              <a:t>To be cost-effective</a:t>
            </a:r>
          </a:p>
          <a:p>
            <a:pPr lvl="1" indent="-284400"/>
            <a:r>
              <a:rPr lang="en-US" noProof="0" dirty="0">
                <a:solidFill>
                  <a:schemeClr val="tx1"/>
                </a:solidFill>
                <a:latin typeface="+mn-lt"/>
              </a:rPr>
              <a:t>To provide a safer environment for patients</a:t>
            </a:r>
          </a:p>
        </p:txBody>
      </p:sp>
    </p:spTree>
    <p:extLst>
      <p:ext uri="{BB962C8B-B14F-4D97-AF65-F5344CB8AC3E}">
        <p14:creationId xmlns:p14="http://schemas.microsoft.com/office/powerpoint/2010/main" val="119957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89554"/>
          </a:xfrm>
        </p:spPr>
        <p:txBody>
          <a:bodyPr/>
          <a:lstStyle/>
          <a:p>
            <a:r>
              <a:rPr lang="en-US" sz="3000" noProof="0" dirty="0"/>
              <a:t>The Role of the Informatics Nurse Specialists in Project Management </a:t>
            </a:r>
            <a:r>
              <a:rPr lang="en-US" sz="2800" noProof="0" dirty="0"/>
              <a:t>(1 of 2)</a:t>
            </a:r>
          </a:p>
        </p:txBody>
      </p:sp>
      <p:sp>
        <p:nvSpPr>
          <p:cNvPr id="3" name="Content Placeholder 2"/>
          <p:cNvSpPr>
            <a:spLocks noGrp="1"/>
          </p:cNvSpPr>
          <p:nvPr>
            <p:ph sz="quarter" idx="13"/>
          </p:nvPr>
        </p:nvSpPr>
        <p:spPr>
          <a:xfrm>
            <a:off x="457200" y="1449388"/>
            <a:ext cx="8232775" cy="4591049"/>
          </a:xfrm>
        </p:spPr>
        <p:txBody>
          <a:bodyPr/>
          <a:lstStyle/>
          <a:p>
            <a:pPr indent="-255600"/>
            <a:r>
              <a:rPr lang="en-US" noProof="0" dirty="0">
                <a:solidFill>
                  <a:schemeClr val="tx1"/>
                </a:solidFill>
                <a:latin typeface="+mn-lt"/>
              </a:rPr>
              <a:t>Final steps of project management</a:t>
            </a:r>
          </a:p>
          <a:p>
            <a:pPr lvl="1" indent="-284400"/>
            <a:r>
              <a:rPr lang="en-US" noProof="0" dirty="0">
                <a:solidFill>
                  <a:schemeClr val="tx1"/>
                </a:solidFill>
                <a:latin typeface="+mn-lt"/>
              </a:rPr>
              <a:t>Implementing the plan</a:t>
            </a:r>
          </a:p>
          <a:p>
            <a:pPr lvl="1" indent="-284400"/>
            <a:r>
              <a:rPr lang="en-US" noProof="0" dirty="0">
                <a:solidFill>
                  <a:schemeClr val="tx1"/>
                </a:solidFill>
                <a:latin typeface="+mn-lt"/>
              </a:rPr>
              <a:t>Monitoring outcomes</a:t>
            </a:r>
          </a:p>
          <a:p>
            <a:pPr lvl="1" indent="-284400"/>
            <a:r>
              <a:rPr lang="en-US" noProof="0" dirty="0">
                <a:solidFill>
                  <a:schemeClr val="tx1"/>
                </a:solidFill>
                <a:latin typeface="+mn-lt"/>
              </a:rPr>
              <a:t>Evaluation and lessons learned with knowledge transfer</a:t>
            </a:r>
          </a:p>
        </p:txBody>
      </p:sp>
    </p:spTree>
    <p:extLst>
      <p:ext uri="{BB962C8B-B14F-4D97-AF65-F5344CB8AC3E}">
        <p14:creationId xmlns:p14="http://schemas.microsoft.com/office/powerpoint/2010/main" val="1561572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89554"/>
          </a:xfrm>
        </p:spPr>
        <p:txBody>
          <a:bodyPr/>
          <a:lstStyle/>
          <a:p>
            <a:r>
              <a:rPr lang="en-US" sz="3000" noProof="0" dirty="0"/>
              <a:t>The Role of the Informatics Nurse Specialists in Project Management </a:t>
            </a:r>
            <a:r>
              <a:rPr lang="en-US" sz="2800" noProof="0" dirty="0"/>
              <a:t>(2 of 2)</a:t>
            </a:r>
          </a:p>
        </p:txBody>
      </p:sp>
      <p:sp>
        <p:nvSpPr>
          <p:cNvPr id="3" name="Content Placeholder 2"/>
          <p:cNvSpPr>
            <a:spLocks noGrp="1"/>
          </p:cNvSpPr>
          <p:nvPr>
            <p:ph sz="quarter" idx="13"/>
          </p:nvPr>
        </p:nvSpPr>
        <p:spPr>
          <a:xfrm>
            <a:off x="457200" y="1449388"/>
            <a:ext cx="8232775" cy="4799012"/>
          </a:xfrm>
        </p:spPr>
        <p:txBody>
          <a:bodyPr/>
          <a:lstStyle/>
          <a:p>
            <a:pPr indent="-255600"/>
            <a:r>
              <a:rPr lang="en-US" noProof="0" dirty="0">
                <a:solidFill>
                  <a:schemeClr val="tx1"/>
                </a:solidFill>
                <a:latin typeface="+mn-lt"/>
              </a:rPr>
              <a:t>Informatics Nurse Specialist (I</a:t>
            </a:r>
            <a:r>
              <a:rPr lang="en-US" sz="100" noProof="0" dirty="0">
                <a:solidFill>
                  <a:schemeClr val="tx1"/>
                </a:solidFill>
                <a:latin typeface="+mn-lt"/>
              </a:rPr>
              <a:t> </a:t>
            </a:r>
            <a:r>
              <a:rPr lang="en-US" noProof="0" dirty="0">
                <a:solidFill>
                  <a:schemeClr val="tx1"/>
                </a:solidFill>
                <a:latin typeface="+mn-lt"/>
              </a:rPr>
              <a:t>N</a:t>
            </a:r>
            <a:r>
              <a:rPr lang="en-US" sz="100" noProof="0" dirty="0">
                <a:solidFill>
                  <a:schemeClr val="tx1"/>
                </a:solidFill>
                <a:latin typeface="+mn-lt"/>
              </a:rPr>
              <a:t> </a:t>
            </a:r>
            <a:r>
              <a:rPr lang="en-US" noProof="0" dirty="0">
                <a:solidFill>
                  <a:schemeClr val="tx1"/>
                </a:solidFill>
                <a:latin typeface="+mn-lt"/>
              </a:rPr>
              <a:t>S)</a:t>
            </a:r>
          </a:p>
          <a:p>
            <a:pPr lvl="1" indent="-284400"/>
            <a:r>
              <a:rPr lang="en-US" noProof="0" dirty="0">
                <a:solidFill>
                  <a:schemeClr val="tx1"/>
                </a:solidFill>
                <a:latin typeface="+mn-lt"/>
              </a:rPr>
              <a:t>Assumes the project management (P</a:t>
            </a:r>
            <a:r>
              <a:rPr lang="en-US" sz="100" noProof="0" dirty="0">
                <a:solidFill>
                  <a:schemeClr val="tx1"/>
                </a:solidFill>
                <a:latin typeface="+mn-lt"/>
              </a:rPr>
              <a:t> </a:t>
            </a:r>
            <a:r>
              <a:rPr lang="en-US" noProof="0" dirty="0">
                <a:solidFill>
                  <a:schemeClr val="tx1"/>
                </a:solidFill>
                <a:latin typeface="+mn-lt"/>
              </a:rPr>
              <a:t>M) role</a:t>
            </a:r>
          </a:p>
          <a:p>
            <a:pPr lvl="1" indent="-284400"/>
            <a:r>
              <a:rPr lang="en-US" noProof="0" dirty="0">
                <a:solidFill>
                  <a:schemeClr val="tx1"/>
                </a:solidFill>
                <a:latin typeface="+mn-lt"/>
              </a:rPr>
              <a:t>Facilitation among I</a:t>
            </a:r>
            <a:r>
              <a:rPr lang="en-US" sz="100" noProof="0" dirty="0">
                <a:solidFill>
                  <a:schemeClr val="tx1"/>
                </a:solidFill>
                <a:latin typeface="+mn-lt"/>
              </a:rPr>
              <a:t> </a:t>
            </a:r>
            <a:r>
              <a:rPr lang="en-US" noProof="0" dirty="0">
                <a:solidFill>
                  <a:schemeClr val="tx1"/>
                </a:solidFill>
                <a:latin typeface="+mn-lt"/>
              </a:rPr>
              <a:t>T, nursing staff, and other departments</a:t>
            </a:r>
          </a:p>
          <a:p>
            <a:pPr lvl="1" indent="-284400"/>
            <a:r>
              <a:rPr lang="en-US" noProof="0" dirty="0">
                <a:solidFill>
                  <a:schemeClr val="tx1"/>
                </a:solidFill>
                <a:latin typeface="+mn-lt"/>
              </a:rPr>
              <a:t>Advocating for improving patient safety and satisfaction</a:t>
            </a:r>
          </a:p>
          <a:p>
            <a:pPr indent="-255600"/>
            <a:r>
              <a:rPr lang="en-US" noProof="0" dirty="0">
                <a:solidFill>
                  <a:schemeClr val="tx1"/>
                </a:solidFill>
                <a:latin typeface="+mn-lt"/>
              </a:rPr>
              <a:t>Chief Nursing Informatics Offices (C</a:t>
            </a:r>
            <a:r>
              <a:rPr lang="en-US" sz="100" noProof="0" dirty="0">
                <a:solidFill>
                  <a:schemeClr val="tx1"/>
                </a:solidFill>
                <a:latin typeface="+mn-lt"/>
              </a:rPr>
              <a:t> </a:t>
            </a:r>
            <a:r>
              <a:rPr lang="en-US" noProof="0" dirty="0">
                <a:solidFill>
                  <a:schemeClr val="tx1"/>
                </a:solidFill>
                <a:latin typeface="+mn-lt"/>
              </a:rPr>
              <a:t>N</a:t>
            </a:r>
            <a:r>
              <a:rPr lang="en-US" sz="100" noProof="0" dirty="0">
                <a:solidFill>
                  <a:schemeClr val="tx1"/>
                </a:solidFill>
                <a:latin typeface="+mn-lt"/>
              </a:rPr>
              <a:t> </a:t>
            </a:r>
            <a:r>
              <a:rPr lang="en-US" noProof="0" dirty="0">
                <a:solidFill>
                  <a:schemeClr val="tx1"/>
                </a:solidFill>
                <a:latin typeface="+mn-lt"/>
              </a:rPr>
              <a:t>I</a:t>
            </a:r>
            <a:r>
              <a:rPr lang="en-US" sz="100" noProof="0" dirty="0">
                <a:solidFill>
                  <a:schemeClr val="tx1"/>
                </a:solidFill>
                <a:latin typeface="+mn-lt"/>
              </a:rPr>
              <a:t> </a:t>
            </a:r>
            <a:r>
              <a:rPr lang="en-US" noProof="0" dirty="0">
                <a:solidFill>
                  <a:schemeClr val="tx1"/>
                </a:solidFill>
                <a:latin typeface="+mn-lt"/>
              </a:rPr>
              <a:t>O)</a:t>
            </a:r>
          </a:p>
          <a:p>
            <a:pPr lvl="1" indent="-284400"/>
            <a:r>
              <a:rPr lang="en-US" noProof="0" dirty="0">
                <a:solidFill>
                  <a:schemeClr val="tx1"/>
                </a:solidFill>
                <a:latin typeface="+mn-lt"/>
              </a:rPr>
              <a:t>Key decision maker</a:t>
            </a:r>
          </a:p>
          <a:p>
            <a:pPr lvl="1" indent="-284400"/>
            <a:r>
              <a:rPr lang="en-US" noProof="0" dirty="0">
                <a:solidFill>
                  <a:schemeClr val="tx1"/>
                </a:solidFill>
                <a:latin typeface="+mn-lt"/>
              </a:rPr>
              <a:t>Bridge between nursing and </a:t>
            </a:r>
            <a:r>
              <a:rPr lang="en-US" spc="-300" noProof="0" dirty="0">
                <a:solidFill>
                  <a:schemeClr val="tx1"/>
                </a:solidFill>
                <a:latin typeface="+mn-lt"/>
              </a:rPr>
              <a:t>I </a:t>
            </a:r>
            <a:r>
              <a:rPr lang="en-US" sz="100" spc="-300" noProof="0" dirty="0">
                <a:solidFill>
                  <a:schemeClr val="tx1"/>
                </a:solidFill>
                <a:latin typeface="+mn-lt"/>
              </a:rPr>
              <a:t> </a:t>
            </a:r>
            <a:r>
              <a:rPr lang="en-US" spc="-300" noProof="0" dirty="0">
                <a:solidFill>
                  <a:schemeClr val="tx1"/>
                </a:solidFill>
                <a:latin typeface="+mn-lt"/>
              </a:rPr>
              <a:t>T</a:t>
            </a:r>
            <a:r>
              <a:rPr lang="en-US" noProof="0" dirty="0">
                <a:solidFill>
                  <a:schemeClr val="tx1"/>
                </a:solidFill>
                <a:latin typeface="+mn-lt"/>
              </a:rPr>
              <a:t> through relationships with the C</a:t>
            </a:r>
            <a:r>
              <a:rPr lang="en-US" sz="100" noProof="0" dirty="0">
                <a:solidFill>
                  <a:schemeClr val="tx1"/>
                </a:solidFill>
                <a:latin typeface="+mn-lt"/>
              </a:rPr>
              <a:t> </a:t>
            </a:r>
            <a:r>
              <a:rPr lang="en-US" noProof="0" dirty="0">
                <a:solidFill>
                  <a:schemeClr val="tx1"/>
                </a:solidFill>
                <a:latin typeface="+mn-lt"/>
              </a:rPr>
              <a:t>E</a:t>
            </a:r>
            <a:r>
              <a:rPr lang="en-US" sz="100" noProof="0" dirty="0">
                <a:solidFill>
                  <a:schemeClr val="tx1"/>
                </a:solidFill>
                <a:latin typeface="+mn-lt"/>
              </a:rPr>
              <a:t> </a:t>
            </a:r>
            <a:r>
              <a:rPr lang="en-US" noProof="0" dirty="0">
                <a:solidFill>
                  <a:schemeClr val="tx1"/>
                </a:solidFill>
                <a:latin typeface="+mn-lt"/>
              </a:rPr>
              <a:t>O, C</a:t>
            </a:r>
            <a:r>
              <a:rPr lang="en-US" sz="100" noProof="0" dirty="0">
                <a:solidFill>
                  <a:schemeClr val="tx1"/>
                </a:solidFill>
                <a:latin typeface="+mn-lt"/>
              </a:rPr>
              <a:t> </a:t>
            </a:r>
            <a:r>
              <a:rPr lang="en-US" noProof="0" dirty="0">
                <a:solidFill>
                  <a:schemeClr val="tx1"/>
                </a:solidFill>
                <a:latin typeface="+mn-lt"/>
              </a:rPr>
              <a:t>I</a:t>
            </a:r>
            <a:r>
              <a:rPr lang="en-US" sz="100" noProof="0" dirty="0">
                <a:solidFill>
                  <a:schemeClr val="tx1"/>
                </a:solidFill>
                <a:latin typeface="+mn-lt"/>
              </a:rPr>
              <a:t> </a:t>
            </a:r>
            <a:r>
              <a:rPr lang="en-US" noProof="0" dirty="0">
                <a:solidFill>
                  <a:schemeClr val="tx1"/>
                </a:solidFill>
                <a:latin typeface="+mn-lt"/>
              </a:rPr>
              <a:t>O  and C</a:t>
            </a:r>
            <a:r>
              <a:rPr lang="en-US" sz="100" noProof="0" dirty="0">
                <a:solidFill>
                  <a:schemeClr val="tx1"/>
                </a:solidFill>
                <a:latin typeface="+mn-lt"/>
              </a:rPr>
              <a:t> </a:t>
            </a:r>
            <a:r>
              <a:rPr lang="en-US" noProof="0" dirty="0">
                <a:solidFill>
                  <a:schemeClr val="tx1"/>
                </a:solidFill>
                <a:latin typeface="+mn-lt"/>
              </a:rPr>
              <a:t>N</a:t>
            </a:r>
            <a:r>
              <a:rPr lang="en-US" sz="100" noProof="0" dirty="0">
                <a:solidFill>
                  <a:schemeClr val="tx1"/>
                </a:solidFill>
                <a:latin typeface="+mn-lt"/>
              </a:rPr>
              <a:t> </a:t>
            </a:r>
            <a:r>
              <a:rPr lang="en-US" noProof="0" dirty="0">
                <a:solidFill>
                  <a:schemeClr val="tx1"/>
                </a:solidFill>
                <a:latin typeface="+mn-lt"/>
              </a:rPr>
              <a:t>O</a:t>
            </a:r>
            <a:endParaRPr lang="en-US" spc="-300" noProof="0" dirty="0">
              <a:solidFill>
                <a:schemeClr val="tx1"/>
              </a:solidFill>
              <a:latin typeface="+mn-lt"/>
            </a:endParaRPr>
          </a:p>
        </p:txBody>
      </p:sp>
    </p:spTree>
    <p:extLst>
      <p:ext uri="{BB962C8B-B14F-4D97-AF65-F5344CB8AC3E}">
        <p14:creationId xmlns:p14="http://schemas.microsoft.com/office/powerpoint/2010/main" val="74278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89554"/>
          </a:xfrm>
        </p:spPr>
        <p:txBody>
          <a:bodyPr/>
          <a:lstStyle/>
          <a:p>
            <a:r>
              <a:rPr lang="en-US" sz="3000" noProof="0" dirty="0"/>
              <a:t>Project Management Concepts</a:t>
            </a:r>
            <a:r>
              <a:rPr lang="en-US" sz="3000" noProof="0" dirty="0">
                <a:solidFill>
                  <a:schemeClr val="tx2"/>
                </a:solidFill>
              </a:rPr>
              <a:t> As </a:t>
            </a:r>
            <a:r>
              <a:rPr lang="en-US" sz="3000" noProof="0" dirty="0"/>
              <a:t>a Foundation for Quality Improvement </a:t>
            </a:r>
            <a:r>
              <a:rPr lang="en-US" sz="2800" noProof="0" dirty="0"/>
              <a:t>(1 of 7)</a:t>
            </a:r>
          </a:p>
        </p:txBody>
      </p:sp>
      <p:sp>
        <p:nvSpPr>
          <p:cNvPr id="3" name="Content Placeholder 2"/>
          <p:cNvSpPr>
            <a:spLocks noGrp="1"/>
          </p:cNvSpPr>
          <p:nvPr>
            <p:ph sz="quarter" idx="13"/>
          </p:nvPr>
        </p:nvSpPr>
        <p:spPr>
          <a:xfrm>
            <a:off x="457200" y="1449388"/>
            <a:ext cx="8232775" cy="4591050"/>
          </a:xfrm>
        </p:spPr>
        <p:txBody>
          <a:bodyPr/>
          <a:lstStyle/>
          <a:p>
            <a:pPr indent="-255600"/>
            <a:r>
              <a:rPr lang="en-US" noProof="0" dirty="0">
                <a:latin typeface="+mn-lt"/>
              </a:rPr>
              <a:t>Five phases</a:t>
            </a:r>
          </a:p>
          <a:p>
            <a:pPr lvl="1" indent="-284400"/>
            <a:r>
              <a:rPr lang="en-US" noProof="0" dirty="0">
                <a:latin typeface="+mn-lt"/>
              </a:rPr>
              <a:t>Design/plan</a:t>
            </a:r>
          </a:p>
          <a:p>
            <a:pPr lvl="1" indent="-284400"/>
            <a:r>
              <a:rPr lang="en-US" noProof="0" dirty="0">
                <a:latin typeface="+mn-lt"/>
              </a:rPr>
              <a:t>Implementation</a:t>
            </a:r>
          </a:p>
          <a:p>
            <a:pPr lvl="1" indent="-284400"/>
            <a:r>
              <a:rPr lang="en-US" noProof="0" dirty="0">
                <a:latin typeface="+mn-lt"/>
              </a:rPr>
              <a:t>Monitoring and control</a:t>
            </a:r>
          </a:p>
          <a:p>
            <a:pPr lvl="1" indent="-284400"/>
            <a:r>
              <a:rPr lang="en-US" noProof="0" dirty="0">
                <a:latin typeface="+mn-lt"/>
              </a:rPr>
              <a:t>Evaluation</a:t>
            </a:r>
          </a:p>
          <a:p>
            <a:pPr lvl="1" indent="-284400"/>
            <a:r>
              <a:rPr lang="en-US" noProof="0" dirty="0">
                <a:latin typeface="+mn-lt"/>
              </a:rPr>
              <a:t>Lessons learned with knowledge transfer</a:t>
            </a:r>
          </a:p>
        </p:txBody>
      </p:sp>
    </p:spTree>
    <p:extLst>
      <p:ext uri="{BB962C8B-B14F-4D97-AF65-F5344CB8AC3E}">
        <p14:creationId xmlns:p14="http://schemas.microsoft.com/office/powerpoint/2010/main" val="235361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89554"/>
          </a:xfrm>
        </p:spPr>
        <p:txBody>
          <a:bodyPr/>
          <a:lstStyle/>
          <a:p>
            <a:r>
              <a:rPr lang="en-US" sz="3000" noProof="0" dirty="0"/>
              <a:t>Project Management Concepts</a:t>
            </a:r>
            <a:r>
              <a:rPr lang="en-US" sz="3000" noProof="0" dirty="0">
                <a:solidFill>
                  <a:schemeClr val="tx2"/>
                </a:solidFill>
              </a:rPr>
              <a:t> As </a:t>
            </a:r>
            <a:r>
              <a:rPr lang="en-US" sz="3000" noProof="0" dirty="0"/>
              <a:t>a Foundation for Quality Improvement </a:t>
            </a:r>
            <a:r>
              <a:rPr lang="en-US" sz="2800" noProof="0" dirty="0"/>
              <a:t>(2 of 7)</a:t>
            </a:r>
          </a:p>
        </p:txBody>
      </p:sp>
      <p:sp>
        <p:nvSpPr>
          <p:cNvPr id="3" name="Content Placeholder 2"/>
          <p:cNvSpPr>
            <a:spLocks noGrp="1"/>
          </p:cNvSpPr>
          <p:nvPr>
            <p:ph sz="quarter" idx="13"/>
          </p:nvPr>
        </p:nvSpPr>
        <p:spPr>
          <a:xfrm>
            <a:off x="457200" y="1449388"/>
            <a:ext cx="8232775" cy="4591050"/>
          </a:xfrm>
        </p:spPr>
        <p:txBody>
          <a:bodyPr/>
          <a:lstStyle/>
          <a:p>
            <a:pPr indent="-255600"/>
            <a:r>
              <a:rPr lang="en-US" noProof="0" dirty="0">
                <a:latin typeface="+mn-lt"/>
              </a:rPr>
              <a:t>Metrics</a:t>
            </a:r>
          </a:p>
          <a:p>
            <a:pPr indent="-255600"/>
            <a:r>
              <a:rPr lang="en-US" noProof="0" dirty="0">
                <a:latin typeface="+mn-lt"/>
              </a:rPr>
              <a:t>Measures of success</a:t>
            </a:r>
          </a:p>
          <a:p>
            <a:pPr indent="-255600"/>
            <a:r>
              <a:rPr lang="en-US" noProof="0" dirty="0">
                <a:latin typeface="+mn-lt"/>
              </a:rPr>
              <a:t>Scope document—see next slide</a:t>
            </a:r>
          </a:p>
        </p:txBody>
      </p:sp>
    </p:spTree>
    <p:extLst>
      <p:ext uri="{BB962C8B-B14F-4D97-AF65-F5344CB8AC3E}">
        <p14:creationId xmlns:p14="http://schemas.microsoft.com/office/powerpoint/2010/main" val="154264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89554"/>
          </a:xfrm>
        </p:spPr>
        <p:txBody>
          <a:bodyPr/>
          <a:lstStyle/>
          <a:p>
            <a:r>
              <a:rPr lang="en-US" sz="3000" noProof="0" dirty="0"/>
              <a:t>Project Management Concepts </a:t>
            </a:r>
            <a:r>
              <a:rPr lang="en-US" sz="3000" noProof="0" dirty="0">
                <a:solidFill>
                  <a:schemeClr val="tx2"/>
                </a:solidFill>
                <a:ea typeface="+mj-lt"/>
                <a:cs typeface="+mj-lt"/>
              </a:rPr>
              <a:t>A</a:t>
            </a:r>
            <a:r>
              <a:rPr lang="en-US" sz="3000" noProof="0" dirty="0">
                <a:solidFill>
                  <a:schemeClr val="tx2"/>
                </a:solidFill>
              </a:rPr>
              <a:t>s</a:t>
            </a:r>
            <a:r>
              <a:rPr lang="en-US" sz="3000" noProof="0" dirty="0"/>
              <a:t> a Foundation for Quality Improvement </a:t>
            </a:r>
            <a:r>
              <a:rPr lang="en-US" sz="2800" noProof="0" dirty="0"/>
              <a:t>(3 of 7)</a:t>
            </a:r>
          </a:p>
        </p:txBody>
      </p:sp>
      <p:sp>
        <p:nvSpPr>
          <p:cNvPr id="3" name="Content Placeholder 2"/>
          <p:cNvSpPr>
            <a:spLocks noGrp="1"/>
          </p:cNvSpPr>
          <p:nvPr>
            <p:ph sz="quarter" idx="13"/>
          </p:nvPr>
        </p:nvSpPr>
        <p:spPr>
          <a:xfrm>
            <a:off x="457200" y="1449388"/>
            <a:ext cx="8232775" cy="4591050"/>
          </a:xfrm>
        </p:spPr>
        <p:txBody>
          <a:bodyPr/>
          <a:lstStyle/>
          <a:p>
            <a:pPr indent="-255600"/>
            <a:r>
              <a:rPr lang="en-US" noProof="0" dirty="0">
                <a:latin typeface="+mn-lt"/>
              </a:rPr>
              <a:t>Scope Document</a:t>
            </a:r>
          </a:p>
          <a:p>
            <a:pPr lvl="1" indent="-284400"/>
            <a:r>
              <a:rPr lang="en-US" noProof="0" dirty="0">
                <a:latin typeface="+mn-lt"/>
              </a:rPr>
              <a:t>Goals and objectives</a:t>
            </a:r>
          </a:p>
          <a:p>
            <a:pPr lvl="1" indent="-284400"/>
            <a:r>
              <a:rPr lang="en-US" noProof="0" dirty="0">
                <a:latin typeface="+mn-lt"/>
              </a:rPr>
              <a:t>Mission</a:t>
            </a:r>
          </a:p>
          <a:p>
            <a:pPr lvl="1" indent="-284400"/>
            <a:r>
              <a:rPr lang="en-US" noProof="0" dirty="0">
                <a:latin typeface="+mn-lt"/>
              </a:rPr>
              <a:t>Vision statement</a:t>
            </a:r>
          </a:p>
          <a:p>
            <a:pPr lvl="1" indent="-284400"/>
            <a:r>
              <a:rPr lang="en-US" noProof="0" dirty="0">
                <a:latin typeface="+mn-lt"/>
              </a:rPr>
              <a:t>Sponsors</a:t>
            </a:r>
          </a:p>
          <a:p>
            <a:pPr lvl="1" indent="-284400"/>
            <a:r>
              <a:rPr lang="en-US" noProof="0" dirty="0">
                <a:latin typeface="+mn-lt"/>
              </a:rPr>
              <a:t>Scope creep</a:t>
            </a:r>
          </a:p>
          <a:p>
            <a:pPr lvl="1" indent="-284400"/>
            <a:r>
              <a:rPr lang="en-US" noProof="0" dirty="0">
                <a:latin typeface="+mn-lt"/>
              </a:rPr>
              <a:t>Gap analysis</a:t>
            </a:r>
          </a:p>
          <a:p>
            <a:pPr lvl="1" indent="-284400"/>
            <a:r>
              <a:rPr lang="en-US" noProof="0" dirty="0">
                <a:latin typeface="+mn-lt"/>
              </a:rPr>
              <a:t>Current state</a:t>
            </a:r>
          </a:p>
          <a:p>
            <a:pPr lvl="1" indent="-284400"/>
            <a:r>
              <a:rPr lang="en-US" noProof="0" dirty="0">
                <a:latin typeface="+mn-lt"/>
              </a:rPr>
              <a:t>Future state</a:t>
            </a:r>
          </a:p>
        </p:txBody>
      </p:sp>
    </p:spTree>
    <p:extLst>
      <p:ext uri="{BB962C8B-B14F-4D97-AF65-F5344CB8AC3E}">
        <p14:creationId xmlns:p14="http://schemas.microsoft.com/office/powerpoint/2010/main" val="290255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89554"/>
          </a:xfrm>
        </p:spPr>
        <p:txBody>
          <a:bodyPr/>
          <a:lstStyle/>
          <a:p>
            <a:r>
              <a:rPr lang="en-US" sz="3000" noProof="0" dirty="0"/>
              <a:t>Project Management Concepts </a:t>
            </a:r>
            <a:r>
              <a:rPr lang="en-US" sz="3000" noProof="0" dirty="0">
                <a:solidFill>
                  <a:schemeClr val="tx2"/>
                </a:solidFill>
                <a:ea typeface="+mj-lt"/>
                <a:cs typeface="+mj-lt"/>
              </a:rPr>
              <a:t>A</a:t>
            </a:r>
            <a:r>
              <a:rPr lang="en-US" sz="3000" noProof="0" dirty="0">
                <a:solidFill>
                  <a:schemeClr val="tx2"/>
                </a:solidFill>
              </a:rPr>
              <a:t>s</a:t>
            </a:r>
            <a:r>
              <a:rPr lang="en-US" sz="3000" noProof="0" dirty="0"/>
              <a:t> a Foundation for Quality Improvement </a:t>
            </a:r>
            <a:r>
              <a:rPr lang="en-US" sz="2800" noProof="0" dirty="0"/>
              <a:t>(4 of 7)</a:t>
            </a:r>
          </a:p>
        </p:txBody>
      </p:sp>
      <p:sp>
        <p:nvSpPr>
          <p:cNvPr id="3" name="Content Placeholder 2"/>
          <p:cNvSpPr>
            <a:spLocks noGrp="1"/>
          </p:cNvSpPr>
          <p:nvPr>
            <p:ph sz="quarter" idx="13"/>
          </p:nvPr>
        </p:nvSpPr>
        <p:spPr>
          <a:xfrm>
            <a:off x="457200" y="1449388"/>
            <a:ext cx="8232775" cy="4591050"/>
          </a:xfrm>
        </p:spPr>
        <p:txBody>
          <a:bodyPr/>
          <a:lstStyle/>
          <a:p>
            <a:pPr indent="-255600"/>
            <a:r>
              <a:rPr lang="en-US" noProof="0" dirty="0">
                <a:latin typeface="+mn-lt"/>
              </a:rPr>
              <a:t>Phase 1</a:t>
            </a:r>
          </a:p>
          <a:p>
            <a:pPr lvl="1" indent="-284400"/>
            <a:r>
              <a:rPr lang="en-US" noProof="0" dirty="0">
                <a:latin typeface="+mn-lt"/>
              </a:rPr>
              <a:t>Team selection</a:t>
            </a:r>
          </a:p>
          <a:p>
            <a:pPr lvl="1" indent="-284400"/>
            <a:r>
              <a:rPr lang="en-US" noProof="0" dirty="0">
                <a:latin typeface="+mn-lt"/>
              </a:rPr>
              <a:t>Consultants</a:t>
            </a:r>
          </a:p>
          <a:p>
            <a:pPr lvl="1" indent="-284400"/>
            <a:r>
              <a:rPr lang="en-US" noProof="0" dirty="0">
                <a:latin typeface="+mn-lt"/>
              </a:rPr>
              <a:t>Resource availability</a:t>
            </a:r>
          </a:p>
        </p:txBody>
      </p:sp>
    </p:spTree>
    <p:extLst>
      <p:ext uri="{BB962C8B-B14F-4D97-AF65-F5344CB8AC3E}">
        <p14:creationId xmlns:p14="http://schemas.microsoft.com/office/powerpoint/2010/main" val="334193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Learning Objectives </a:t>
            </a:r>
            <a:r>
              <a:rPr lang="en-US" sz="2800" noProof="0" dirty="0"/>
              <a:t>(1 of 3)</a:t>
            </a:r>
          </a:p>
        </p:txBody>
      </p:sp>
      <p:sp>
        <p:nvSpPr>
          <p:cNvPr id="3" name="Content Placeholder 2"/>
          <p:cNvSpPr>
            <a:spLocks noGrp="1"/>
          </p:cNvSpPr>
          <p:nvPr>
            <p:ph sz="quarter" idx="13"/>
          </p:nvPr>
        </p:nvSpPr>
        <p:spPr/>
        <p:txBody>
          <a:bodyPr/>
          <a:lstStyle/>
          <a:p>
            <a:pPr marL="0" indent="0">
              <a:buNone/>
            </a:pPr>
            <a:r>
              <a:rPr lang="en-US" b="1" noProof="0" dirty="0">
                <a:solidFill>
                  <a:srgbClr val="007FA3"/>
                </a:solidFill>
                <a:latin typeface="+mn-lt"/>
              </a:rPr>
              <a:t>8.1</a:t>
            </a:r>
            <a:r>
              <a:rPr lang="en-US" noProof="0" dirty="0">
                <a:latin typeface="+mn-lt"/>
              </a:rPr>
              <a:t> Define strategic planning</a:t>
            </a:r>
          </a:p>
          <a:p>
            <a:pPr marL="0" indent="0">
              <a:buNone/>
            </a:pPr>
            <a:r>
              <a:rPr lang="en-US" b="1" noProof="0" dirty="0">
                <a:solidFill>
                  <a:srgbClr val="007FA3"/>
                </a:solidFill>
                <a:latin typeface="+mn-lt"/>
              </a:rPr>
              <a:t>8.2</a:t>
            </a:r>
            <a:r>
              <a:rPr lang="en-US" noProof="0" dirty="0">
                <a:latin typeface="+mn-lt"/>
              </a:rPr>
              <a:t> Discuss the importance of strategic planning for health information technology (H</a:t>
            </a:r>
            <a:r>
              <a:rPr lang="en-US" sz="100" noProof="0" dirty="0">
                <a:latin typeface="+mn-lt"/>
              </a:rPr>
              <a:t> </a:t>
            </a:r>
            <a:r>
              <a:rPr lang="en-US" noProof="0" dirty="0">
                <a:latin typeface="+mn-lt"/>
              </a:rPr>
              <a:t>I</a:t>
            </a:r>
            <a:r>
              <a:rPr lang="en-US" sz="100" noProof="0" dirty="0">
                <a:latin typeface="+mn-lt"/>
              </a:rPr>
              <a:t> </a:t>
            </a:r>
            <a:r>
              <a:rPr lang="en-US" noProof="0" dirty="0">
                <a:latin typeface="+mn-lt"/>
              </a:rPr>
              <a:t>T)</a:t>
            </a:r>
          </a:p>
          <a:p>
            <a:pPr marL="0" indent="0">
              <a:buNone/>
            </a:pPr>
            <a:r>
              <a:rPr lang="en-US" b="1" noProof="0" dirty="0">
                <a:solidFill>
                  <a:srgbClr val="007FA3"/>
                </a:solidFill>
                <a:latin typeface="+mn-lt"/>
              </a:rPr>
              <a:t>8.3</a:t>
            </a:r>
            <a:r>
              <a:rPr lang="en-US" b="1" noProof="0" dirty="0">
                <a:latin typeface="+mn-lt"/>
              </a:rPr>
              <a:t> </a:t>
            </a:r>
            <a:r>
              <a:rPr lang="en-US" noProof="0" dirty="0">
                <a:latin typeface="+mn-lt"/>
              </a:rPr>
              <a:t>Describe how strategic planning is related to an organization’s mission, scope, vision, goals, and objectives</a:t>
            </a:r>
          </a:p>
        </p:txBody>
      </p:sp>
    </p:spTree>
    <p:extLst>
      <p:ext uri="{BB962C8B-B14F-4D97-AF65-F5344CB8AC3E}">
        <p14:creationId xmlns:p14="http://schemas.microsoft.com/office/powerpoint/2010/main" val="451836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89554"/>
          </a:xfrm>
        </p:spPr>
        <p:txBody>
          <a:bodyPr/>
          <a:lstStyle/>
          <a:p>
            <a:r>
              <a:rPr lang="en-US" sz="3000" noProof="0" dirty="0"/>
              <a:t>Project Management Concepts </a:t>
            </a:r>
            <a:r>
              <a:rPr lang="en-US" sz="3000" noProof="0" dirty="0">
                <a:solidFill>
                  <a:schemeClr val="tx2"/>
                </a:solidFill>
                <a:ea typeface="+mj-lt"/>
                <a:cs typeface="+mj-lt"/>
              </a:rPr>
              <a:t>A</a:t>
            </a:r>
            <a:r>
              <a:rPr lang="en-US" sz="3000" noProof="0" dirty="0">
                <a:solidFill>
                  <a:schemeClr val="tx2"/>
                </a:solidFill>
              </a:rPr>
              <a:t>s</a:t>
            </a:r>
            <a:r>
              <a:rPr lang="en-US" sz="3000" noProof="0" dirty="0"/>
              <a:t> a Foundation for Quality Improvement </a:t>
            </a:r>
            <a:r>
              <a:rPr lang="en-US" sz="2800" noProof="0" dirty="0"/>
              <a:t>(5 of 7)</a:t>
            </a:r>
          </a:p>
        </p:txBody>
      </p:sp>
      <p:sp>
        <p:nvSpPr>
          <p:cNvPr id="3" name="Content Placeholder 2"/>
          <p:cNvSpPr>
            <a:spLocks noGrp="1"/>
          </p:cNvSpPr>
          <p:nvPr>
            <p:ph sz="quarter" idx="13"/>
          </p:nvPr>
        </p:nvSpPr>
        <p:spPr>
          <a:xfrm>
            <a:off x="457200" y="1449388"/>
            <a:ext cx="8232775" cy="4591050"/>
          </a:xfrm>
        </p:spPr>
        <p:txBody>
          <a:bodyPr/>
          <a:lstStyle/>
          <a:p>
            <a:pPr indent="-255600"/>
            <a:r>
              <a:rPr lang="en-US" noProof="0" dirty="0">
                <a:latin typeface="+mn-lt"/>
              </a:rPr>
              <a:t>Phase 2</a:t>
            </a:r>
          </a:p>
          <a:p>
            <a:pPr lvl="1" indent="-284400"/>
            <a:r>
              <a:rPr lang="en-US" noProof="0" dirty="0">
                <a:latin typeface="+mn-lt"/>
              </a:rPr>
              <a:t>Work breakdown structure (W</a:t>
            </a:r>
            <a:r>
              <a:rPr lang="en-US" sz="100" noProof="0" dirty="0">
                <a:latin typeface="+mn-lt"/>
              </a:rPr>
              <a:t> </a:t>
            </a:r>
            <a:r>
              <a:rPr lang="en-US" noProof="0" dirty="0">
                <a:latin typeface="+mn-lt"/>
              </a:rPr>
              <a:t>B</a:t>
            </a:r>
            <a:r>
              <a:rPr lang="en-US" sz="100" noProof="0" dirty="0">
                <a:latin typeface="+mn-lt"/>
              </a:rPr>
              <a:t> </a:t>
            </a:r>
            <a:r>
              <a:rPr lang="en-US" noProof="0" dirty="0">
                <a:latin typeface="+mn-lt"/>
              </a:rPr>
              <a:t>S)</a:t>
            </a:r>
          </a:p>
          <a:p>
            <a:pPr lvl="2" indent="-230400"/>
            <a:r>
              <a:rPr lang="en-US" noProof="0" dirty="0">
                <a:latin typeface="+mn-lt"/>
              </a:rPr>
              <a:t>Gantt chart</a:t>
            </a:r>
          </a:p>
          <a:p>
            <a:pPr lvl="1" indent="-284400"/>
            <a:r>
              <a:rPr lang="en-US" noProof="0" dirty="0">
                <a:latin typeface="+mn-lt"/>
              </a:rPr>
              <a:t>Communication plan</a:t>
            </a:r>
          </a:p>
          <a:p>
            <a:pPr lvl="1" indent="-284400"/>
            <a:r>
              <a:rPr lang="en-US" noProof="0" dirty="0">
                <a:latin typeface="+mn-lt"/>
              </a:rPr>
              <a:t>Risk assessment and management plan</a:t>
            </a:r>
          </a:p>
          <a:p>
            <a:pPr lvl="1" indent="-284400"/>
            <a:r>
              <a:rPr lang="en-US" noProof="0" dirty="0">
                <a:latin typeface="+mn-lt"/>
              </a:rPr>
              <a:t>Plan for change and change management</a:t>
            </a:r>
          </a:p>
          <a:p>
            <a:pPr lvl="2" indent="-230400"/>
            <a:r>
              <a:rPr lang="en-US" noProof="0" dirty="0">
                <a:latin typeface="+mn-lt"/>
              </a:rPr>
              <a:t>Kotter’s eight stages</a:t>
            </a:r>
          </a:p>
          <a:p>
            <a:pPr lvl="2" indent="-230400"/>
            <a:r>
              <a:rPr lang="en-US" noProof="0" dirty="0">
                <a:latin typeface="+mn-lt"/>
              </a:rPr>
              <a:t>Change control board (C</a:t>
            </a:r>
            <a:r>
              <a:rPr lang="en-US" sz="100" noProof="0" dirty="0">
                <a:latin typeface="+mn-lt"/>
              </a:rPr>
              <a:t> </a:t>
            </a:r>
            <a:r>
              <a:rPr lang="en-US" noProof="0" dirty="0" err="1">
                <a:latin typeface="+mn-lt"/>
              </a:rPr>
              <a:t>C</a:t>
            </a:r>
            <a:r>
              <a:rPr lang="en-US" sz="100" noProof="0" dirty="0">
                <a:latin typeface="+mn-lt"/>
              </a:rPr>
              <a:t> </a:t>
            </a:r>
            <a:r>
              <a:rPr lang="en-US" noProof="0" dirty="0">
                <a:latin typeface="+mn-lt"/>
              </a:rPr>
              <a:t>B)</a:t>
            </a:r>
          </a:p>
        </p:txBody>
      </p:sp>
    </p:spTree>
    <p:extLst>
      <p:ext uri="{BB962C8B-B14F-4D97-AF65-F5344CB8AC3E}">
        <p14:creationId xmlns:p14="http://schemas.microsoft.com/office/powerpoint/2010/main" val="1787639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89554"/>
          </a:xfrm>
        </p:spPr>
        <p:txBody>
          <a:bodyPr/>
          <a:lstStyle/>
          <a:p>
            <a:r>
              <a:rPr lang="en-US" sz="3000" noProof="0" dirty="0"/>
              <a:t>Project Management Concepts</a:t>
            </a:r>
            <a:r>
              <a:rPr lang="en-US" sz="3000" noProof="0" dirty="0">
                <a:solidFill>
                  <a:schemeClr val="tx2"/>
                </a:solidFill>
              </a:rPr>
              <a:t> </a:t>
            </a:r>
            <a:r>
              <a:rPr lang="en-US" sz="3000" noProof="0" dirty="0">
                <a:solidFill>
                  <a:schemeClr val="tx2"/>
                </a:solidFill>
                <a:ea typeface="+mj-lt"/>
                <a:cs typeface="+mj-lt"/>
              </a:rPr>
              <a:t>A</a:t>
            </a:r>
            <a:r>
              <a:rPr lang="en-US" sz="3000" noProof="0" dirty="0">
                <a:solidFill>
                  <a:schemeClr val="tx2"/>
                </a:solidFill>
              </a:rPr>
              <a:t>s </a:t>
            </a:r>
            <a:r>
              <a:rPr lang="en-US" sz="3000" noProof="0" dirty="0"/>
              <a:t>a Foundation for Quality Improvement </a:t>
            </a:r>
            <a:r>
              <a:rPr lang="en-US" sz="2800" noProof="0" dirty="0"/>
              <a:t>(6 of 7)</a:t>
            </a:r>
          </a:p>
        </p:txBody>
      </p:sp>
      <p:sp>
        <p:nvSpPr>
          <p:cNvPr id="3" name="Content Placeholder 2"/>
          <p:cNvSpPr>
            <a:spLocks noGrp="1"/>
          </p:cNvSpPr>
          <p:nvPr>
            <p:ph sz="quarter" idx="13"/>
          </p:nvPr>
        </p:nvSpPr>
        <p:spPr>
          <a:xfrm>
            <a:off x="457200" y="1449388"/>
            <a:ext cx="8232775" cy="4591050"/>
          </a:xfrm>
        </p:spPr>
        <p:txBody>
          <a:bodyPr/>
          <a:lstStyle/>
          <a:p>
            <a:pPr indent="-255600"/>
            <a:r>
              <a:rPr lang="en-US" noProof="0" dirty="0">
                <a:latin typeface="+mn-lt"/>
              </a:rPr>
              <a:t>The Role of Quality Improvement in Healthcare</a:t>
            </a:r>
          </a:p>
          <a:p>
            <a:pPr lvl="1" indent="-284400"/>
            <a:r>
              <a:rPr lang="en-US" noProof="0" dirty="0">
                <a:latin typeface="+mn-lt"/>
              </a:rPr>
              <a:t>To provide high-quality care to patients and improve the health of our population</a:t>
            </a:r>
          </a:p>
          <a:p>
            <a:pPr lvl="1" indent="-284400"/>
            <a:r>
              <a:rPr lang="en-US" noProof="0" dirty="0">
                <a:latin typeface="+mn-lt"/>
              </a:rPr>
              <a:t>Involves a systematic and coordinated approach to solving a problem</a:t>
            </a:r>
          </a:p>
        </p:txBody>
      </p:sp>
    </p:spTree>
    <p:extLst>
      <p:ext uri="{BB962C8B-B14F-4D97-AF65-F5344CB8AC3E}">
        <p14:creationId xmlns:p14="http://schemas.microsoft.com/office/powerpoint/2010/main" val="1762021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89554"/>
          </a:xfrm>
        </p:spPr>
        <p:txBody>
          <a:bodyPr/>
          <a:lstStyle/>
          <a:p>
            <a:r>
              <a:rPr lang="en-US" sz="3000" noProof="0" dirty="0"/>
              <a:t>Project Management Concepts </a:t>
            </a:r>
            <a:r>
              <a:rPr lang="en-US" sz="3000" noProof="0" dirty="0">
                <a:solidFill>
                  <a:schemeClr val="tx2"/>
                </a:solidFill>
                <a:ea typeface="+mj-lt"/>
                <a:cs typeface="+mj-lt"/>
              </a:rPr>
              <a:t>A</a:t>
            </a:r>
            <a:r>
              <a:rPr lang="en-US" sz="3000" noProof="0" dirty="0">
                <a:solidFill>
                  <a:schemeClr val="tx2"/>
                </a:solidFill>
              </a:rPr>
              <a:t>s</a:t>
            </a:r>
            <a:r>
              <a:rPr lang="en-US" sz="3000" noProof="0" dirty="0"/>
              <a:t> a Foundation for Quality Improvement </a:t>
            </a:r>
            <a:r>
              <a:rPr lang="en-US" sz="2800" noProof="0" dirty="0"/>
              <a:t>(7 of 7)</a:t>
            </a:r>
          </a:p>
        </p:txBody>
      </p:sp>
      <p:sp>
        <p:nvSpPr>
          <p:cNvPr id="3" name="Content Placeholder 2"/>
          <p:cNvSpPr>
            <a:spLocks noGrp="1"/>
          </p:cNvSpPr>
          <p:nvPr>
            <p:ph sz="quarter" idx="13"/>
          </p:nvPr>
        </p:nvSpPr>
        <p:spPr>
          <a:xfrm>
            <a:off x="457200" y="1449388"/>
            <a:ext cx="8232775" cy="4591050"/>
          </a:xfrm>
        </p:spPr>
        <p:txBody>
          <a:bodyPr/>
          <a:lstStyle/>
          <a:p>
            <a:pPr indent="-255600"/>
            <a:r>
              <a:rPr lang="en-US" noProof="0" dirty="0">
                <a:latin typeface="+mn-lt"/>
              </a:rPr>
              <a:t>Using project management process and informatics for quality improvement</a:t>
            </a:r>
          </a:p>
          <a:p>
            <a:pPr lvl="1" indent="-284400"/>
            <a:r>
              <a:rPr lang="en-US" noProof="0" dirty="0">
                <a:latin typeface="+mn-lt"/>
              </a:rPr>
              <a:t>Must be safe effective and responsive to needs</a:t>
            </a:r>
          </a:p>
          <a:p>
            <a:pPr indent="-255600"/>
            <a:r>
              <a:rPr lang="en-US" noProof="0" dirty="0">
                <a:latin typeface="+mn-lt"/>
              </a:rPr>
              <a:t>Key Performance Indicators</a:t>
            </a:r>
          </a:p>
          <a:p>
            <a:pPr lvl="1" indent="-284400"/>
            <a:r>
              <a:rPr lang="en-US" noProof="0" dirty="0">
                <a:latin typeface="+mn-lt"/>
              </a:rPr>
              <a:t>Define goals and objectives</a:t>
            </a:r>
          </a:p>
          <a:p>
            <a:pPr lvl="1" indent="-284400"/>
            <a:r>
              <a:rPr lang="en-US" noProof="0" dirty="0">
                <a:latin typeface="+mn-lt"/>
              </a:rPr>
              <a:t>Identify tasks</a:t>
            </a:r>
          </a:p>
          <a:p>
            <a:pPr lvl="1" indent="-284400"/>
            <a:r>
              <a:rPr lang="en-US" noProof="0" dirty="0">
                <a:latin typeface="+mn-lt"/>
              </a:rPr>
              <a:t>Define the process</a:t>
            </a:r>
          </a:p>
          <a:p>
            <a:pPr lvl="1" indent="-284400"/>
            <a:r>
              <a:rPr lang="en-US" noProof="0" dirty="0">
                <a:latin typeface="+mn-lt"/>
              </a:rPr>
              <a:t>Define the methods</a:t>
            </a:r>
          </a:p>
        </p:txBody>
      </p:sp>
    </p:spTree>
    <p:extLst>
      <p:ext uri="{BB962C8B-B14F-4D97-AF65-F5344CB8AC3E}">
        <p14:creationId xmlns:p14="http://schemas.microsoft.com/office/powerpoint/2010/main" val="2131133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Future Directions </a:t>
            </a:r>
            <a:r>
              <a:rPr lang="en-US" sz="2800" noProof="0" dirty="0"/>
              <a:t>(1 of 3)</a:t>
            </a:r>
          </a:p>
        </p:txBody>
      </p:sp>
      <p:sp>
        <p:nvSpPr>
          <p:cNvPr id="3" name="Content Placeholder 2"/>
          <p:cNvSpPr>
            <a:spLocks noGrp="1"/>
          </p:cNvSpPr>
          <p:nvPr>
            <p:ph sz="quarter" idx="13"/>
          </p:nvPr>
        </p:nvSpPr>
        <p:spPr>
          <a:xfrm>
            <a:off x="457201" y="1441450"/>
            <a:ext cx="8218488" cy="4598988"/>
          </a:xfrm>
        </p:spPr>
        <p:txBody>
          <a:bodyPr/>
          <a:lstStyle/>
          <a:p>
            <a:pPr indent="-255600"/>
            <a:r>
              <a:rPr lang="en-US" noProof="0" dirty="0">
                <a:latin typeface="+mn-lt"/>
              </a:rPr>
              <a:t>The process for developing strategic plans described in this chapter is much the same for federal agencies</a:t>
            </a:r>
          </a:p>
          <a:p>
            <a:pPr indent="-255600"/>
            <a:r>
              <a:rPr lang="en-US" noProof="0" dirty="0">
                <a:latin typeface="+mn-lt"/>
              </a:rPr>
              <a:t>With the Affordable Care Act (A</a:t>
            </a:r>
            <a:r>
              <a:rPr lang="en-US" sz="100" noProof="0" dirty="0">
                <a:latin typeface="+mn-lt"/>
              </a:rPr>
              <a:t> </a:t>
            </a:r>
            <a:r>
              <a:rPr lang="en-US" noProof="0" dirty="0">
                <a:latin typeface="+mn-lt"/>
              </a:rPr>
              <a:t>C</a:t>
            </a:r>
            <a:r>
              <a:rPr lang="en-US" sz="100" noProof="0" dirty="0">
                <a:latin typeface="+mn-lt"/>
              </a:rPr>
              <a:t> </a:t>
            </a:r>
            <a:r>
              <a:rPr lang="en-US" noProof="0" dirty="0">
                <a:latin typeface="+mn-lt"/>
              </a:rPr>
              <a:t>A) as a driving force, the D</a:t>
            </a:r>
            <a:r>
              <a:rPr lang="en-US" sz="100" noProof="0" dirty="0">
                <a:latin typeface="+mn-lt"/>
              </a:rPr>
              <a:t> </a:t>
            </a:r>
            <a:r>
              <a:rPr lang="en-US" noProof="0" dirty="0">
                <a:latin typeface="+mn-lt"/>
              </a:rPr>
              <a:t>H</a:t>
            </a:r>
            <a:r>
              <a:rPr lang="en-US" sz="100" noProof="0" dirty="0">
                <a:latin typeface="+mn-lt"/>
              </a:rPr>
              <a:t> </a:t>
            </a:r>
            <a:r>
              <a:rPr lang="en-US" noProof="0" dirty="0" err="1">
                <a:latin typeface="+mn-lt"/>
              </a:rPr>
              <a:t>H</a:t>
            </a:r>
            <a:r>
              <a:rPr lang="en-US" sz="100" noProof="0" dirty="0">
                <a:latin typeface="+mn-lt"/>
              </a:rPr>
              <a:t> </a:t>
            </a:r>
            <a:r>
              <a:rPr lang="en-US" noProof="0" dirty="0">
                <a:latin typeface="+mn-lt"/>
              </a:rPr>
              <a:t>S developed a strategic plan to define how it will address many evolving issues</a:t>
            </a:r>
          </a:p>
          <a:p>
            <a:pPr lvl="1" indent="-284400"/>
            <a:r>
              <a:rPr lang="en-US" noProof="0" dirty="0">
                <a:latin typeface="+mn-lt"/>
              </a:rPr>
              <a:t>A “living” web document, frequently updated</a:t>
            </a:r>
          </a:p>
        </p:txBody>
      </p:sp>
    </p:spTree>
    <p:extLst>
      <p:ext uri="{BB962C8B-B14F-4D97-AF65-F5344CB8AC3E}">
        <p14:creationId xmlns:p14="http://schemas.microsoft.com/office/powerpoint/2010/main" val="511155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Future Directions </a:t>
            </a:r>
            <a:r>
              <a:rPr lang="en-US" sz="2800" noProof="0" dirty="0"/>
              <a:t>(2 of 3)</a:t>
            </a:r>
          </a:p>
        </p:txBody>
      </p:sp>
      <p:sp>
        <p:nvSpPr>
          <p:cNvPr id="3" name="Content Placeholder 2"/>
          <p:cNvSpPr>
            <a:spLocks noGrp="1"/>
          </p:cNvSpPr>
          <p:nvPr>
            <p:ph sz="quarter" idx="13"/>
          </p:nvPr>
        </p:nvSpPr>
        <p:spPr/>
        <p:txBody>
          <a:bodyPr/>
          <a:lstStyle/>
          <a:p>
            <a:pPr indent="-255600"/>
            <a:r>
              <a:rPr lang="en-US" noProof="0" dirty="0">
                <a:latin typeface="+mn-lt"/>
              </a:rPr>
              <a:t>Federal Health I</a:t>
            </a:r>
            <a:r>
              <a:rPr lang="en-US" sz="100" noProof="0" dirty="0">
                <a:latin typeface="+mn-lt"/>
              </a:rPr>
              <a:t> </a:t>
            </a:r>
            <a:r>
              <a:rPr lang="en-US" noProof="0" dirty="0">
                <a:latin typeface="+mn-lt"/>
              </a:rPr>
              <a:t>T Strategic Plan for fiscal years 2020–2025</a:t>
            </a:r>
          </a:p>
          <a:p>
            <a:pPr lvl="1" indent="-284400"/>
            <a:r>
              <a:rPr lang="en-US" noProof="0" dirty="0">
                <a:latin typeface="+mn-lt"/>
              </a:rPr>
              <a:t>Promote Health and Wellness</a:t>
            </a:r>
          </a:p>
          <a:p>
            <a:pPr lvl="1" indent="-284400"/>
            <a:r>
              <a:rPr lang="en-US" noProof="0" dirty="0">
                <a:latin typeface="+mn-lt"/>
              </a:rPr>
              <a:t>Enhance the Delivery and Experience of Care</a:t>
            </a:r>
          </a:p>
          <a:p>
            <a:pPr lvl="1" indent="-284400"/>
            <a:r>
              <a:rPr lang="en-US" noProof="0" dirty="0">
                <a:latin typeface="+mn-lt"/>
              </a:rPr>
              <a:t>Build a Secure, Data-Driven Ecosystem to Accelerate Research and Innovation</a:t>
            </a:r>
          </a:p>
          <a:p>
            <a:pPr lvl="1" indent="-284400"/>
            <a:r>
              <a:rPr lang="en-US" noProof="0" dirty="0">
                <a:latin typeface="+mn-lt"/>
              </a:rPr>
              <a:t>Connect Healthcare and Health Data through an Interoperable Health I</a:t>
            </a:r>
            <a:r>
              <a:rPr lang="en-US" sz="100" noProof="0" dirty="0">
                <a:latin typeface="+mn-lt"/>
              </a:rPr>
              <a:t> </a:t>
            </a:r>
            <a:r>
              <a:rPr lang="en-US" noProof="0" dirty="0">
                <a:latin typeface="+mn-lt"/>
              </a:rPr>
              <a:t>T Infrastructure</a:t>
            </a:r>
          </a:p>
        </p:txBody>
      </p:sp>
    </p:spTree>
    <p:extLst>
      <p:ext uri="{BB962C8B-B14F-4D97-AF65-F5344CB8AC3E}">
        <p14:creationId xmlns:p14="http://schemas.microsoft.com/office/powerpoint/2010/main" val="105408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Future Directions </a:t>
            </a:r>
            <a:r>
              <a:rPr lang="en-US" sz="2800" noProof="0" dirty="0"/>
              <a:t>(3 of 3)</a:t>
            </a:r>
          </a:p>
        </p:txBody>
      </p:sp>
      <p:sp>
        <p:nvSpPr>
          <p:cNvPr id="3" name="Content Placeholder 2"/>
          <p:cNvSpPr>
            <a:spLocks noGrp="1"/>
          </p:cNvSpPr>
          <p:nvPr>
            <p:ph sz="quarter" idx="13"/>
          </p:nvPr>
        </p:nvSpPr>
        <p:spPr/>
        <p:txBody>
          <a:bodyPr/>
          <a:lstStyle/>
          <a:p>
            <a:pPr indent="-255600"/>
            <a:r>
              <a:rPr lang="en-US" noProof="0" dirty="0">
                <a:latin typeface="+mn-lt"/>
              </a:rPr>
              <a:t>Continuing challenges in healthcare include</a:t>
            </a:r>
          </a:p>
          <a:p>
            <a:pPr lvl="1" indent="-284400"/>
            <a:r>
              <a:rPr lang="en-US" noProof="0" dirty="0">
                <a:latin typeface="+mn-lt"/>
              </a:rPr>
              <a:t>Increased healthcare spending</a:t>
            </a:r>
          </a:p>
          <a:p>
            <a:pPr lvl="1" indent="-284400"/>
            <a:r>
              <a:rPr lang="en-US" noProof="0" dirty="0">
                <a:latin typeface="+mn-lt"/>
              </a:rPr>
              <a:t>Poor health outcomes</a:t>
            </a:r>
          </a:p>
          <a:p>
            <a:pPr lvl="1" indent="-284400"/>
            <a:r>
              <a:rPr lang="en-US" noProof="0" dirty="0">
                <a:latin typeface="+mn-lt"/>
              </a:rPr>
              <a:t>Increased rates of mental illness and substance use disorders</a:t>
            </a:r>
          </a:p>
          <a:p>
            <a:pPr lvl="1" indent="-284400"/>
            <a:r>
              <a:rPr lang="en-US" noProof="0" dirty="0">
                <a:latin typeface="+mn-lt"/>
              </a:rPr>
              <a:t>Inconsistent access to care, technology, and information</a:t>
            </a:r>
          </a:p>
        </p:txBody>
      </p:sp>
    </p:spTree>
    <p:extLst>
      <p:ext uri="{BB962C8B-B14F-4D97-AF65-F5344CB8AC3E}">
        <p14:creationId xmlns:p14="http://schemas.microsoft.com/office/powerpoint/2010/main" val="2772438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noProof="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noProof="0" dirty="0"/>
              <a:t>This work is protected by United States copyright laws and is</a:t>
            </a:r>
            <a:r>
              <a:rPr lang="en-US" b="1" baseline="0" noProof="0" dirty="0"/>
              <a:t> </a:t>
            </a:r>
            <a:r>
              <a:rPr lang="en-US" b="1" noProof="0"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Learning Objectives </a:t>
            </a:r>
            <a:r>
              <a:rPr lang="en-US" sz="2800" noProof="0" dirty="0"/>
              <a:t>(2 of 3)</a:t>
            </a:r>
          </a:p>
        </p:txBody>
      </p:sp>
      <p:sp>
        <p:nvSpPr>
          <p:cNvPr id="3" name="Content Placeholder 2"/>
          <p:cNvSpPr>
            <a:spLocks noGrp="1"/>
          </p:cNvSpPr>
          <p:nvPr>
            <p:ph sz="quarter" idx="13"/>
          </p:nvPr>
        </p:nvSpPr>
        <p:spPr/>
        <p:txBody>
          <a:bodyPr/>
          <a:lstStyle/>
          <a:p>
            <a:pPr marL="0" indent="0">
              <a:buNone/>
            </a:pPr>
            <a:r>
              <a:rPr lang="en-US" b="1" noProof="0" dirty="0">
                <a:solidFill>
                  <a:srgbClr val="007FA3"/>
                </a:solidFill>
                <a:latin typeface="+mn-lt"/>
              </a:rPr>
              <a:t>8.4</a:t>
            </a:r>
            <a:r>
              <a:rPr lang="en-US" noProof="0" dirty="0">
                <a:latin typeface="+mn-lt"/>
              </a:rPr>
              <a:t> Understand the relationship between strategic planning for information systems and planning the overall organization</a:t>
            </a:r>
          </a:p>
          <a:p>
            <a:pPr marL="0" indent="0">
              <a:buNone/>
            </a:pPr>
            <a:r>
              <a:rPr lang="en-US" b="1" noProof="0" dirty="0">
                <a:solidFill>
                  <a:srgbClr val="007FA3"/>
                </a:solidFill>
                <a:latin typeface="+mn-lt"/>
              </a:rPr>
              <a:t>8.5</a:t>
            </a:r>
            <a:r>
              <a:rPr lang="en-US" noProof="0" dirty="0">
                <a:latin typeface="+mn-lt"/>
              </a:rPr>
              <a:t> Discuss four issues in strategic decision making</a:t>
            </a:r>
          </a:p>
          <a:p>
            <a:pPr marL="0" indent="0">
              <a:buNone/>
            </a:pPr>
            <a:r>
              <a:rPr lang="en-US" b="1" noProof="0" dirty="0">
                <a:solidFill>
                  <a:srgbClr val="007FA3"/>
                </a:solidFill>
                <a:latin typeface="+mn-lt"/>
              </a:rPr>
              <a:t>8.6</a:t>
            </a:r>
            <a:r>
              <a:rPr lang="en-US" noProof="0" dirty="0">
                <a:latin typeface="+mn-lt"/>
              </a:rPr>
              <a:t> List three skills needed by an </a:t>
            </a:r>
            <a:r>
              <a:rPr lang="en-US" dirty="0">
                <a:latin typeface="+mn-lt"/>
              </a:rPr>
              <a:t>I</a:t>
            </a:r>
            <a:r>
              <a:rPr lang="en-US" sz="100" dirty="0">
                <a:latin typeface="+mn-lt"/>
              </a:rPr>
              <a:t> </a:t>
            </a:r>
            <a:r>
              <a:rPr lang="en-US" dirty="0">
                <a:latin typeface="+mn-lt"/>
              </a:rPr>
              <a:t>N</a:t>
            </a:r>
            <a:r>
              <a:rPr lang="en-US" sz="100" dirty="0">
                <a:latin typeface="+mn-lt"/>
              </a:rPr>
              <a:t> </a:t>
            </a:r>
            <a:r>
              <a:rPr lang="en-US" dirty="0">
                <a:latin typeface="+mn-lt"/>
              </a:rPr>
              <a:t>S that </a:t>
            </a:r>
            <a:r>
              <a:rPr lang="en-US" noProof="0" dirty="0">
                <a:latin typeface="+mn-lt"/>
              </a:rPr>
              <a:t>are important for project management</a:t>
            </a:r>
          </a:p>
        </p:txBody>
      </p:sp>
    </p:spTree>
    <p:extLst>
      <p:ext uri="{BB962C8B-B14F-4D97-AF65-F5344CB8AC3E}">
        <p14:creationId xmlns:p14="http://schemas.microsoft.com/office/powerpoint/2010/main" val="52077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Learning Objectives </a:t>
            </a:r>
            <a:r>
              <a:rPr lang="en-US" sz="2800" noProof="0" dirty="0"/>
              <a:t>(3 of 3)</a:t>
            </a:r>
          </a:p>
        </p:txBody>
      </p:sp>
      <p:sp>
        <p:nvSpPr>
          <p:cNvPr id="3" name="Content Placeholder 2"/>
          <p:cNvSpPr>
            <a:spLocks noGrp="1"/>
          </p:cNvSpPr>
          <p:nvPr>
            <p:ph sz="quarter" idx="13"/>
          </p:nvPr>
        </p:nvSpPr>
        <p:spPr/>
        <p:txBody>
          <a:bodyPr/>
          <a:lstStyle/>
          <a:p>
            <a:pPr marL="0" indent="0" algn="l">
              <a:buNone/>
            </a:pPr>
            <a:r>
              <a:rPr lang="en-US" b="1" noProof="0" dirty="0">
                <a:solidFill>
                  <a:srgbClr val="007FA3"/>
                </a:solidFill>
                <a:latin typeface="+mn-lt"/>
              </a:rPr>
              <a:t>8.7</a:t>
            </a:r>
            <a:r>
              <a:rPr lang="en-US" noProof="0" dirty="0">
                <a:solidFill>
                  <a:srgbClr val="007FA3"/>
                </a:solidFill>
                <a:latin typeface="+mn-lt"/>
              </a:rPr>
              <a:t> </a:t>
            </a:r>
            <a:r>
              <a:rPr lang="en-US" noProof="0" dirty="0">
                <a:latin typeface="+mn-lt"/>
              </a:rPr>
              <a:t>List two project management processes used in the quality improvement process</a:t>
            </a:r>
          </a:p>
          <a:p>
            <a:pPr marL="0" indent="0">
              <a:buNone/>
            </a:pPr>
            <a:r>
              <a:rPr lang="en-US" b="1" noProof="0" dirty="0">
                <a:solidFill>
                  <a:srgbClr val="007FA3"/>
                </a:solidFill>
                <a:latin typeface="+mn-lt"/>
              </a:rPr>
              <a:t>8.8</a:t>
            </a:r>
            <a:r>
              <a:rPr lang="en-US" noProof="0" dirty="0">
                <a:solidFill>
                  <a:srgbClr val="007FA3"/>
                </a:solidFill>
                <a:latin typeface="+mn-lt"/>
              </a:rPr>
              <a:t> </a:t>
            </a:r>
            <a:r>
              <a:rPr lang="en-US" noProof="0" dirty="0">
                <a:latin typeface="+mn-lt"/>
              </a:rPr>
              <a:t>Discuss the role of quality improvement in healthcare</a:t>
            </a:r>
          </a:p>
          <a:p>
            <a:pPr marL="0" indent="0" algn="l">
              <a:buNone/>
            </a:pPr>
            <a:r>
              <a:rPr lang="en-US" b="1" noProof="0" dirty="0">
                <a:solidFill>
                  <a:srgbClr val="007FA3"/>
                </a:solidFill>
                <a:latin typeface="+mn-lt"/>
              </a:rPr>
              <a:t>8.9</a:t>
            </a:r>
            <a:r>
              <a:rPr lang="en-US" sz="1800" noProof="0" dirty="0">
                <a:latin typeface="+mn-lt"/>
              </a:rPr>
              <a:t> </a:t>
            </a:r>
            <a:r>
              <a:rPr lang="en-US" noProof="0" dirty="0">
                <a:latin typeface="+mn-lt"/>
              </a:rPr>
              <a:t>Discuss one consideration for the future of project management</a:t>
            </a:r>
          </a:p>
        </p:txBody>
      </p:sp>
    </p:spTree>
    <p:extLst>
      <p:ext uri="{BB962C8B-B14F-4D97-AF65-F5344CB8AC3E}">
        <p14:creationId xmlns:p14="http://schemas.microsoft.com/office/powerpoint/2010/main" val="1595242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Overview of Strategic Planning </a:t>
            </a:r>
          </a:p>
        </p:txBody>
      </p:sp>
      <p:sp>
        <p:nvSpPr>
          <p:cNvPr id="3" name="Content Placeholder 2"/>
          <p:cNvSpPr>
            <a:spLocks noGrp="1"/>
          </p:cNvSpPr>
          <p:nvPr>
            <p:ph sz="quarter" idx="13"/>
          </p:nvPr>
        </p:nvSpPr>
        <p:spPr/>
        <p:txBody>
          <a:bodyPr/>
          <a:lstStyle/>
          <a:p>
            <a:pPr marL="255905" indent="-255600"/>
            <a:r>
              <a:rPr lang="en-US" noProof="0" dirty="0">
                <a:solidFill>
                  <a:schemeClr val="tx1"/>
                </a:solidFill>
                <a:latin typeface="+mn-lt"/>
              </a:rPr>
              <a:t>Chapter 8 describes the value of strategic planning when a H</a:t>
            </a:r>
            <a:r>
              <a:rPr lang="en-US" sz="100" noProof="0" dirty="0">
                <a:solidFill>
                  <a:schemeClr val="tx1"/>
                </a:solidFill>
                <a:latin typeface="+mn-lt"/>
              </a:rPr>
              <a:t> </a:t>
            </a:r>
            <a:r>
              <a:rPr lang="en-US" noProof="0" dirty="0">
                <a:solidFill>
                  <a:schemeClr val="tx1"/>
                </a:solidFill>
                <a:latin typeface="+mn-lt"/>
              </a:rPr>
              <a:t>I</a:t>
            </a:r>
            <a:r>
              <a:rPr lang="en-US" sz="100" noProof="0" dirty="0">
                <a:solidFill>
                  <a:schemeClr val="tx1"/>
                </a:solidFill>
                <a:latin typeface="+mn-lt"/>
              </a:rPr>
              <a:t> </a:t>
            </a:r>
            <a:r>
              <a:rPr lang="en-US" noProof="0" dirty="0">
                <a:solidFill>
                  <a:schemeClr val="tx1"/>
                </a:solidFill>
                <a:latin typeface="+mn-lt"/>
              </a:rPr>
              <a:t>T</a:t>
            </a:r>
            <a:r>
              <a:rPr lang="en-US" spc="-300" noProof="0" dirty="0">
                <a:solidFill>
                  <a:schemeClr val="tx1"/>
                </a:solidFill>
                <a:latin typeface="+mn-lt"/>
              </a:rPr>
              <a:t>  </a:t>
            </a:r>
            <a:r>
              <a:rPr lang="en-US" noProof="0" dirty="0">
                <a:solidFill>
                  <a:schemeClr val="tx1"/>
                </a:solidFill>
                <a:latin typeface="+mn-lt"/>
              </a:rPr>
              <a:t>system is being considered</a:t>
            </a:r>
          </a:p>
          <a:p>
            <a:pPr marL="255905" indent="-255600"/>
            <a:r>
              <a:rPr lang="en-US" noProof="0" dirty="0">
                <a:solidFill>
                  <a:schemeClr val="tx1"/>
                </a:solidFill>
                <a:latin typeface="+mn-lt"/>
              </a:rPr>
              <a:t>Concepts used in managing projects include</a:t>
            </a:r>
          </a:p>
          <a:p>
            <a:pPr lvl="1" indent="-284400"/>
            <a:r>
              <a:rPr lang="en-US" noProof="0" dirty="0">
                <a:solidFill>
                  <a:schemeClr val="tx1"/>
                </a:solidFill>
                <a:latin typeface="+mn-lt"/>
              </a:rPr>
              <a:t>Systems development life cycle (S</a:t>
            </a:r>
            <a:r>
              <a:rPr lang="en-US" sz="100" noProof="0" dirty="0">
                <a:solidFill>
                  <a:schemeClr val="tx1"/>
                </a:solidFill>
                <a:latin typeface="+mn-lt"/>
              </a:rPr>
              <a:t> </a:t>
            </a:r>
            <a:r>
              <a:rPr lang="en-US" noProof="0" dirty="0">
                <a:solidFill>
                  <a:schemeClr val="tx1"/>
                </a:solidFill>
                <a:latin typeface="+mn-lt"/>
              </a:rPr>
              <a:t>D</a:t>
            </a:r>
            <a:r>
              <a:rPr lang="en-US" sz="100" noProof="0" dirty="0">
                <a:solidFill>
                  <a:schemeClr val="tx1"/>
                </a:solidFill>
                <a:latin typeface="+mn-lt"/>
              </a:rPr>
              <a:t> </a:t>
            </a:r>
            <a:r>
              <a:rPr lang="en-US" noProof="0" dirty="0">
                <a:solidFill>
                  <a:schemeClr val="tx1"/>
                </a:solidFill>
                <a:latin typeface="+mn-lt"/>
              </a:rPr>
              <a:t>L</a:t>
            </a:r>
            <a:r>
              <a:rPr lang="en-US" sz="100" noProof="0" dirty="0">
                <a:solidFill>
                  <a:schemeClr val="tx1"/>
                </a:solidFill>
                <a:latin typeface="+mn-lt"/>
              </a:rPr>
              <a:t> </a:t>
            </a:r>
            <a:r>
              <a:rPr lang="en-US" noProof="0" dirty="0">
                <a:solidFill>
                  <a:schemeClr val="tx1"/>
                </a:solidFill>
                <a:latin typeface="+mn-lt"/>
              </a:rPr>
              <a:t>C)</a:t>
            </a:r>
          </a:p>
          <a:p>
            <a:pPr lvl="1" indent="-284400"/>
            <a:r>
              <a:rPr lang="en-US" noProof="0" dirty="0">
                <a:solidFill>
                  <a:schemeClr val="tx1"/>
                </a:solidFill>
                <a:latin typeface="+mn-lt"/>
              </a:rPr>
              <a:t>Project management life cycle (P</a:t>
            </a:r>
            <a:r>
              <a:rPr lang="en-US" sz="100" noProof="0" dirty="0">
                <a:solidFill>
                  <a:schemeClr val="tx1"/>
                </a:solidFill>
                <a:latin typeface="+mn-lt"/>
              </a:rPr>
              <a:t> </a:t>
            </a:r>
            <a:r>
              <a:rPr lang="en-US" noProof="0" dirty="0">
                <a:solidFill>
                  <a:schemeClr val="tx1"/>
                </a:solidFill>
                <a:latin typeface="+mn-lt"/>
              </a:rPr>
              <a:t>M</a:t>
            </a:r>
            <a:r>
              <a:rPr lang="en-US" sz="100" noProof="0" dirty="0">
                <a:solidFill>
                  <a:schemeClr val="tx1"/>
                </a:solidFill>
                <a:latin typeface="+mn-lt"/>
              </a:rPr>
              <a:t> </a:t>
            </a:r>
            <a:r>
              <a:rPr lang="en-US" noProof="0" dirty="0">
                <a:solidFill>
                  <a:schemeClr val="tx1"/>
                </a:solidFill>
                <a:latin typeface="+mn-lt"/>
              </a:rPr>
              <a:t>L</a:t>
            </a:r>
            <a:r>
              <a:rPr lang="en-US" sz="100" noProof="0" dirty="0">
                <a:solidFill>
                  <a:schemeClr val="tx1"/>
                </a:solidFill>
                <a:latin typeface="+mn-lt"/>
              </a:rPr>
              <a:t> </a:t>
            </a:r>
            <a:r>
              <a:rPr lang="en-US" noProof="0" dirty="0">
                <a:solidFill>
                  <a:schemeClr val="tx1"/>
                </a:solidFill>
                <a:latin typeface="+mn-lt"/>
              </a:rPr>
              <a:t>C)</a:t>
            </a:r>
          </a:p>
        </p:txBody>
      </p:sp>
    </p:spTree>
    <p:extLst>
      <p:ext uri="{BB962C8B-B14F-4D97-AF65-F5344CB8AC3E}">
        <p14:creationId xmlns:p14="http://schemas.microsoft.com/office/powerpoint/2010/main" val="64757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Issues in Strategic Decision Making</a:t>
            </a:r>
          </a:p>
        </p:txBody>
      </p:sp>
      <p:sp>
        <p:nvSpPr>
          <p:cNvPr id="3" name="Content Placeholder 2"/>
          <p:cNvSpPr>
            <a:spLocks noGrp="1"/>
          </p:cNvSpPr>
          <p:nvPr>
            <p:ph sz="quarter" idx="13"/>
          </p:nvPr>
        </p:nvSpPr>
        <p:spPr>
          <a:xfrm>
            <a:off x="457200" y="1441449"/>
            <a:ext cx="8232775" cy="4769345"/>
          </a:xfrm>
        </p:spPr>
        <p:txBody>
          <a:bodyPr/>
          <a:lstStyle/>
          <a:p>
            <a:pPr marL="255905" indent="-255600"/>
            <a:r>
              <a:rPr lang="en-US" noProof="0" dirty="0">
                <a:solidFill>
                  <a:schemeClr val="tx1"/>
                </a:solidFill>
                <a:latin typeface="+mn-lt"/>
              </a:rPr>
              <a:t>Interoperability</a:t>
            </a:r>
          </a:p>
          <a:p>
            <a:pPr lvl="1" indent="-284400"/>
            <a:r>
              <a:rPr lang="en-US" noProof="0" dirty="0">
                <a:solidFill>
                  <a:schemeClr val="tx1"/>
                </a:solidFill>
                <a:latin typeface="+mn-lt"/>
              </a:rPr>
              <a:t>Ability to exchange information across systems</a:t>
            </a:r>
          </a:p>
          <a:p>
            <a:pPr marL="255905" indent="-255600"/>
            <a:r>
              <a:rPr lang="en-US" noProof="0" dirty="0">
                <a:solidFill>
                  <a:schemeClr val="tx1"/>
                </a:solidFill>
                <a:latin typeface="+mn-lt"/>
              </a:rPr>
              <a:t>Configurability</a:t>
            </a:r>
          </a:p>
          <a:p>
            <a:pPr lvl="1" indent="-284400"/>
            <a:r>
              <a:rPr lang="en-US" noProof="0" dirty="0">
                <a:solidFill>
                  <a:schemeClr val="tx1"/>
                </a:solidFill>
                <a:latin typeface="+mn-lt"/>
              </a:rPr>
              <a:t>The way software can be configured to adapt to meet the user’s needs</a:t>
            </a:r>
          </a:p>
          <a:p>
            <a:pPr marL="255905" indent="-255600"/>
            <a:r>
              <a:rPr lang="en-US" noProof="0" dirty="0">
                <a:solidFill>
                  <a:schemeClr val="tx1"/>
                </a:solidFill>
                <a:latin typeface="+mn-lt"/>
              </a:rPr>
              <a:t>Usability—Ease of use</a:t>
            </a:r>
          </a:p>
          <a:p>
            <a:pPr marL="255905" indent="-255600"/>
            <a:r>
              <a:rPr lang="en-US" noProof="0" dirty="0">
                <a:solidFill>
                  <a:schemeClr val="tx1"/>
                </a:solidFill>
                <a:latin typeface="+mn-lt"/>
              </a:rPr>
              <a:t>Information Blocking</a:t>
            </a:r>
          </a:p>
          <a:p>
            <a:pPr lvl="1" indent="-284400"/>
            <a:r>
              <a:rPr lang="en-US" noProof="0" dirty="0">
                <a:solidFill>
                  <a:schemeClr val="tx1"/>
                </a:solidFill>
                <a:latin typeface="+mn-lt"/>
              </a:rPr>
              <a:t>A practice or activity that prevents or interferes with the access, exchange, or use of electronic health information</a:t>
            </a:r>
          </a:p>
        </p:txBody>
      </p:sp>
    </p:spTree>
    <p:extLst>
      <p:ext uri="{BB962C8B-B14F-4D97-AF65-F5344CB8AC3E}">
        <p14:creationId xmlns:p14="http://schemas.microsoft.com/office/powerpoint/2010/main" val="90234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noProof="0" dirty="0"/>
              <a:t>Planning at the Project Level—The Project Management Process </a:t>
            </a:r>
            <a:r>
              <a:rPr lang="en-US" sz="2800" noProof="0" dirty="0"/>
              <a:t>(1 of 7)</a:t>
            </a:r>
          </a:p>
        </p:txBody>
      </p:sp>
      <p:sp>
        <p:nvSpPr>
          <p:cNvPr id="3" name="Content Placeholder 2"/>
          <p:cNvSpPr>
            <a:spLocks noGrp="1"/>
          </p:cNvSpPr>
          <p:nvPr>
            <p:ph sz="quarter" idx="13"/>
          </p:nvPr>
        </p:nvSpPr>
        <p:spPr/>
        <p:txBody>
          <a:bodyPr/>
          <a:lstStyle/>
          <a:p>
            <a:pPr marL="255905" indent="-255600"/>
            <a:r>
              <a:rPr lang="en-US" noProof="0" dirty="0">
                <a:latin typeface="+mn-lt"/>
              </a:rPr>
              <a:t>Project and strategic planning</a:t>
            </a:r>
          </a:p>
          <a:p>
            <a:pPr lvl="1" indent="-284400"/>
            <a:r>
              <a:rPr lang="en-US" noProof="0" dirty="0">
                <a:latin typeface="+mn-lt"/>
              </a:rPr>
              <a:t>Critical first steps in any planning process</a:t>
            </a:r>
          </a:p>
          <a:p>
            <a:pPr marL="255905" indent="-255600"/>
            <a:r>
              <a:rPr lang="en-US" noProof="0" dirty="0">
                <a:latin typeface="+mn-lt"/>
              </a:rPr>
              <a:t>Project Management Institute (P</a:t>
            </a:r>
            <a:r>
              <a:rPr lang="en-US" sz="100" noProof="0" dirty="0">
                <a:latin typeface="+mn-lt"/>
              </a:rPr>
              <a:t> </a:t>
            </a:r>
            <a:r>
              <a:rPr lang="en-US" noProof="0" dirty="0">
                <a:latin typeface="+mn-lt"/>
              </a:rPr>
              <a:t>M</a:t>
            </a:r>
            <a:r>
              <a:rPr lang="en-US" sz="100" noProof="0" dirty="0">
                <a:latin typeface="+mn-lt"/>
              </a:rPr>
              <a:t> </a:t>
            </a:r>
            <a:r>
              <a:rPr lang="en-US" noProof="0" dirty="0">
                <a:latin typeface="+mn-lt"/>
              </a:rPr>
              <a:t>I)</a:t>
            </a:r>
          </a:p>
          <a:p>
            <a:pPr lvl="1" indent="-284400"/>
            <a:r>
              <a:rPr lang="en-US" noProof="0" dirty="0">
                <a:latin typeface="+mn-lt"/>
              </a:rPr>
              <a:t>Organizing and certifying organization that defines standards and methodologies</a:t>
            </a:r>
          </a:p>
          <a:p>
            <a:pPr marL="255905" indent="-255600"/>
            <a:r>
              <a:rPr lang="en-US" noProof="0" dirty="0">
                <a:solidFill>
                  <a:schemeClr val="tx1"/>
                </a:solidFill>
                <a:latin typeface="+mn-lt"/>
              </a:rPr>
              <a:t>Stakeholders: </a:t>
            </a:r>
            <a:r>
              <a:rPr lang="en-US" noProof="0" dirty="0">
                <a:latin typeface="+mn-lt"/>
              </a:rPr>
              <a:t>Those who have a vested interest in the new project</a:t>
            </a:r>
          </a:p>
        </p:txBody>
      </p:sp>
    </p:spTree>
    <p:extLst>
      <p:ext uri="{BB962C8B-B14F-4D97-AF65-F5344CB8AC3E}">
        <p14:creationId xmlns:p14="http://schemas.microsoft.com/office/powerpoint/2010/main" val="35776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noProof="0" dirty="0"/>
              <a:t>Planning at the Project Level—The Project Management Process </a:t>
            </a:r>
            <a:r>
              <a:rPr lang="en-US" sz="2800" noProof="0" dirty="0"/>
              <a:t>(2 of 7)</a:t>
            </a:r>
          </a:p>
        </p:txBody>
      </p:sp>
      <p:sp>
        <p:nvSpPr>
          <p:cNvPr id="3" name="Content Placeholder 2"/>
          <p:cNvSpPr>
            <a:spLocks noGrp="1"/>
          </p:cNvSpPr>
          <p:nvPr>
            <p:ph sz="quarter" idx="13"/>
          </p:nvPr>
        </p:nvSpPr>
        <p:spPr/>
        <p:txBody>
          <a:bodyPr/>
          <a:lstStyle/>
          <a:p>
            <a:pPr indent="-255600"/>
            <a:r>
              <a:rPr lang="en-US" noProof="0" dirty="0">
                <a:solidFill>
                  <a:schemeClr val="tx1"/>
                </a:solidFill>
                <a:latin typeface="+mn-lt"/>
              </a:rPr>
              <a:t>S</a:t>
            </a:r>
            <a:r>
              <a:rPr lang="en-US" sz="100" noProof="0" dirty="0">
                <a:solidFill>
                  <a:schemeClr val="tx1"/>
                </a:solidFill>
                <a:latin typeface="+mn-lt"/>
              </a:rPr>
              <a:t> </a:t>
            </a:r>
            <a:r>
              <a:rPr lang="en-US" noProof="0" dirty="0">
                <a:solidFill>
                  <a:schemeClr val="tx1"/>
                </a:solidFill>
                <a:latin typeface="+mn-lt"/>
              </a:rPr>
              <a:t>W</a:t>
            </a:r>
            <a:r>
              <a:rPr lang="en-US" sz="100" noProof="0" dirty="0">
                <a:solidFill>
                  <a:schemeClr val="tx1"/>
                </a:solidFill>
                <a:latin typeface="+mn-lt"/>
              </a:rPr>
              <a:t> </a:t>
            </a:r>
            <a:r>
              <a:rPr lang="en-US" noProof="0" dirty="0">
                <a:solidFill>
                  <a:schemeClr val="tx1"/>
                </a:solidFill>
                <a:latin typeface="+mn-lt"/>
              </a:rPr>
              <a:t>O</a:t>
            </a:r>
            <a:r>
              <a:rPr lang="en-US" sz="100" noProof="0" dirty="0">
                <a:solidFill>
                  <a:schemeClr val="tx1"/>
                </a:solidFill>
                <a:latin typeface="+mn-lt"/>
              </a:rPr>
              <a:t> </a:t>
            </a:r>
            <a:r>
              <a:rPr lang="en-US" noProof="0" dirty="0">
                <a:solidFill>
                  <a:schemeClr val="tx1"/>
                </a:solidFill>
                <a:latin typeface="+mn-lt"/>
              </a:rPr>
              <a:t>T</a:t>
            </a:r>
            <a:r>
              <a:rPr lang="en-US" sz="100" noProof="0" dirty="0">
                <a:solidFill>
                  <a:schemeClr val="tx1"/>
                </a:solidFill>
                <a:latin typeface="+mn-lt"/>
              </a:rPr>
              <a:t> </a:t>
            </a:r>
            <a:r>
              <a:rPr lang="en-US" noProof="0" dirty="0">
                <a:solidFill>
                  <a:schemeClr val="tx1"/>
                </a:solidFill>
                <a:latin typeface="+mn-lt"/>
              </a:rPr>
              <a:t>analysis</a:t>
            </a:r>
          </a:p>
          <a:p>
            <a:pPr lvl="1" indent="-284400"/>
            <a:r>
              <a:rPr lang="en-US" noProof="0" dirty="0">
                <a:solidFill>
                  <a:schemeClr val="tx1"/>
                </a:solidFill>
                <a:latin typeface="+mn-lt"/>
              </a:rPr>
              <a:t>S</a:t>
            </a:r>
            <a:r>
              <a:rPr lang="en-US" sz="100" noProof="0" dirty="0">
                <a:solidFill>
                  <a:schemeClr val="tx1"/>
                </a:solidFill>
                <a:latin typeface="+mn-lt"/>
              </a:rPr>
              <a:t> </a:t>
            </a:r>
            <a:r>
              <a:rPr lang="en-US" noProof="0" dirty="0">
                <a:solidFill>
                  <a:schemeClr val="tx1"/>
                </a:solidFill>
                <a:latin typeface="+mn-lt"/>
              </a:rPr>
              <a:t>W</a:t>
            </a:r>
            <a:r>
              <a:rPr lang="en-US" sz="100" noProof="0" dirty="0">
                <a:solidFill>
                  <a:schemeClr val="tx1"/>
                </a:solidFill>
                <a:latin typeface="+mn-lt"/>
              </a:rPr>
              <a:t> </a:t>
            </a:r>
            <a:r>
              <a:rPr lang="en-US" noProof="0" dirty="0">
                <a:solidFill>
                  <a:schemeClr val="tx1"/>
                </a:solidFill>
                <a:latin typeface="+mn-lt"/>
              </a:rPr>
              <a:t>O</a:t>
            </a:r>
            <a:r>
              <a:rPr lang="en-US" sz="100" noProof="0" dirty="0">
                <a:solidFill>
                  <a:schemeClr val="tx1"/>
                </a:solidFill>
                <a:latin typeface="+mn-lt"/>
              </a:rPr>
              <a:t> </a:t>
            </a:r>
            <a:r>
              <a:rPr lang="en-US" noProof="0" dirty="0">
                <a:solidFill>
                  <a:schemeClr val="tx1"/>
                </a:solidFill>
                <a:latin typeface="+mn-lt"/>
              </a:rPr>
              <a:t>T</a:t>
            </a:r>
            <a:r>
              <a:rPr lang="en-US" sz="100" noProof="0" dirty="0">
                <a:solidFill>
                  <a:schemeClr val="tx1"/>
                </a:solidFill>
                <a:latin typeface="+mn-lt"/>
              </a:rPr>
              <a:t> </a:t>
            </a:r>
            <a:r>
              <a:rPr lang="en-US" noProof="0" dirty="0">
                <a:solidFill>
                  <a:schemeClr val="tx1"/>
                </a:solidFill>
                <a:latin typeface="+mn-lt"/>
              </a:rPr>
              <a:t>stands for strengths, weaknesses, opportunities, and threats</a:t>
            </a:r>
          </a:p>
          <a:p>
            <a:pPr lvl="1" indent="-284400"/>
            <a:r>
              <a:rPr lang="en-US" noProof="0" dirty="0">
                <a:solidFill>
                  <a:schemeClr val="tx1"/>
                </a:solidFill>
                <a:latin typeface="+mn-lt"/>
              </a:rPr>
              <a:t>Helps identify gaps in current system and potential opportunities in a new or updated system </a:t>
            </a:r>
          </a:p>
          <a:p>
            <a:pPr indent="-255600"/>
            <a:r>
              <a:rPr lang="en-US" noProof="0" dirty="0">
                <a:solidFill>
                  <a:schemeClr val="tx1"/>
                </a:solidFill>
                <a:latin typeface="+mn-lt"/>
              </a:rPr>
              <a:t>Strategic thinking</a:t>
            </a:r>
          </a:p>
          <a:p>
            <a:pPr lvl="1" indent="-284400"/>
            <a:r>
              <a:rPr lang="en-US" noProof="0" dirty="0">
                <a:solidFill>
                  <a:schemeClr val="tx1"/>
                </a:solidFill>
                <a:latin typeface="+mn-lt"/>
              </a:rPr>
              <a:t>Requires continual assessment and application of new business acumens</a:t>
            </a:r>
          </a:p>
          <a:p>
            <a:pPr lvl="1" indent="-284400"/>
            <a:r>
              <a:rPr lang="en-US" noProof="0" dirty="0">
                <a:solidFill>
                  <a:schemeClr val="tx1"/>
                </a:solidFill>
                <a:latin typeface="+mn-lt"/>
              </a:rPr>
              <a:t>Must occur before strategic planning</a:t>
            </a:r>
          </a:p>
        </p:txBody>
      </p:sp>
    </p:spTree>
    <p:extLst>
      <p:ext uri="{BB962C8B-B14F-4D97-AF65-F5344CB8AC3E}">
        <p14:creationId xmlns:p14="http://schemas.microsoft.com/office/powerpoint/2010/main" val="4829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noProof="0" dirty="0"/>
              <a:t>Planning at the Project Level—The Project Management Process </a:t>
            </a:r>
            <a:r>
              <a:rPr lang="en-US" sz="2800" noProof="0" dirty="0"/>
              <a:t>(3 of 7)</a:t>
            </a:r>
          </a:p>
        </p:txBody>
      </p:sp>
      <p:sp>
        <p:nvSpPr>
          <p:cNvPr id="3" name="Content Placeholder 2"/>
          <p:cNvSpPr>
            <a:spLocks noGrp="1"/>
          </p:cNvSpPr>
          <p:nvPr>
            <p:ph sz="quarter" idx="13"/>
          </p:nvPr>
        </p:nvSpPr>
        <p:spPr/>
        <p:txBody>
          <a:bodyPr/>
          <a:lstStyle/>
          <a:p>
            <a:pPr indent="-255600"/>
            <a:r>
              <a:rPr lang="en-US" noProof="0" dirty="0">
                <a:solidFill>
                  <a:schemeClr val="tx1"/>
                </a:solidFill>
                <a:latin typeface="+mn-lt"/>
              </a:rPr>
              <a:t>Strategic plan components</a:t>
            </a:r>
          </a:p>
          <a:p>
            <a:pPr lvl="1" indent="-284400"/>
            <a:r>
              <a:rPr lang="en-US" noProof="0" dirty="0">
                <a:solidFill>
                  <a:schemeClr val="tx1"/>
                </a:solidFill>
                <a:latin typeface="+mn-lt"/>
              </a:rPr>
              <a:t>Developing project plan</a:t>
            </a:r>
          </a:p>
          <a:p>
            <a:pPr lvl="1" indent="-284400"/>
            <a:r>
              <a:rPr lang="en-US" noProof="0" dirty="0">
                <a:solidFill>
                  <a:schemeClr val="tx1"/>
                </a:solidFill>
                <a:latin typeface="+mn-lt"/>
              </a:rPr>
              <a:t>Risk management</a:t>
            </a:r>
          </a:p>
          <a:p>
            <a:pPr lvl="1" indent="-284400"/>
            <a:r>
              <a:rPr lang="en-US" noProof="0" dirty="0">
                <a:solidFill>
                  <a:schemeClr val="tx1"/>
                </a:solidFill>
                <a:latin typeface="+mn-lt"/>
              </a:rPr>
              <a:t>Communication plans</a:t>
            </a:r>
          </a:p>
          <a:p>
            <a:pPr lvl="1" indent="-284400"/>
            <a:r>
              <a:rPr lang="en-US" noProof="0" dirty="0">
                <a:solidFill>
                  <a:schemeClr val="tx1"/>
                </a:solidFill>
                <a:latin typeface="+mn-lt"/>
              </a:rPr>
              <a:t>Change-management process</a:t>
            </a:r>
          </a:p>
          <a:p>
            <a:pPr lvl="1" indent="-284400"/>
            <a:r>
              <a:rPr lang="en-US" noProof="0" dirty="0">
                <a:solidFill>
                  <a:schemeClr val="tx1"/>
                </a:solidFill>
                <a:latin typeface="+mn-lt"/>
              </a:rPr>
              <a:t>Implementation</a:t>
            </a:r>
          </a:p>
        </p:txBody>
      </p:sp>
    </p:spTree>
    <p:extLst>
      <p:ext uri="{BB962C8B-B14F-4D97-AF65-F5344CB8AC3E}">
        <p14:creationId xmlns:p14="http://schemas.microsoft.com/office/powerpoint/2010/main" val="2099822635"/>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34316</TotalTime>
  <Words>1249</Words>
  <Application>Microsoft Office PowerPoint</Application>
  <PresentationFormat>On-screen Show (4:3)</PresentationFormat>
  <Paragraphs>156</Paragraphs>
  <Slides>26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Noto Sans Symbols</vt:lpstr>
      <vt:lpstr>Times New Roman</vt:lpstr>
      <vt:lpstr>Verdana</vt:lpstr>
      <vt:lpstr>1_508 Lecture</vt:lpstr>
      <vt:lpstr>508 Lecture</vt:lpstr>
      <vt:lpstr>Handbook of Informatics for Nurses &amp; Healthcare Professionals</vt:lpstr>
      <vt:lpstr>Learning Objectives (1 of 3)</vt:lpstr>
      <vt:lpstr>Learning Objectives (2 of 3)</vt:lpstr>
      <vt:lpstr>Learning Objectives (3 of 3)</vt:lpstr>
      <vt:lpstr>Overview of Strategic Planning </vt:lpstr>
      <vt:lpstr>Issues in Strategic Decision Making</vt:lpstr>
      <vt:lpstr>Planning at the Project Level—The Project Management Process (1 of 7)</vt:lpstr>
      <vt:lpstr>Planning at the Project Level—The Project Management Process (2 of 7)</vt:lpstr>
      <vt:lpstr>Planning at the Project Level—The Project Management Process (3 of 7)</vt:lpstr>
      <vt:lpstr>Planning at the Project Level—The Project Management Process (4 of 7)</vt:lpstr>
      <vt:lpstr>Planning at the Project Level—The Project Management Process (5 of 7)</vt:lpstr>
      <vt:lpstr>Planning at the Project Level—The Project Management Process (6 of 7)</vt:lpstr>
      <vt:lpstr>Planning at the Project Level—The Project Management Process (7 of 7)</vt:lpstr>
      <vt:lpstr>The Role of the Informatics Nurse Specialists in Project Management (1 of 2)</vt:lpstr>
      <vt:lpstr>The Role of the Informatics Nurse Specialists in Project Management (2 of 2)</vt:lpstr>
      <vt:lpstr>Project Management Concepts As a Foundation for Quality Improvement (1 of 7)</vt:lpstr>
      <vt:lpstr>Project Management Concepts As a Foundation for Quality Improvement (2 of 7)</vt:lpstr>
      <vt:lpstr>Project Management Concepts As a Foundation for Quality Improvement (3 of 7)</vt:lpstr>
      <vt:lpstr>Project Management Concepts As a Foundation for Quality Improvement (4 of 7)</vt:lpstr>
      <vt:lpstr>Project Management Concepts As a Foundation for Quality Improvement (5 of 7)</vt:lpstr>
      <vt:lpstr>Project Management Concepts As a Foundation for Quality Improvement (6 of 7)</vt:lpstr>
      <vt:lpstr>Project Management Concepts As a Foundation for Quality Improvement (7 of 7)</vt:lpstr>
      <vt:lpstr>Future Directions (1 of 3)</vt:lpstr>
      <vt:lpstr>Future Directions (2 of 3)</vt:lpstr>
      <vt:lpstr>Future Directions (3 of 3)</vt:lpstr>
      <vt:lpstr>Copyright</vt:lpstr>
    </vt:vector>
  </TitlesOfParts>
  <Manager/>
  <Company>Pearson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Handbook of Informatics for Nurses &amp; Healthcare Professionals, Seventh Edition, Chapter 8, Strategic Planning and Project Management Concepts for HIT and Quality Improvement Initiatives</dc:title>
  <dc:subject>Health</dc:subject>
  <dc:creator>Hebda/Hunter/Rose/Czar</dc:creator>
  <cp:keywords>Handbook of Informatics for Nurses &amp; Healthcare Professionals</cp:keywords>
  <dc:description/>
  <cp:lastModifiedBy>kevin mubiru</cp:lastModifiedBy>
  <cp:revision>368</cp:revision>
  <dcterms:modified xsi:type="dcterms:W3CDTF">2025-05-17T02:32:02Z</dcterms:modified>
  <cp:category/>
</cp:coreProperties>
</file>