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959" autoAdjust="0"/>
    <p:restoredTop sz="86556" autoAdjust="0"/>
  </p:normalViewPr>
  <p:slideViewPr>
    <p:cSldViewPr snapToGrid="0">
      <p:cViewPr varScale="1">
        <p:scale>
          <a:sx n="61" d="100"/>
          <a:sy n="61" d="100"/>
        </p:scale>
        <p:origin x="108"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AB78E11-690E-47FB-9F90-CFA6C1301348}" type="datetimeFigureOut">
              <a:rPr lang="en-US" smtClean="0"/>
              <a:t>5/22/2025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6D5AE2A-FDB1-49BF-9458-C738E9A8812A}" type="slidenum">
              <a:rPr lang="en-US" smtClean="0"/>
              <a:t>‹#›</a:t>
            </a:fld>
            <a:endParaRPr lang="en-US"/>
          </a:p>
        </p:txBody>
      </p:sp>
    </p:spTree>
    <p:extLst>
      <p:ext uri="{BB962C8B-B14F-4D97-AF65-F5344CB8AC3E}">
        <p14:creationId xmlns:p14="http://schemas.microsoft.com/office/powerpoint/2010/main" val="25209387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BCBS Medicare Advantage plan is a comprehensive option for Medicare-eligible people. This is because it offers both PPO and HMO formats depending on the state. Coverage is available nationwide with in-network ability. Such a flexibility makes it a practical choice for seniors who live in multiple states or travel throughout the year (Blue Cross Blue Shield, 2025). </a:t>
            </a:r>
          </a:p>
        </p:txBody>
      </p:sp>
      <p:sp>
        <p:nvSpPr>
          <p:cNvPr id="4" name="Slide Number Placeholder 3"/>
          <p:cNvSpPr>
            <a:spLocks noGrp="1"/>
          </p:cNvSpPr>
          <p:nvPr>
            <p:ph type="sldNum" sz="quarter" idx="5"/>
          </p:nvPr>
        </p:nvSpPr>
        <p:spPr/>
        <p:txBody>
          <a:bodyPr/>
          <a:lstStyle/>
          <a:p>
            <a:fld id="{26D5AE2A-FDB1-49BF-9458-C738E9A8812A}" type="slidenum">
              <a:rPr lang="en-US" smtClean="0"/>
              <a:t>2</a:t>
            </a:fld>
            <a:endParaRPr lang="en-US"/>
          </a:p>
        </p:txBody>
      </p:sp>
    </p:spTree>
    <p:extLst>
      <p:ext uri="{BB962C8B-B14F-4D97-AF65-F5344CB8AC3E}">
        <p14:creationId xmlns:p14="http://schemas.microsoft.com/office/powerpoint/2010/main" val="31174443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One of the strength visible in this plan is the inclusion of a wide range of services. In addition to the primary Medicare parts, enrollees gain access to hearing, vision and dental care. There are also virtual care options and wellness incentives. Such additions help to support comprehensive and preventive health management (Medical News Today, 2024; Blue Cross Blue Shield, 2025). </a:t>
            </a:r>
          </a:p>
        </p:txBody>
      </p:sp>
      <p:sp>
        <p:nvSpPr>
          <p:cNvPr id="4" name="Slide Number Placeholder 3"/>
          <p:cNvSpPr>
            <a:spLocks noGrp="1"/>
          </p:cNvSpPr>
          <p:nvPr>
            <p:ph type="sldNum" sz="quarter" idx="5"/>
          </p:nvPr>
        </p:nvSpPr>
        <p:spPr/>
        <p:txBody>
          <a:bodyPr/>
          <a:lstStyle/>
          <a:p>
            <a:fld id="{26D5AE2A-FDB1-49BF-9458-C738E9A8812A}" type="slidenum">
              <a:rPr lang="en-US" smtClean="0"/>
              <a:t>3</a:t>
            </a:fld>
            <a:endParaRPr lang="en-US"/>
          </a:p>
        </p:txBody>
      </p:sp>
    </p:spTree>
    <p:extLst>
      <p:ext uri="{BB962C8B-B14F-4D97-AF65-F5344CB8AC3E}">
        <p14:creationId xmlns:p14="http://schemas.microsoft.com/office/powerpoint/2010/main" val="10222267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Despite having a broad coverage, there are various exclusions. One of such is not covering non-essential and cosmetic procedures. On the other hand, services abroad are only reimbursed during emergencies which limits options for individuals who travel internationally. Some medications that are not approved by the FDA may not be included (Blue Cross Blue Shield, 2025). </a:t>
            </a:r>
          </a:p>
        </p:txBody>
      </p:sp>
      <p:sp>
        <p:nvSpPr>
          <p:cNvPr id="4" name="Slide Number Placeholder 3"/>
          <p:cNvSpPr>
            <a:spLocks noGrp="1"/>
          </p:cNvSpPr>
          <p:nvPr>
            <p:ph type="sldNum" sz="quarter" idx="5"/>
          </p:nvPr>
        </p:nvSpPr>
        <p:spPr/>
        <p:txBody>
          <a:bodyPr/>
          <a:lstStyle/>
          <a:p>
            <a:fld id="{26D5AE2A-FDB1-49BF-9458-C738E9A8812A}" type="slidenum">
              <a:rPr lang="en-US" smtClean="0"/>
              <a:t>4</a:t>
            </a:fld>
            <a:endParaRPr lang="en-US"/>
          </a:p>
        </p:txBody>
      </p:sp>
    </p:spTree>
    <p:extLst>
      <p:ext uri="{BB962C8B-B14F-4D97-AF65-F5344CB8AC3E}">
        <p14:creationId xmlns:p14="http://schemas.microsoft.com/office/powerpoint/2010/main" val="23902142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Consumer costs are relatively affordable, particularly with $ 0 copays for primary care visits. ER and specialist visits involve modest flat fees. The annual premium is also competitive for Medicare Advantage plans. Further, an annual out-of-pocket cap also provides protections against high medical expenses (NerdWallet, 2025; Blue Cross Blue Shield, 2025).  </a:t>
            </a:r>
          </a:p>
        </p:txBody>
      </p:sp>
      <p:sp>
        <p:nvSpPr>
          <p:cNvPr id="4" name="Slide Number Placeholder 3"/>
          <p:cNvSpPr>
            <a:spLocks noGrp="1"/>
          </p:cNvSpPr>
          <p:nvPr>
            <p:ph type="sldNum" sz="quarter" idx="5"/>
          </p:nvPr>
        </p:nvSpPr>
        <p:spPr/>
        <p:txBody>
          <a:bodyPr/>
          <a:lstStyle/>
          <a:p>
            <a:fld id="{26D5AE2A-FDB1-49BF-9458-C738E9A8812A}" type="slidenum">
              <a:rPr lang="en-US" smtClean="0"/>
              <a:t>5</a:t>
            </a:fld>
            <a:endParaRPr lang="en-US"/>
          </a:p>
        </p:txBody>
      </p:sp>
    </p:spTree>
    <p:extLst>
      <p:ext uri="{BB962C8B-B14F-4D97-AF65-F5344CB8AC3E}">
        <p14:creationId xmlns:p14="http://schemas.microsoft.com/office/powerpoint/2010/main" val="26497158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 is crucial to consider prescription coverage. Generic are affordable and do not mostly have copays. However, brand name medications often carry higher costs. Costs also depend on the medication category as the plan uses a tiered formulary. Enrollees also benefit from a wide pharmacy network, hence improving access to medications (Medical News Today, 2024). </a:t>
            </a:r>
          </a:p>
        </p:txBody>
      </p:sp>
      <p:sp>
        <p:nvSpPr>
          <p:cNvPr id="4" name="Slide Number Placeholder 3"/>
          <p:cNvSpPr>
            <a:spLocks noGrp="1"/>
          </p:cNvSpPr>
          <p:nvPr>
            <p:ph type="sldNum" sz="quarter" idx="5"/>
          </p:nvPr>
        </p:nvSpPr>
        <p:spPr/>
        <p:txBody>
          <a:bodyPr/>
          <a:lstStyle/>
          <a:p>
            <a:fld id="{26D5AE2A-FDB1-49BF-9458-C738E9A8812A}" type="slidenum">
              <a:rPr lang="en-US" smtClean="0"/>
              <a:t>6</a:t>
            </a:fld>
            <a:endParaRPr lang="en-US"/>
          </a:p>
        </p:txBody>
      </p:sp>
    </p:spTree>
    <p:extLst>
      <p:ext uri="{BB962C8B-B14F-4D97-AF65-F5344CB8AC3E}">
        <p14:creationId xmlns:p14="http://schemas.microsoft.com/office/powerpoint/2010/main" val="6897693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NCQA rates plans based on quality measures such as consumer satisfaction and preventive care.  For this reason, BCBS ratings range between 2.5 – 4.5 stars depending on the location. Data may also be limited in some areas if the plan lacks enough enrollees or if the plan is newly offered (NCQA, 2025).  </a:t>
            </a:r>
          </a:p>
        </p:txBody>
      </p:sp>
      <p:sp>
        <p:nvSpPr>
          <p:cNvPr id="4" name="Slide Number Placeholder 3"/>
          <p:cNvSpPr>
            <a:spLocks noGrp="1"/>
          </p:cNvSpPr>
          <p:nvPr>
            <p:ph type="sldNum" sz="quarter" idx="5"/>
          </p:nvPr>
        </p:nvSpPr>
        <p:spPr/>
        <p:txBody>
          <a:bodyPr/>
          <a:lstStyle/>
          <a:p>
            <a:fld id="{26D5AE2A-FDB1-49BF-9458-C738E9A8812A}" type="slidenum">
              <a:rPr lang="en-US" smtClean="0"/>
              <a:t>7</a:t>
            </a:fld>
            <a:endParaRPr lang="en-US"/>
          </a:p>
        </p:txBody>
      </p:sp>
    </p:spTree>
    <p:extLst>
      <p:ext uri="{BB962C8B-B14F-4D97-AF65-F5344CB8AC3E}">
        <p14:creationId xmlns:p14="http://schemas.microsoft.com/office/powerpoint/2010/main" val="32383928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From a consumer point of view, BCBS Medicare Advantage offers a strong value. This is because the copays and premiums are affordable, particularly for those on a fixed income. Contrary, regional differences in service quality could be a concern. However, the plan’s support tools and extra benefit enhance its overall usability (Blue Cross Blue Shield, 2025).</a:t>
            </a:r>
          </a:p>
        </p:txBody>
      </p:sp>
      <p:sp>
        <p:nvSpPr>
          <p:cNvPr id="4" name="Slide Number Placeholder 3"/>
          <p:cNvSpPr>
            <a:spLocks noGrp="1"/>
          </p:cNvSpPr>
          <p:nvPr>
            <p:ph type="sldNum" sz="quarter" idx="5"/>
          </p:nvPr>
        </p:nvSpPr>
        <p:spPr/>
        <p:txBody>
          <a:bodyPr/>
          <a:lstStyle/>
          <a:p>
            <a:fld id="{26D5AE2A-FDB1-49BF-9458-C738E9A8812A}" type="slidenum">
              <a:rPr lang="en-US" smtClean="0"/>
              <a:t>8</a:t>
            </a:fld>
            <a:endParaRPr lang="en-US"/>
          </a:p>
        </p:txBody>
      </p:sp>
    </p:spTree>
    <p:extLst>
      <p:ext uri="{BB962C8B-B14F-4D97-AF65-F5344CB8AC3E}">
        <p14:creationId xmlns:p14="http://schemas.microsoft.com/office/powerpoint/2010/main" val="20782459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 appreciate the plan’s role in expanding access as a public health nurse. This is due to the wellness program and wide network that support health promotion and reduce health disparities. Preventive care options are also important for improving health outcomes in aging populations. Ultimately, it is crucial to consider network and inclusion limitations as they can impact care equity (Medical News Today, 2024). </a:t>
            </a:r>
          </a:p>
        </p:txBody>
      </p:sp>
      <p:sp>
        <p:nvSpPr>
          <p:cNvPr id="4" name="Slide Number Placeholder 3"/>
          <p:cNvSpPr>
            <a:spLocks noGrp="1"/>
          </p:cNvSpPr>
          <p:nvPr>
            <p:ph type="sldNum" sz="quarter" idx="5"/>
          </p:nvPr>
        </p:nvSpPr>
        <p:spPr/>
        <p:txBody>
          <a:bodyPr/>
          <a:lstStyle/>
          <a:p>
            <a:fld id="{26D5AE2A-FDB1-49BF-9458-C738E9A8812A}" type="slidenum">
              <a:rPr lang="en-US" smtClean="0"/>
              <a:t>9</a:t>
            </a:fld>
            <a:endParaRPr lang="en-US"/>
          </a:p>
        </p:txBody>
      </p:sp>
    </p:spTree>
    <p:extLst>
      <p:ext uri="{BB962C8B-B14F-4D97-AF65-F5344CB8AC3E}">
        <p14:creationId xmlns:p14="http://schemas.microsoft.com/office/powerpoint/2010/main" val="1127709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E6583DD-F5FC-47BE-8A56-858767C5A7DA}" type="datetimeFigureOut">
              <a:rPr lang="en-US" smtClean="0"/>
              <a:t>5/22/2025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F9E293-CB6D-4560-AC76-6B149D6DCDBC}" type="slidenum">
              <a:rPr lang="en-US" smtClean="0"/>
              <a:t>‹#›</a:t>
            </a:fld>
            <a:endParaRPr lang="en-US"/>
          </a:p>
        </p:txBody>
      </p:sp>
    </p:spTree>
    <p:extLst>
      <p:ext uri="{BB962C8B-B14F-4D97-AF65-F5344CB8AC3E}">
        <p14:creationId xmlns:p14="http://schemas.microsoft.com/office/powerpoint/2010/main" val="418083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E6583DD-F5FC-47BE-8A56-858767C5A7DA}" type="datetimeFigureOut">
              <a:rPr lang="en-US" smtClean="0"/>
              <a:t>5/22/2025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F9E293-CB6D-4560-AC76-6B149D6DCDBC}" type="slidenum">
              <a:rPr lang="en-US" smtClean="0"/>
              <a:t>‹#›</a:t>
            </a:fld>
            <a:endParaRPr lang="en-US"/>
          </a:p>
        </p:txBody>
      </p:sp>
    </p:spTree>
    <p:extLst>
      <p:ext uri="{BB962C8B-B14F-4D97-AF65-F5344CB8AC3E}">
        <p14:creationId xmlns:p14="http://schemas.microsoft.com/office/powerpoint/2010/main" val="2425708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E6583DD-F5FC-47BE-8A56-858767C5A7DA}" type="datetimeFigureOut">
              <a:rPr lang="en-US" smtClean="0"/>
              <a:t>5/22/2025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F9E293-CB6D-4560-AC76-6B149D6DCDBC}"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41774399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E6583DD-F5FC-47BE-8A56-858767C5A7DA}" type="datetimeFigureOut">
              <a:rPr lang="en-US" smtClean="0"/>
              <a:t>5/22/2025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F9E293-CB6D-4560-AC76-6B149D6DCDBC}" type="slidenum">
              <a:rPr lang="en-US" smtClean="0"/>
              <a:t>‹#›</a:t>
            </a:fld>
            <a:endParaRPr lang="en-US"/>
          </a:p>
        </p:txBody>
      </p:sp>
    </p:spTree>
    <p:extLst>
      <p:ext uri="{BB962C8B-B14F-4D97-AF65-F5344CB8AC3E}">
        <p14:creationId xmlns:p14="http://schemas.microsoft.com/office/powerpoint/2010/main" val="13144896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E6583DD-F5FC-47BE-8A56-858767C5A7DA}" type="datetimeFigureOut">
              <a:rPr lang="en-US" smtClean="0"/>
              <a:t>5/22/2025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F9E293-CB6D-4560-AC76-6B149D6DCDBC}"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1295138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E6583DD-F5FC-47BE-8A56-858767C5A7DA}" type="datetimeFigureOut">
              <a:rPr lang="en-US" smtClean="0"/>
              <a:t>5/22/2025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F9E293-CB6D-4560-AC76-6B149D6DCDBC}" type="slidenum">
              <a:rPr lang="en-US" smtClean="0"/>
              <a:t>‹#›</a:t>
            </a:fld>
            <a:endParaRPr lang="en-US"/>
          </a:p>
        </p:txBody>
      </p:sp>
    </p:spTree>
    <p:extLst>
      <p:ext uri="{BB962C8B-B14F-4D97-AF65-F5344CB8AC3E}">
        <p14:creationId xmlns:p14="http://schemas.microsoft.com/office/powerpoint/2010/main" val="145815643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E6583DD-F5FC-47BE-8A56-858767C5A7DA}" type="datetimeFigureOut">
              <a:rPr lang="en-US" smtClean="0"/>
              <a:t>5/22/2025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F9E293-CB6D-4560-AC76-6B149D6DCDBC}" type="slidenum">
              <a:rPr lang="en-US" smtClean="0"/>
              <a:t>‹#›</a:t>
            </a:fld>
            <a:endParaRPr lang="en-US"/>
          </a:p>
        </p:txBody>
      </p:sp>
    </p:spTree>
    <p:extLst>
      <p:ext uri="{BB962C8B-B14F-4D97-AF65-F5344CB8AC3E}">
        <p14:creationId xmlns:p14="http://schemas.microsoft.com/office/powerpoint/2010/main" val="23035314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E6583DD-F5FC-47BE-8A56-858767C5A7DA}" type="datetimeFigureOut">
              <a:rPr lang="en-US" smtClean="0"/>
              <a:t>5/22/2025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F9E293-CB6D-4560-AC76-6B149D6DCDBC}" type="slidenum">
              <a:rPr lang="en-US" smtClean="0"/>
              <a:t>‹#›</a:t>
            </a:fld>
            <a:endParaRPr lang="en-US"/>
          </a:p>
        </p:txBody>
      </p:sp>
    </p:spTree>
    <p:extLst>
      <p:ext uri="{BB962C8B-B14F-4D97-AF65-F5344CB8AC3E}">
        <p14:creationId xmlns:p14="http://schemas.microsoft.com/office/powerpoint/2010/main" val="33798373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E6583DD-F5FC-47BE-8A56-858767C5A7DA}" type="datetimeFigureOut">
              <a:rPr lang="en-US" smtClean="0"/>
              <a:t>5/22/2025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F9E293-CB6D-4560-AC76-6B149D6DCDBC}" type="slidenum">
              <a:rPr lang="en-US" smtClean="0"/>
              <a:t>‹#›</a:t>
            </a:fld>
            <a:endParaRPr lang="en-US"/>
          </a:p>
        </p:txBody>
      </p:sp>
    </p:spTree>
    <p:extLst>
      <p:ext uri="{BB962C8B-B14F-4D97-AF65-F5344CB8AC3E}">
        <p14:creationId xmlns:p14="http://schemas.microsoft.com/office/powerpoint/2010/main" val="10083770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E6583DD-F5FC-47BE-8A56-858767C5A7DA}" type="datetimeFigureOut">
              <a:rPr lang="en-US" smtClean="0"/>
              <a:t>5/22/2025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F9E293-CB6D-4560-AC76-6B149D6DCDBC}" type="slidenum">
              <a:rPr lang="en-US" smtClean="0"/>
              <a:t>‹#›</a:t>
            </a:fld>
            <a:endParaRPr lang="en-US"/>
          </a:p>
        </p:txBody>
      </p:sp>
    </p:spTree>
    <p:extLst>
      <p:ext uri="{BB962C8B-B14F-4D97-AF65-F5344CB8AC3E}">
        <p14:creationId xmlns:p14="http://schemas.microsoft.com/office/powerpoint/2010/main" val="2059787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E6583DD-F5FC-47BE-8A56-858767C5A7DA}" type="datetimeFigureOut">
              <a:rPr lang="en-US" smtClean="0"/>
              <a:t>5/22/2025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F9E293-CB6D-4560-AC76-6B149D6DCDBC}" type="slidenum">
              <a:rPr lang="en-US" smtClean="0"/>
              <a:t>‹#›</a:t>
            </a:fld>
            <a:endParaRPr lang="en-US"/>
          </a:p>
        </p:txBody>
      </p:sp>
    </p:spTree>
    <p:extLst>
      <p:ext uri="{BB962C8B-B14F-4D97-AF65-F5344CB8AC3E}">
        <p14:creationId xmlns:p14="http://schemas.microsoft.com/office/powerpoint/2010/main" val="14107656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E6583DD-F5FC-47BE-8A56-858767C5A7DA}" type="datetimeFigureOut">
              <a:rPr lang="en-US" smtClean="0"/>
              <a:t>5/22/2025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1F9E293-CB6D-4560-AC76-6B149D6DCDBC}" type="slidenum">
              <a:rPr lang="en-US" smtClean="0"/>
              <a:t>‹#›</a:t>
            </a:fld>
            <a:endParaRPr lang="en-US"/>
          </a:p>
        </p:txBody>
      </p:sp>
    </p:spTree>
    <p:extLst>
      <p:ext uri="{BB962C8B-B14F-4D97-AF65-F5344CB8AC3E}">
        <p14:creationId xmlns:p14="http://schemas.microsoft.com/office/powerpoint/2010/main" val="36049560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E6583DD-F5FC-47BE-8A56-858767C5A7DA}" type="datetimeFigureOut">
              <a:rPr lang="en-US" smtClean="0"/>
              <a:t>5/22/2025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1F9E293-CB6D-4560-AC76-6B149D6DCDBC}" type="slidenum">
              <a:rPr lang="en-US" smtClean="0"/>
              <a:t>‹#›</a:t>
            </a:fld>
            <a:endParaRPr lang="en-US"/>
          </a:p>
        </p:txBody>
      </p:sp>
    </p:spTree>
    <p:extLst>
      <p:ext uri="{BB962C8B-B14F-4D97-AF65-F5344CB8AC3E}">
        <p14:creationId xmlns:p14="http://schemas.microsoft.com/office/powerpoint/2010/main" val="42907290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6583DD-F5FC-47BE-8A56-858767C5A7DA}" type="datetimeFigureOut">
              <a:rPr lang="en-US" smtClean="0"/>
              <a:t>5/22/2025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1F9E293-CB6D-4560-AC76-6B149D6DCDBC}" type="slidenum">
              <a:rPr lang="en-US" smtClean="0"/>
              <a:t>‹#›</a:t>
            </a:fld>
            <a:endParaRPr lang="en-US"/>
          </a:p>
        </p:txBody>
      </p:sp>
    </p:spTree>
    <p:extLst>
      <p:ext uri="{BB962C8B-B14F-4D97-AF65-F5344CB8AC3E}">
        <p14:creationId xmlns:p14="http://schemas.microsoft.com/office/powerpoint/2010/main" val="18328078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E6583DD-F5FC-47BE-8A56-858767C5A7DA}" type="datetimeFigureOut">
              <a:rPr lang="en-US" smtClean="0"/>
              <a:t>5/22/2025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F9E293-CB6D-4560-AC76-6B149D6DCDBC}" type="slidenum">
              <a:rPr lang="en-US" smtClean="0"/>
              <a:t>‹#›</a:t>
            </a:fld>
            <a:endParaRPr lang="en-US"/>
          </a:p>
        </p:txBody>
      </p:sp>
    </p:spTree>
    <p:extLst>
      <p:ext uri="{BB962C8B-B14F-4D97-AF65-F5344CB8AC3E}">
        <p14:creationId xmlns:p14="http://schemas.microsoft.com/office/powerpoint/2010/main" val="34432016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E6583DD-F5FC-47BE-8A56-858767C5A7DA}" type="datetimeFigureOut">
              <a:rPr lang="en-US" smtClean="0"/>
              <a:t>5/22/2025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F9E293-CB6D-4560-AC76-6B149D6DCDBC}" type="slidenum">
              <a:rPr lang="en-US" smtClean="0"/>
              <a:t>‹#›</a:t>
            </a:fld>
            <a:endParaRPr lang="en-US"/>
          </a:p>
        </p:txBody>
      </p:sp>
    </p:spTree>
    <p:extLst>
      <p:ext uri="{BB962C8B-B14F-4D97-AF65-F5344CB8AC3E}">
        <p14:creationId xmlns:p14="http://schemas.microsoft.com/office/powerpoint/2010/main" val="13152436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3E6583DD-F5FC-47BE-8A56-858767C5A7DA}" type="datetimeFigureOut">
              <a:rPr lang="en-US" smtClean="0"/>
              <a:t>5/22/2025</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51F9E293-CB6D-4560-AC76-6B149D6DCDBC}" type="slidenum">
              <a:rPr lang="en-US" smtClean="0"/>
              <a:t>‹#›</a:t>
            </a:fld>
            <a:endParaRPr lang="en-US"/>
          </a:p>
        </p:txBody>
      </p:sp>
    </p:spTree>
    <p:extLst>
      <p:ext uri="{BB962C8B-B14F-4D97-AF65-F5344CB8AC3E}">
        <p14:creationId xmlns:p14="http://schemas.microsoft.com/office/powerpoint/2010/main" val="143185512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medicalnewstoday.com/articles/blue-cross-medicare-advantage-plan" TargetMode="External"/><Relationship Id="rId2" Type="http://schemas.openxmlformats.org/officeDocument/2006/relationships/hyperlink" Target="https://www.bcbs.com/explore-affordable-health-plans/medicare/medicare-coverage-options" TargetMode="External"/><Relationship Id="rId1" Type="http://schemas.openxmlformats.org/officeDocument/2006/relationships/slideLayout" Target="../slideLayouts/slideLayout2.xml"/><Relationship Id="rId5" Type="http://schemas.openxmlformats.org/officeDocument/2006/relationships/hyperlink" Target="http://healthinsuranceratings.ncqa.org/" TargetMode="External"/><Relationship Id="rId4" Type="http://schemas.openxmlformats.org/officeDocument/2006/relationships/hyperlink" Target="https://www.nerdwallet.com/insurance/medicare/blue-cross-blue-shield-medicare-advantage-review"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E42580-3E3E-4BCC-A3CC-526C8AA77E29}"/>
              </a:ext>
            </a:extLst>
          </p:cNvPr>
          <p:cNvSpPr>
            <a:spLocks noGrp="1"/>
          </p:cNvSpPr>
          <p:nvPr>
            <p:ph type="ctrTitle"/>
          </p:nvPr>
        </p:nvSpPr>
        <p:spPr>
          <a:xfrm>
            <a:off x="1507066" y="536028"/>
            <a:ext cx="8078367" cy="3514808"/>
          </a:xfrm>
        </p:spPr>
        <p:txBody>
          <a:bodyPr/>
          <a:lstStyle/>
          <a:p>
            <a:pPr algn="ctr"/>
            <a:r>
              <a:rPr lang="en-US" dirty="0"/>
              <a:t>EVALUATION OF BLUE CROSS BLUE SHIELD MEDICARE ADVANTAGE PLAN</a:t>
            </a:r>
          </a:p>
        </p:txBody>
      </p:sp>
      <p:sp>
        <p:nvSpPr>
          <p:cNvPr id="3" name="Subtitle 2">
            <a:extLst>
              <a:ext uri="{FF2B5EF4-FFF2-40B4-BE49-F238E27FC236}">
                <a16:creationId xmlns:a16="http://schemas.microsoft.com/office/drawing/2014/main" id="{A4462316-8BCF-4E8A-9918-086B933C1E3F}"/>
              </a:ext>
            </a:extLst>
          </p:cNvPr>
          <p:cNvSpPr>
            <a:spLocks noGrp="1"/>
          </p:cNvSpPr>
          <p:nvPr>
            <p:ph type="subTitle" idx="1"/>
          </p:nvPr>
        </p:nvSpPr>
        <p:spPr>
          <a:xfrm>
            <a:off x="1507066" y="4050833"/>
            <a:ext cx="8236023" cy="1924298"/>
          </a:xfrm>
        </p:spPr>
        <p:txBody>
          <a:bodyPr>
            <a:normAutofit lnSpcReduction="10000"/>
          </a:bodyPr>
          <a:lstStyle/>
          <a:p>
            <a:pPr algn="ctr"/>
            <a:r>
              <a:rPr lang="en-US" dirty="0"/>
              <a:t>Name</a:t>
            </a:r>
          </a:p>
          <a:p>
            <a:pPr algn="ctr"/>
            <a:r>
              <a:rPr lang="en-US" dirty="0"/>
              <a:t>Institution</a:t>
            </a:r>
          </a:p>
          <a:p>
            <a:pPr algn="ctr"/>
            <a:r>
              <a:rPr lang="en-US" dirty="0"/>
              <a:t>Course Name and Number</a:t>
            </a:r>
          </a:p>
          <a:p>
            <a:pPr algn="ctr"/>
            <a:r>
              <a:rPr lang="en-US" dirty="0"/>
              <a:t>Instructor</a:t>
            </a:r>
          </a:p>
          <a:p>
            <a:pPr algn="ctr"/>
            <a:r>
              <a:rPr lang="en-US" dirty="0"/>
              <a:t>Date</a:t>
            </a:r>
          </a:p>
          <a:p>
            <a:endParaRPr lang="en-US" dirty="0"/>
          </a:p>
        </p:txBody>
      </p:sp>
    </p:spTree>
    <p:extLst>
      <p:ext uri="{BB962C8B-B14F-4D97-AF65-F5344CB8AC3E}">
        <p14:creationId xmlns:p14="http://schemas.microsoft.com/office/powerpoint/2010/main" val="24561436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A8550C-5F63-46EF-B45E-D1AB49BC9F73}"/>
              </a:ext>
            </a:extLst>
          </p:cNvPr>
          <p:cNvSpPr>
            <a:spLocks noGrp="1"/>
          </p:cNvSpPr>
          <p:nvPr>
            <p:ph type="title"/>
          </p:nvPr>
        </p:nvSpPr>
        <p:spPr/>
        <p:txBody>
          <a:bodyPr/>
          <a:lstStyle/>
          <a:p>
            <a:r>
              <a:rPr lang="en-US" dirty="0"/>
              <a:t>REFERENCES</a:t>
            </a:r>
          </a:p>
        </p:txBody>
      </p:sp>
      <p:sp>
        <p:nvSpPr>
          <p:cNvPr id="3" name="Content Placeholder 2">
            <a:extLst>
              <a:ext uri="{FF2B5EF4-FFF2-40B4-BE49-F238E27FC236}">
                <a16:creationId xmlns:a16="http://schemas.microsoft.com/office/drawing/2014/main" id="{D01724E0-66FF-4930-9219-6F8B0CFDD9F6}"/>
              </a:ext>
            </a:extLst>
          </p:cNvPr>
          <p:cNvSpPr>
            <a:spLocks noGrp="1"/>
          </p:cNvSpPr>
          <p:nvPr>
            <p:ph idx="1"/>
          </p:nvPr>
        </p:nvSpPr>
        <p:spPr/>
        <p:txBody>
          <a:bodyPr/>
          <a:lstStyle/>
          <a:p>
            <a:r>
              <a:rPr lang="en-US" dirty="0"/>
              <a:t>Blue Cross Blue Shield. (2025). </a:t>
            </a:r>
            <a:r>
              <a:rPr lang="en-US" i="1" dirty="0"/>
              <a:t>Medicare Coverage Options</a:t>
            </a:r>
            <a:r>
              <a:rPr lang="en-US" dirty="0"/>
              <a:t>. </a:t>
            </a:r>
            <a:r>
              <a:rPr lang="en-US" dirty="0">
                <a:hlinkClick r:id="rId2"/>
              </a:rPr>
              <a:t>https://www.bcbs.com/explore-affordable-health-plans/medicare/medicare-coverage-options</a:t>
            </a:r>
            <a:r>
              <a:rPr lang="en-US" dirty="0"/>
              <a:t> </a:t>
            </a:r>
          </a:p>
          <a:p>
            <a:r>
              <a:rPr lang="en-US" dirty="0"/>
              <a:t>Medical News Today. (2024). </a:t>
            </a:r>
            <a:r>
              <a:rPr lang="en-US" i="1" dirty="0"/>
              <a:t>Blue Cross Medicare Advantage plans: Costs, cover, and more</a:t>
            </a:r>
            <a:r>
              <a:rPr lang="en-US" dirty="0"/>
              <a:t>. </a:t>
            </a:r>
            <a:r>
              <a:rPr lang="en-US" dirty="0">
                <a:hlinkClick r:id="rId3"/>
              </a:rPr>
              <a:t>https://www.medicalnewstoday.com/articles/blue-cross-medicare-advantage-plan</a:t>
            </a:r>
            <a:r>
              <a:rPr lang="en-US" dirty="0"/>
              <a:t> </a:t>
            </a:r>
          </a:p>
          <a:p>
            <a:r>
              <a:rPr lang="en-US" dirty="0"/>
              <a:t>NerdWallet. (2025). </a:t>
            </a:r>
            <a:r>
              <a:rPr lang="en-US" i="1" dirty="0"/>
              <a:t>Blue Cross Blue Shield Medicare Advantage 2025 Review</a:t>
            </a:r>
            <a:r>
              <a:rPr lang="en-US" dirty="0"/>
              <a:t>. </a:t>
            </a:r>
            <a:r>
              <a:rPr lang="en-US" dirty="0">
                <a:hlinkClick r:id="rId4"/>
              </a:rPr>
              <a:t>https://www.nerdwallet.com/insurance/medicare/blue-cross-blue-shield-medicare-advantage-review</a:t>
            </a:r>
            <a:r>
              <a:rPr lang="en-US" dirty="0"/>
              <a:t> </a:t>
            </a:r>
          </a:p>
          <a:p>
            <a:r>
              <a:rPr lang="en-US" dirty="0"/>
              <a:t>National Committee for Quality Assurance (NCQA). (2025). </a:t>
            </a:r>
            <a:r>
              <a:rPr lang="en-US" i="1" dirty="0"/>
              <a:t>Health Insurance Plan Ratings</a:t>
            </a:r>
            <a:r>
              <a:rPr lang="en-US" dirty="0"/>
              <a:t>. </a:t>
            </a:r>
            <a:r>
              <a:rPr lang="en-US" dirty="0">
                <a:hlinkClick r:id="rId5"/>
              </a:rPr>
              <a:t>http://healthinsuranceratings.ncqa.org/</a:t>
            </a:r>
            <a:r>
              <a:rPr lang="en-US" dirty="0"/>
              <a:t> </a:t>
            </a:r>
          </a:p>
        </p:txBody>
      </p:sp>
    </p:spTree>
    <p:extLst>
      <p:ext uri="{BB962C8B-B14F-4D97-AF65-F5344CB8AC3E}">
        <p14:creationId xmlns:p14="http://schemas.microsoft.com/office/powerpoint/2010/main" val="7744628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D4C129-F8FF-4E8B-9F92-8D1FA0B0ECDE}"/>
              </a:ext>
            </a:extLst>
          </p:cNvPr>
          <p:cNvSpPr>
            <a:spLocks noGrp="1"/>
          </p:cNvSpPr>
          <p:nvPr>
            <p:ph type="title"/>
          </p:nvPr>
        </p:nvSpPr>
        <p:spPr/>
        <p:txBody>
          <a:bodyPr/>
          <a:lstStyle/>
          <a:p>
            <a:r>
              <a:rPr lang="en-US" dirty="0"/>
              <a:t>INTRODUCTION TO THE PLAN</a:t>
            </a:r>
          </a:p>
        </p:txBody>
      </p:sp>
      <p:sp>
        <p:nvSpPr>
          <p:cNvPr id="3" name="Content Placeholder 2">
            <a:extLst>
              <a:ext uri="{FF2B5EF4-FFF2-40B4-BE49-F238E27FC236}">
                <a16:creationId xmlns:a16="http://schemas.microsoft.com/office/drawing/2014/main" id="{E65862BE-6166-4205-8B9F-0FFBA02D84A6}"/>
              </a:ext>
            </a:extLst>
          </p:cNvPr>
          <p:cNvSpPr>
            <a:spLocks noGrp="1"/>
          </p:cNvSpPr>
          <p:nvPr>
            <p:ph idx="1"/>
          </p:nvPr>
        </p:nvSpPr>
        <p:spPr/>
        <p:txBody>
          <a:bodyPr/>
          <a:lstStyle/>
          <a:p>
            <a:r>
              <a:rPr lang="en-US" dirty="0"/>
              <a:t>Plan Name: Blue Cross Blue Shield (BCBS) Medicare Advantage</a:t>
            </a:r>
          </a:p>
          <a:p>
            <a:r>
              <a:rPr lang="en-US" dirty="0"/>
              <a:t>Type: Medicare Advantage Part C</a:t>
            </a:r>
          </a:p>
          <a:p>
            <a:r>
              <a:rPr lang="en-US" dirty="0"/>
              <a:t>Available in 48 states, Puerto Rico and Washington DC</a:t>
            </a:r>
          </a:p>
          <a:p>
            <a:r>
              <a:rPr lang="en-US" dirty="0"/>
              <a:t>Plan Variants: PPO, HMO and special needs plan </a:t>
            </a:r>
          </a:p>
        </p:txBody>
      </p:sp>
    </p:spTree>
    <p:extLst>
      <p:ext uri="{BB962C8B-B14F-4D97-AF65-F5344CB8AC3E}">
        <p14:creationId xmlns:p14="http://schemas.microsoft.com/office/powerpoint/2010/main" val="21576620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1FAEDB-6CED-4BED-8778-C98871DD37F3}"/>
              </a:ext>
            </a:extLst>
          </p:cNvPr>
          <p:cNvSpPr>
            <a:spLocks noGrp="1"/>
          </p:cNvSpPr>
          <p:nvPr>
            <p:ph type="title"/>
          </p:nvPr>
        </p:nvSpPr>
        <p:spPr/>
        <p:txBody>
          <a:bodyPr/>
          <a:lstStyle/>
          <a:p>
            <a:r>
              <a:rPr lang="en-US" dirty="0"/>
              <a:t>MAJOR COVERAGE INCLUSIONS</a:t>
            </a:r>
          </a:p>
        </p:txBody>
      </p:sp>
      <p:sp>
        <p:nvSpPr>
          <p:cNvPr id="3" name="Content Placeholder 2">
            <a:extLst>
              <a:ext uri="{FF2B5EF4-FFF2-40B4-BE49-F238E27FC236}">
                <a16:creationId xmlns:a16="http://schemas.microsoft.com/office/drawing/2014/main" id="{4493768E-A4BD-419B-B964-B86D1F54102D}"/>
              </a:ext>
            </a:extLst>
          </p:cNvPr>
          <p:cNvSpPr>
            <a:spLocks noGrp="1"/>
          </p:cNvSpPr>
          <p:nvPr>
            <p:ph idx="1"/>
          </p:nvPr>
        </p:nvSpPr>
        <p:spPr/>
        <p:txBody>
          <a:bodyPr/>
          <a:lstStyle/>
          <a:p>
            <a:r>
              <a:rPr lang="en-US" dirty="0"/>
              <a:t>Hospital and Medical coverage (Parts A &amp; B respectively)</a:t>
            </a:r>
          </a:p>
          <a:p>
            <a:r>
              <a:rPr lang="en-US" dirty="0"/>
              <a:t>Hearing, dental and vision services</a:t>
            </a:r>
          </a:p>
          <a:p>
            <a:r>
              <a:rPr lang="en-US" dirty="0"/>
              <a:t>Telehealth, fitness/ wellness programs</a:t>
            </a:r>
          </a:p>
          <a:p>
            <a:r>
              <a:rPr lang="en-US" dirty="0"/>
              <a:t>Prescription drugs (Part D)</a:t>
            </a:r>
          </a:p>
        </p:txBody>
      </p:sp>
    </p:spTree>
    <p:extLst>
      <p:ext uri="{BB962C8B-B14F-4D97-AF65-F5344CB8AC3E}">
        <p14:creationId xmlns:p14="http://schemas.microsoft.com/office/powerpoint/2010/main" val="20640963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4968C1-E9C0-486D-B100-E9236EB7E57C}"/>
              </a:ext>
            </a:extLst>
          </p:cNvPr>
          <p:cNvSpPr>
            <a:spLocks noGrp="1"/>
          </p:cNvSpPr>
          <p:nvPr>
            <p:ph type="title"/>
          </p:nvPr>
        </p:nvSpPr>
        <p:spPr/>
        <p:txBody>
          <a:bodyPr/>
          <a:lstStyle/>
          <a:p>
            <a:r>
              <a:rPr lang="en-US" dirty="0"/>
              <a:t>COVERAGE EXCLUSIONS</a:t>
            </a:r>
          </a:p>
        </p:txBody>
      </p:sp>
      <p:sp>
        <p:nvSpPr>
          <p:cNvPr id="3" name="Content Placeholder 2">
            <a:extLst>
              <a:ext uri="{FF2B5EF4-FFF2-40B4-BE49-F238E27FC236}">
                <a16:creationId xmlns:a16="http://schemas.microsoft.com/office/drawing/2014/main" id="{D186332C-36FE-441C-AFAD-033C1E18F1E7}"/>
              </a:ext>
            </a:extLst>
          </p:cNvPr>
          <p:cNvSpPr>
            <a:spLocks noGrp="1"/>
          </p:cNvSpPr>
          <p:nvPr>
            <p:ph idx="1"/>
          </p:nvPr>
        </p:nvSpPr>
        <p:spPr/>
        <p:txBody>
          <a:bodyPr/>
          <a:lstStyle/>
          <a:p>
            <a:r>
              <a:rPr lang="en-US" dirty="0"/>
              <a:t>Elective procedures and cosmetic surgeries</a:t>
            </a:r>
          </a:p>
          <a:p>
            <a:r>
              <a:rPr lang="en-US" dirty="0"/>
              <a:t>Coverage outside the U.S (except emergencies)</a:t>
            </a:r>
          </a:p>
          <a:p>
            <a:r>
              <a:rPr lang="en-US" dirty="0"/>
              <a:t>Certain over-the-counter medications</a:t>
            </a:r>
          </a:p>
          <a:p>
            <a:r>
              <a:rPr lang="en-US" dirty="0"/>
              <a:t>Experimental drugs or non-FDA approved treatments</a:t>
            </a:r>
          </a:p>
        </p:txBody>
      </p:sp>
    </p:spTree>
    <p:extLst>
      <p:ext uri="{BB962C8B-B14F-4D97-AF65-F5344CB8AC3E}">
        <p14:creationId xmlns:p14="http://schemas.microsoft.com/office/powerpoint/2010/main" val="27080047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8C15CA-DA0D-4642-BB98-3E13AD327200}"/>
              </a:ext>
            </a:extLst>
          </p:cNvPr>
          <p:cNvSpPr>
            <a:spLocks noGrp="1"/>
          </p:cNvSpPr>
          <p:nvPr>
            <p:ph type="title"/>
          </p:nvPr>
        </p:nvSpPr>
        <p:spPr/>
        <p:txBody>
          <a:bodyPr/>
          <a:lstStyle/>
          <a:p>
            <a:r>
              <a:rPr lang="en-US" dirty="0"/>
              <a:t>CONSUMER COSTS</a:t>
            </a:r>
          </a:p>
        </p:txBody>
      </p:sp>
      <p:sp>
        <p:nvSpPr>
          <p:cNvPr id="3" name="Content Placeholder 2">
            <a:extLst>
              <a:ext uri="{FF2B5EF4-FFF2-40B4-BE49-F238E27FC236}">
                <a16:creationId xmlns:a16="http://schemas.microsoft.com/office/drawing/2014/main" id="{3B947DCB-BB95-43AE-B42E-64B25D75273A}"/>
              </a:ext>
            </a:extLst>
          </p:cNvPr>
          <p:cNvSpPr>
            <a:spLocks noGrp="1"/>
          </p:cNvSpPr>
          <p:nvPr>
            <p:ph idx="1"/>
          </p:nvPr>
        </p:nvSpPr>
        <p:spPr/>
        <p:txBody>
          <a:bodyPr/>
          <a:lstStyle/>
          <a:p>
            <a:r>
              <a:rPr lang="en-US" dirty="0"/>
              <a:t>Monthly premium: $ 42 (varies depending on region)</a:t>
            </a:r>
          </a:p>
          <a:p>
            <a:r>
              <a:rPr lang="en-US" dirty="0"/>
              <a:t>Primary care copay: $ 0</a:t>
            </a:r>
          </a:p>
          <a:p>
            <a:r>
              <a:rPr lang="en-US" dirty="0"/>
              <a:t>Specialist visit copay: $ 35</a:t>
            </a:r>
          </a:p>
          <a:p>
            <a:r>
              <a:rPr lang="en-US" dirty="0"/>
              <a:t>Emergency room: $90</a:t>
            </a:r>
          </a:p>
          <a:p>
            <a:r>
              <a:rPr lang="en-US" dirty="0"/>
              <a:t>Out-of-pocket maximum:$ 7,300 (in-network)</a:t>
            </a:r>
          </a:p>
        </p:txBody>
      </p:sp>
    </p:spTree>
    <p:extLst>
      <p:ext uri="{BB962C8B-B14F-4D97-AF65-F5344CB8AC3E}">
        <p14:creationId xmlns:p14="http://schemas.microsoft.com/office/powerpoint/2010/main" val="4100641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D03C4D-2250-4D61-994B-D45368341FE1}"/>
              </a:ext>
            </a:extLst>
          </p:cNvPr>
          <p:cNvSpPr>
            <a:spLocks noGrp="1"/>
          </p:cNvSpPr>
          <p:nvPr>
            <p:ph type="title"/>
          </p:nvPr>
        </p:nvSpPr>
        <p:spPr/>
        <p:txBody>
          <a:bodyPr/>
          <a:lstStyle/>
          <a:p>
            <a:r>
              <a:rPr lang="en-US" dirty="0"/>
              <a:t>PRESCRIPTION DRUG COVERAGE</a:t>
            </a:r>
          </a:p>
        </p:txBody>
      </p:sp>
      <p:sp>
        <p:nvSpPr>
          <p:cNvPr id="3" name="Content Placeholder 2">
            <a:extLst>
              <a:ext uri="{FF2B5EF4-FFF2-40B4-BE49-F238E27FC236}">
                <a16:creationId xmlns:a16="http://schemas.microsoft.com/office/drawing/2014/main" id="{0873198F-9E15-40AB-8089-89338573AF79}"/>
              </a:ext>
            </a:extLst>
          </p:cNvPr>
          <p:cNvSpPr>
            <a:spLocks noGrp="1"/>
          </p:cNvSpPr>
          <p:nvPr>
            <p:ph idx="1"/>
          </p:nvPr>
        </p:nvSpPr>
        <p:spPr/>
        <p:txBody>
          <a:bodyPr/>
          <a:lstStyle/>
          <a:p>
            <a:r>
              <a:rPr lang="en-US" dirty="0"/>
              <a:t>Generic drugs: $ 0-$10 copays</a:t>
            </a:r>
          </a:p>
          <a:p>
            <a:r>
              <a:rPr lang="en-US" dirty="0"/>
              <a:t>Brand-name drugs: $ 35- $ 47 copays</a:t>
            </a:r>
          </a:p>
          <a:p>
            <a:r>
              <a:rPr lang="en-US" dirty="0"/>
              <a:t>Formulary tiers: vary by drug classification</a:t>
            </a:r>
          </a:p>
          <a:p>
            <a:r>
              <a:rPr lang="en-US" dirty="0"/>
              <a:t>Pharmacy networks: Includes major national chains</a:t>
            </a:r>
          </a:p>
          <a:p>
            <a:endParaRPr lang="en-US" dirty="0"/>
          </a:p>
        </p:txBody>
      </p:sp>
    </p:spTree>
    <p:extLst>
      <p:ext uri="{BB962C8B-B14F-4D97-AF65-F5344CB8AC3E}">
        <p14:creationId xmlns:p14="http://schemas.microsoft.com/office/powerpoint/2010/main" val="542892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DC3414-DE7A-4CE4-BC0C-509D884044AF}"/>
              </a:ext>
            </a:extLst>
          </p:cNvPr>
          <p:cNvSpPr>
            <a:spLocks noGrp="1"/>
          </p:cNvSpPr>
          <p:nvPr>
            <p:ph type="title"/>
          </p:nvPr>
        </p:nvSpPr>
        <p:spPr/>
        <p:txBody>
          <a:bodyPr/>
          <a:lstStyle/>
          <a:p>
            <a:r>
              <a:rPr lang="en-US" dirty="0"/>
              <a:t>NCQA RATINGS</a:t>
            </a:r>
          </a:p>
        </p:txBody>
      </p:sp>
      <p:sp>
        <p:nvSpPr>
          <p:cNvPr id="3" name="Content Placeholder 2">
            <a:extLst>
              <a:ext uri="{FF2B5EF4-FFF2-40B4-BE49-F238E27FC236}">
                <a16:creationId xmlns:a16="http://schemas.microsoft.com/office/drawing/2014/main" id="{5D5E2828-4B1B-4A2E-9A16-7276D874E09B}"/>
              </a:ext>
            </a:extLst>
          </p:cNvPr>
          <p:cNvSpPr>
            <a:spLocks noGrp="1"/>
          </p:cNvSpPr>
          <p:nvPr>
            <p:ph idx="1"/>
          </p:nvPr>
        </p:nvSpPr>
        <p:spPr/>
        <p:txBody>
          <a:bodyPr/>
          <a:lstStyle/>
          <a:p>
            <a:r>
              <a:rPr lang="en-US" dirty="0"/>
              <a:t>NCQA ratings ranges from 2.5-4.5 stars depending on the location</a:t>
            </a:r>
          </a:p>
          <a:p>
            <a:r>
              <a:rPr lang="en-US" dirty="0"/>
              <a:t>Not all local BCBS plans are rated individually</a:t>
            </a:r>
          </a:p>
          <a:p>
            <a:r>
              <a:rPr lang="en-US" dirty="0"/>
              <a:t>Ratings vary by regional provider</a:t>
            </a:r>
          </a:p>
          <a:p>
            <a:r>
              <a:rPr lang="en-US" dirty="0"/>
              <a:t>Evaluation categories: treatment, prevention, consumer satisfaction</a:t>
            </a:r>
          </a:p>
        </p:txBody>
      </p:sp>
    </p:spTree>
    <p:extLst>
      <p:ext uri="{BB962C8B-B14F-4D97-AF65-F5344CB8AC3E}">
        <p14:creationId xmlns:p14="http://schemas.microsoft.com/office/powerpoint/2010/main" val="14687005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560F38-72AB-4585-A643-3148C6D4B875}"/>
              </a:ext>
            </a:extLst>
          </p:cNvPr>
          <p:cNvSpPr>
            <a:spLocks noGrp="1"/>
          </p:cNvSpPr>
          <p:nvPr>
            <p:ph type="title"/>
          </p:nvPr>
        </p:nvSpPr>
        <p:spPr/>
        <p:txBody>
          <a:bodyPr/>
          <a:lstStyle/>
          <a:p>
            <a:r>
              <a:rPr lang="en-US" dirty="0"/>
              <a:t>CONSUMER EVALUATION</a:t>
            </a:r>
          </a:p>
        </p:txBody>
      </p:sp>
      <p:sp>
        <p:nvSpPr>
          <p:cNvPr id="3" name="Content Placeholder 2">
            <a:extLst>
              <a:ext uri="{FF2B5EF4-FFF2-40B4-BE49-F238E27FC236}">
                <a16:creationId xmlns:a16="http://schemas.microsoft.com/office/drawing/2014/main" id="{802936E1-AEAA-4F9B-A873-8A95CEAEFCD0}"/>
              </a:ext>
            </a:extLst>
          </p:cNvPr>
          <p:cNvSpPr>
            <a:spLocks noGrp="1"/>
          </p:cNvSpPr>
          <p:nvPr>
            <p:ph idx="1"/>
          </p:nvPr>
        </p:nvSpPr>
        <p:spPr/>
        <p:txBody>
          <a:bodyPr/>
          <a:lstStyle/>
          <a:p>
            <a:r>
              <a:rPr lang="en-US" dirty="0"/>
              <a:t>Pros: wellness extras, broad coverage and affordable premiums</a:t>
            </a:r>
          </a:p>
          <a:p>
            <a:r>
              <a:rPr lang="en-US" dirty="0"/>
              <a:t>Cons: regional differences in service and ratings</a:t>
            </a:r>
          </a:p>
          <a:p>
            <a:r>
              <a:rPr lang="en-US" dirty="0"/>
              <a:t>Ease of use: online tools and strong networks</a:t>
            </a:r>
          </a:p>
          <a:p>
            <a:r>
              <a:rPr lang="en-US" dirty="0"/>
              <a:t>Affordability: reasonable for fixed income seniors</a:t>
            </a:r>
          </a:p>
        </p:txBody>
      </p:sp>
    </p:spTree>
    <p:extLst>
      <p:ext uri="{BB962C8B-B14F-4D97-AF65-F5344CB8AC3E}">
        <p14:creationId xmlns:p14="http://schemas.microsoft.com/office/powerpoint/2010/main" val="2681278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A6B5B2-2435-4026-909B-C87C0C4FC129}"/>
              </a:ext>
            </a:extLst>
          </p:cNvPr>
          <p:cNvSpPr>
            <a:spLocks noGrp="1"/>
          </p:cNvSpPr>
          <p:nvPr>
            <p:ph type="title"/>
          </p:nvPr>
        </p:nvSpPr>
        <p:spPr/>
        <p:txBody>
          <a:bodyPr/>
          <a:lstStyle/>
          <a:p>
            <a:r>
              <a:rPr lang="en-US" dirty="0"/>
              <a:t>PUBLIC HEALTH NURSE EVALUATION</a:t>
            </a:r>
          </a:p>
        </p:txBody>
      </p:sp>
      <p:sp>
        <p:nvSpPr>
          <p:cNvPr id="3" name="Content Placeholder 2">
            <a:extLst>
              <a:ext uri="{FF2B5EF4-FFF2-40B4-BE49-F238E27FC236}">
                <a16:creationId xmlns:a16="http://schemas.microsoft.com/office/drawing/2014/main" id="{7FA98135-7438-4089-AE00-621E6CA6A136}"/>
              </a:ext>
            </a:extLst>
          </p:cNvPr>
          <p:cNvSpPr>
            <a:spLocks noGrp="1"/>
          </p:cNvSpPr>
          <p:nvPr>
            <p:ph idx="1"/>
          </p:nvPr>
        </p:nvSpPr>
        <p:spPr/>
        <p:txBody>
          <a:bodyPr/>
          <a:lstStyle/>
          <a:p>
            <a:r>
              <a:rPr lang="en-US" dirty="0"/>
              <a:t>Broad network enhances community care access</a:t>
            </a:r>
          </a:p>
          <a:p>
            <a:r>
              <a:rPr lang="en-US" dirty="0"/>
              <a:t>Extra benefits support underserved groups</a:t>
            </a:r>
          </a:p>
          <a:p>
            <a:r>
              <a:rPr lang="en-US" dirty="0"/>
              <a:t>Preventive services improve population health</a:t>
            </a:r>
          </a:p>
          <a:p>
            <a:r>
              <a:rPr lang="en-US" dirty="0"/>
              <a:t>Exclusion may limit care for vulnerable individuals</a:t>
            </a:r>
          </a:p>
        </p:txBody>
      </p:sp>
    </p:spTree>
    <p:extLst>
      <p:ext uri="{BB962C8B-B14F-4D97-AF65-F5344CB8AC3E}">
        <p14:creationId xmlns:p14="http://schemas.microsoft.com/office/powerpoint/2010/main" val="3016046676"/>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76</TotalTime>
  <Words>920</Words>
  <Application>Microsoft Office PowerPoint</Application>
  <PresentationFormat>Widescreen</PresentationFormat>
  <Paragraphs>68</Paragraphs>
  <Slides>10</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Trebuchet MS</vt:lpstr>
      <vt:lpstr>Wingdings 3</vt:lpstr>
      <vt:lpstr>Facet</vt:lpstr>
      <vt:lpstr>EVALUATION OF BLUE CROSS BLUE SHIELD MEDICARE ADVANTAGE PLAN</vt:lpstr>
      <vt:lpstr>INTRODUCTION TO THE PLAN</vt:lpstr>
      <vt:lpstr>MAJOR COVERAGE INCLUSIONS</vt:lpstr>
      <vt:lpstr>COVERAGE EXCLUSIONS</vt:lpstr>
      <vt:lpstr>CONSUMER COSTS</vt:lpstr>
      <vt:lpstr>PRESCRIPTION DRUG COVERAGE</vt:lpstr>
      <vt:lpstr>NCQA RATINGS</vt:lpstr>
      <vt:lpstr>CONSUMER EVALUATION</vt:lpstr>
      <vt:lpstr>PUBLIC HEALTH NURSE EVALUATION</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EVALUATION OF BLUE CROSS BLUE SHIELD MEDICARE ADVANTAGE PLAN</dc:title>
  <dc:creator>USER</dc:creator>
  <cp:lastModifiedBy>USER</cp:lastModifiedBy>
  <cp:revision>70</cp:revision>
  <dcterms:created xsi:type="dcterms:W3CDTF">2025-05-23T02:01:33Z</dcterms:created>
  <dcterms:modified xsi:type="dcterms:W3CDTF">2025-05-23T03:18:13Z</dcterms:modified>
</cp:coreProperties>
</file>